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charts/chart3.xml" ContentType="application/vnd.openxmlformats-officedocument.drawingml.chart+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50.xml" ContentType="application/vnd.openxmlformats-officedocument.presentationml.notesSlide+xml"/>
  <Override PartName="/ppt/tags/tag16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charts/chart1.xml" ContentType="application/vnd.openxmlformats-officedocument.drawingml.chart+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159.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notesSlides/notesSlide47.xml" ContentType="application/vnd.openxmlformats-officedocument.presentationml.notesSlide+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handoutMasterIdLst>
    <p:handoutMasterId r:id="rId60"/>
  </p:handoutMasterIdLst>
  <p:sldIdLst>
    <p:sldId id="256" r:id="rId5"/>
    <p:sldId id="512" r:id="rId6"/>
    <p:sldId id="570" r:id="rId7"/>
    <p:sldId id="513" r:id="rId8"/>
    <p:sldId id="514" r:id="rId9"/>
    <p:sldId id="567" r:id="rId10"/>
    <p:sldId id="563" r:id="rId11"/>
    <p:sldId id="516" r:id="rId12"/>
    <p:sldId id="559" r:id="rId13"/>
    <p:sldId id="558" r:id="rId14"/>
    <p:sldId id="298" r:id="rId15"/>
    <p:sldId id="553" r:id="rId16"/>
    <p:sldId id="571" r:id="rId17"/>
    <p:sldId id="301" r:id="rId18"/>
    <p:sldId id="575" r:id="rId19"/>
    <p:sldId id="445" r:id="rId20"/>
    <p:sldId id="302" r:id="rId21"/>
    <p:sldId id="554" r:id="rId22"/>
    <p:sldId id="303" r:id="rId23"/>
    <p:sldId id="523" r:id="rId24"/>
    <p:sldId id="305" r:id="rId25"/>
    <p:sldId id="564" r:id="rId26"/>
    <p:sldId id="526" r:id="rId27"/>
    <p:sldId id="577" r:id="rId28"/>
    <p:sldId id="527" r:id="rId29"/>
    <p:sldId id="522" r:id="rId30"/>
    <p:sldId id="568" r:id="rId31"/>
    <p:sldId id="569" r:id="rId32"/>
    <p:sldId id="518" r:id="rId33"/>
    <p:sldId id="524" r:id="rId34"/>
    <p:sldId id="572" r:id="rId35"/>
    <p:sldId id="545" r:id="rId36"/>
    <p:sldId id="573" r:id="rId37"/>
    <p:sldId id="525" r:id="rId38"/>
    <p:sldId id="557" r:id="rId39"/>
    <p:sldId id="528" r:id="rId40"/>
    <p:sldId id="546" r:id="rId41"/>
    <p:sldId id="529" r:id="rId42"/>
    <p:sldId id="565" r:id="rId43"/>
    <p:sldId id="549" r:id="rId44"/>
    <p:sldId id="550" r:id="rId45"/>
    <p:sldId id="551" r:id="rId46"/>
    <p:sldId id="532" r:id="rId47"/>
    <p:sldId id="530" r:id="rId48"/>
    <p:sldId id="531" r:id="rId49"/>
    <p:sldId id="533" r:id="rId50"/>
    <p:sldId id="534" r:id="rId51"/>
    <p:sldId id="576" r:id="rId52"/>
    <p:sldId id="552" r:id="rId53"/>
    <p:sldId id="535" r:id="rId54"/>
    <p:sldId id="537" r:id="rId55"/>
    <p:sldId id="538" r:id="rId56"/>
    <p:sldId id="539" r:id="rId57"/>
    <p:sldId id="278" r:id="rId58"/>
  </p:sldIdLst>
  <p:sldSz cx="9144000" cy="6858000" type="screen4x3"/>
  <p:notesSz cx="68580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viève Toussaint" initials="" lastIdx="8" clrIdx="0"/>
  <p:cmAuthor id="1" name="Rév. ling" initials="Rév. ling" lastIdx="1" clrIdx="1"/>
  <p:cmAuthor id="2" name="les38" initials="SarLe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800000"/>
    <a:srgbClr val="FF99CC"/>
    <a:srgbClr val="006600"/>
    <a:srgbClr val="0033CC"/>
    <a:srgbClr val="00CC00"/>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2021" autoAdjust="0"/>
  </p:normalViewPr>
  <p:slideViewPr>
    <p:cSldViewPr>
      <p:cViewPr>
        <p:scale>
          <a:sx n="50" d="100"/>
          <a:sy n="50" d="100"/>
        </p:scale>
        <p:origin x="-1260" y="-23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940" y="2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slie\Documents\a%20TBSAFETY\a%202011%20New%20Projects\a%20FMP\Module%203%20-%20Driver%20Ed\Mod%203%20Data%20&amp;%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slie\Documents\a%20TBSAFETY\a%202011%20New%20Projects\a%20FMP\Module%203%20-%20Driver%20Ed\Mod%203%20Data%20&amp;%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CA"/>
  <c:chart>
    <c:autoTitleDeleted val="1"/>
    <c:plotArea>
      <c:layout>
        <c:manualLayout>
          <c:layoutTarget val="inner"/>
          <c:xMode val="edge"/>
          <c:yMode val="edge"/>
          <c:x val="7.0397111913359761E-2"/>
          <c:y val="0.17665615141955787"/>
          <c:w val="0.69314079422385022"/>
          <c:h val="0.60567823343854299"/>
        </c:manualLayout>
      </c:layout>
      <c:lineChart>
        <c:grouping val="standard"/>
        <c:ser>
          <c:idx val="0"/>
          <c:order val="0"/>
          <c:tx>
            <c:strRef>
              <c:f>'[2]Fig 5-12 + 5-14'!$B$127</c:f>
              <c:strCache>
                <c:ptCount val="1"/>
                <c:pt idx="0">
                  <c:v>9 Hrs in Bed</c:v>
                </c:pt>
              </c:strCache>
            </c:strRef>
          </c:tx>
          <c:spPr>
            <a:ln w="38100">
              <a:solidFill>
                <a:srgbClr val="000080"/>
              </a:solidFill>
              <a:prstDash val="solid"/>
            </a:ln>
          </c:spPr>
          <c:marker>
            <c:symbol val="diamond"/>
            <c:size val="7"/>
            <c:spPr>
              <a:solidFill>
                <a:srgbClr val="000080"/>
              </a:solidFill>
              <a:ln>
                <a:solidFill>
                  <a:srgbClr val="000080"/>
                </a:solidFill>
                <a:prstDash val="solid"/>
              </a:ln>
            </c:spPr>
          </c:marker>
          <c:val>
            <c:numRef>
              <c:f>'[2]Fig 5-12 + 5-14'!$B$128:$B$135</c:f>
              <c:numCache>
                <c:formatCode>General</c:formatCode>
                <c:ptCount val="8"/>
                <c:pt idx="0">
                  <c:v>95</c:v>
                </c:pt>
                <c:pt idx="1">
                  <c:v>95</c:v>
                </c:pt>
                <c:pt idx="2">
                  <c:v>96</c:v>
                </c:pt>
                <c:pt idx="3">
                  <c:v>94</c:v>
                </c:pt>
                <c:pt idx="4">
                  <c:v>95</c:v>
                </c:pt>
                <c:pt idx="5">
                  <c:v>96</c:v>
                </c:pt>
                <c:pt idx="6">
                  <c:v>97</c:v>
                </c:pt>
                <c:pt idx="7">
                  <c:v>95</c:v>
                </c:pt>
              </c:numCache>
            </c:numRef>
          </c:val>
        </c:ser>
        <c:ser>
          <c:idx val="1"/>
          <c:order val="1"/>
          <c:tx>
            <c:strRef>
              <c:f>'[2]Fig 5-12 + 5-14'!$C$127</c:f>
              <c:strCache>
                <c:ptCount val="1"/>
                <c:pt idx="0">
                  <c:v>7 Hrs in Bed</c:v>
                </c:pt>
              </c:strCache>
            </c:strRef>
          </c:tx>
          <c:spPr>
            <a:ln w="38100">
              <a:solidFill>
                <a:srgbClr val="FF00FF"/>
              </a:solidFill>
              <a:prstDash val="solid"/>
            </a:ln>
          </c:spPr>
          <c:marker>
            <c:symbol val="square"/>
            <c:size val="7"/>
            <c:spPr>
              <a:solidFill>
                <a:srgbClr val="FF00FF"/>
              </a:solidFill>
              <a:ln>
                <a:solidFill>
                  <a:srgbClr val="FF00FF"/>
                </a:solidFill>
                <a:prstDash val="solid"/>
              </a:ln>
            </c:spPr>
          </c:marker>
          <c:val>
            <c:numRef>
              <c:f>'[2]Fig 5-12 + 5-14'!$C$128:$C$135</c:f>
              <c:numCache>
                <c:formatCode>General</c:formatCode>
                <c:ptCount val="8"/>
                <c:pt idx="0">
                  <c:v>93</c:v>
                </c:pt>
                <c:pt idx="1">
                  <c:v>92</c:v>
                </c:pt>
                <c:pt idx="2">
                  <c:v>92</c:v>
                </c:pt>
                <c:pt idx="3">
                  <c:v>89</c:v>
                </c:pt>
                <c:pt idx="4">
                  <c:v>87</c:v>
                </c:pt>
                <c:pt idx="5">
                  <c:v>87</c:v>
                </c:pt>
                <c:pt idx="6">
                  <c:v>83</c:v>
                </c:pt>
                <c:pt idx="7">
                  <c:v>83</c:v>
                </c:pt>
              </c:numCache>
            </c:numRef>
          </c:val>
        </c:ser>
        <c:ser>
          <c:idx val="2"/>
          <c:order val="2"/>
          <c:tx>
            <c:strRef>
              <c:f>'[2]Fig 5-12 + 5-14'!$D$127</c:f>
              <c:strCache>
                <c:ptCount val="1"/>
                <c:pt idx="0">
                  <c:v>5 Hrs in Bed</c:v>
                </c:pt>
              </c:strCache>
            </c:strRef>
          </c:tx>
          <c:spPr>
            <a:ln w="38100">
              <a:solidFill>
                <a:srgbClr val="800080"/>
              </a:solidFill>
              <a:prstDash val="solid"/>
            </a:ln>
          </c:spPr>
          <c:marker>
            <c:symbol val="circle"/>
            <c:size val="7"/>
            <c:spPr>
              <a:solidFill>
                <a:srgbClr val="FFFF00"/>
              </a:solidFill>
              <a:ln>
                <a:solidFill>
                  <a:srgbClr val="FFFF00"/>
                </a:solidFill>
                <a:prstDash val="solid"/>
              </a:ln>
            </c:spPr>
          </c:marker>
          <c:val>
            <c:numRef>
              <c:f>'[2]Fig 5-12 + 5-14'!$D$128:$D$135</c:f>
              <c:numCache>
                <c:formatCode>General</c:formatCode>
                <c:ptCount val="8"/>
                <c:pt idx="0">
                  <c:v>93</c:v>
                </c:pt>
                <c:pt idx="1">
                  <c:v>86</c:v>
                </c:pt>
                <c:pt idx="2">
                  <c:v>85</c:v>
                </c:pt>
                <c:pt idx="3">
                  <c:v>80</c:v>
                </c:pt>
                <c:pt idx="4">
                  <c:v>78</c:v>
                </c:pt>
                <c:pt idx="5">
                  <c:v>73</c:v>
                </c:pt>
                <c:pt idx="6">
                  <c:v>68</c:v>
                </c:pt>
                <c:pt idx="7">
                  <c:v>68</c:v>
                </c:pt>
              </c:numCache>
            </c:numRef>
          </c:val>
        </c:ser>
        <c:ser>
          <c:idx val="3"/>
          <c:order val="3"/>
          <c:tx>
            <c:strRef>
              <c:f>'[2]Fig 5-12 + 5-14'!$E$127</c:f>
              <c:strCache>
                <c:ptCount val="1"/>
                <c:pt idx="0">
                  <c:v>3 Hrs in Bed</c:v>
                </c:pt>
              </c:strCache>
            </c:strRef>
          </c:tx>
          <c:spPr>
            <a:ln w="38100">
              <a:solidFill>
                <a:srgbClr val="FF0000"/>
              </a:solidFill>
              <a:prstDash val="solid"/>
            </a:ln>
          </c:spPr>
          <c:marker>
            <c:symbol val="triangle"/>
            <c:size val="7"/>
            <c:spPr>
              <a:noFill/>
              <a:ln>
                <a:solidFill>
                  <a:srgbClr val="00FFFF"/>
                </a:solidFill>
                <a:prstDash val="solid"/>
              </a:ln>
            </c:spPr>
          </c:marker>
          <c:val>
            <c:numRef>
              <c:f>'[2]Fig 5-12 + 5-14'!$E$128:$E$135</c:f>
              <c:numCache>
                <c:formatCode>General</c:formatCode>
                <c:ptCount val="8"/>
                <c:pt idx="0">
                  <c:v>90</c:v>
                </c:pt>
                <c:pt idx="1">
                  <c:v>80</c:v>
                </c:pt>
                <c:pt idx="2">
                  <c:v>76</c:v>
                </c:pt>
                <c:pt idx="3">
                  <c:v>54</c:v>
                </c:pt>
                <c:pt idx="4">
                  <c:v>48</c:v>
                </c:pt>
                <c:pt idx="5">
                  <c:v>43</c:v>
                </c:pt>
                <c:pt idx="6">
                  <c:v>35</c:v>
                </c:pt>
                <c:pt idx="7">
                  <c:v>23</c:v>
                </c:pt>
              </c:numCache>
            </c:numRef>
          </c:val>
        </c:ser>
        <c:marker val="1"/>
        <c:axId val="75204480"/>
        <c:axId val="75326208"/>
      </c:lineChart>
      <c:catAx>
        <c:axId val="75204480"/>
        <c:scaling>
          <c:orientation val="minMax"/>
        </c:scaling>
        <c:axPos val="b"/>
        <c:numFmt formatCode="General" sourceLinked="1"/>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fr-FR"/>
          </a:p>
        </c:txPr>
        <c:crossAx val="75326208"/>
        <c:crosses val="autoZero"/>
        <c:auto val="1"/>
        <c:lblAlgn val="ctr"/>
        <c:lblOffset val="100"/>
        <c:tickLblSkip val="1"/>
        <c:tickMarkSkip val="1"/>
      </c:catAx>
      <c:valAx>
        <c:axId val="75326208"/>
        <c:scaling>
          <c:orientation val="minMax"/>
        </c:scaling>
        <c:delete val="1"/>
        <c:axPos val="l"/>
        <c:majorGridlines>
          <c:spPr>
            <a:ln w="3175">
              <a:solidFill>
                <a:srgbClr val="000000"/>
              </a:solidFill>
              <a:prstDash val="solid"/>
            </a:ln>
          </c:spPr>
        </c:majorGridlines>
        <c:numFmt formatCode="General" sourceLinked="1"/>
        <c:tickLblPos val="none"/>
        <c:crossAx val="75204480"/>
        <c:crosses val="autoZero"/>
        <c:crossBetween val="between"/>
      </c:valAx>
      <c:spPr>
        <a:solidFill>
          <a:srgbClr val="FFFFFF"/>
        </a:solidFill>
        <a:ln w="12700">
          <a:solidFill>
            <a:srgbClr val="808080"/>
          </a:solidFill>
          <a:prstDash val="solid"/>
        </a:ln>
      </c:spPr>
    </c:plotArea>
    <c:legend>
      <c:legendPos val="r"/>
      <c:legendEntry>
        <c:idx val="0"/>
        <c:txPr>
          <a:bodyPr/>
          <a:lstStyle/>
          <a:p>
            <a:pPr>
              <a:defRPr sz="1400" b="1" i="0" u="none" strike="noStrike" baseline="0">
                <a:solidFill>
                  <a:srgbClr val="000000"/>
                </a:solidFill>
                <a:latin typeface="Arial"/>
                <a:ea typeface="Arial"/>
                <a:cs typeface="Arial"/>
              </a:defRPr>
            </a:pPr>
            <a:endParaRPr lang="fr-FR"/>
          </a:p>
        </c:txPr>
      </c:legendEntry>
      <c:legendEntry>
        <c:idx val="1"/>
        <c:txPr>
          <a:bodyPr/>
          <a:lstStyle/>
          <a:p>
            <a:pPr>
              <a:defRPr sz="1400" b="1" i="0" u="none" strike="noStrike" baseline="0">
                <a:solidFill>
                  <a:srgbClr val="000000"/>
                </a:solidFill>
                <a:latin typeface="Arial"/>
                <a:ea typeface="Arial"/>
                <a:cs typeface="Arial"/>
              </a:defRPr>
            </a:pPr>
            <a:endParaRPr lang="fr-FR"/>
          </a:p>
        </c:txPr>
      </c:legendEntry>
      <c:legendEntry>
        <c:idx val="2"/>
        <c:txPr>
          <a:bodyPr/>
          <a:lstStyle/>
          <a:p>
            <a:pPr>
              <a:defRPr sz="1400" b="1" i="0" u="none" strike="noStrike" baseline="0">
                <a:solidFill>
                  <a:srgbClr val="000000"/>
                </a:solidFill>
                <a:latin typeface="Arial"/>
                <a:ea typeface="Arial"/>
                <a:cs typeface="Arial"/>
              </a:defRPr>
            </a:pPr>
            <a:endParaRPr lang="fr-FR"/>
          </a:p>
        </c:txPr>
      </c:legendEntry>
      <c:legendEntry>
        <c:idx val="3"/>
        <c:txPr>
          <a:bodyPr/>
          <a:lstStyle/>
          <a:p>
            <a:pPr>
              <a:defRPr sz="1400" b="1" i="0" u="none" strike="noStrike" baseline="0">
                <a:solidFill>
                  <a:srgbClr val="000000"/>
                </a:solidFill>
                <a:latin typeface="Arial"/>
                <a:ea typeface="Arial"/>
                <a:cs typeface="Arial"/>
              </a:defRPr>
            </a:pPr>
            <a:endParaRPr lang="fr-FR"/>
          </a:p>
        </c:txPr>
      </c:legendEntry>
      <c:layout>
        <c:manualLayout>
          <c:xMode val="edge"/>
          <c:yMode val="edge"/>
          <c:x val="0.78339350180503209"/>
          <c:y val="0.34700315457412789"/>
          <c:w val="0.202166064981949"/>
          <c:h val="0.26813880126183032"/>
        </c:manualLayout>
      </c:layout>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fr-FR"/>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lineChart>
        <c:grouping val="standard"/>
        <c:ser>
          <c:idx val="0"/>
          <c:order val="0"/>
          <c:spPr>
            <a:ln w="50800">
              <a:solidFill>
                <a:srgbClr val="C00000"/>
              </a:solidFill>
            </a:ln>
          </c:spPr>
          <c:marker>
            <c:symbol val="none"/>
          </c:marker>
          <c:cat>
            <c:strRef>
              <c:f>'Circadian (2)'!$A$113:$A$160</c:f>
              <c:strCache>
                <c:ptCount val="48"/>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strCache>
            </c:strRef>
          </c:cat>
          <c:val>
            <c:numRef>
              <c:f>'Circadian (2)'!$B$113:$B$160</c:f>
              <c:numCache>
                <c:formatCode>0.0</c:formatCode>
                <c:ptCount val="48"/>
                <c:pt idx="0">
                  <c:v>10.56666666666686</c:v>
                </c:pt>
                <c:pt idx="1">
                  <c:v>9.3333333333333357</c:v>
                </c:pt>
                <c:pt idx="2">
                  <c:v>8.1666666666666767</c:v>
                </c:pt>
                <c:pt idx="3">
                  <c:v>6.8333333333333934</c:v>
                </c:pt>
                <c:pt idx="4">
                  <c:v>5.666666666666667</c:v>
                </c:pt>
                <c:pt idx="5">
                  <c:v>4.5</c:v>
                </c:pt>
                <c:pt idx="6">
                  <c:v>3.6666666666666661</c:v>
                </c:pt>
                <c:pt idx="7">
                  <c:v>3</c:v>
                </c:pt>
                <c:pt idx="8">
                  <c:v>2.833333333333333</c:v>
                </c:pt>
                <c:pt idx="9">
                  <c:v>3</c:v>
                </c:pt>
                <c:pt idx="10">
                  <c:v>3.566666666666666</c:v>
                </c:pt>
                <c:pt idx="11">
                  <c:v>4.3999999999999986</c:v>
                </c:pt>
                <c:pt idx="12">
                  <c:v>5.6333333333333524</c:v>
                </c:pt>
                <c:pt idx="13">
                  <c:v>7.2333333333334124</c:v>
                </c:pt>
                <c:pt idx="14">
                  <c:v>8.9333333333333318</c:v>
                </c:pt>
                <c:pt idx="15">
                  <c:v>11.03333333333333</c:v>
                </c:pt>
                <c:pt idx="16">
                  <c:v>13.2</c:v>
                </c:pt>
                <c:pt idx="17">
                  <c:v>15.16666666666676</c:v>
                </c:pt>
                <c:pt idx="18">
                  <c:v>16.5</c:v>
                </c:pt>
                <c:pt idx="19">
                  <c:v>17.333333333332725</c:v>
                </c:pt>
                <c:pt idx="20">
                  <c:v>17.833333333332725</c:v>
                </c:pt>
                <c:pt idx="21">
                  <c:v>18</c:v>
                </c:pt>
                <c:pt idx="22">
                  <c:v>18</c:v>
                </c:pt>
                <c:pt idx="23">
                  <c:v>17.666666666666671</c:v>
                </c:pt>
                <c:pt idx="24">
                  <c:v>17.166666666666671</c:v>
                </c:pt>
                <c:pt idx="25">
                  <c:v>16.333333333332725</c:v>
                </c:pt>
                <c:pt idx="26">
                  <c:v>15.33333333333333</c:v>
                </c:pt>
                <c:pt idx="27">
                  <c:v>14.16666666666676</c:v>
                </c:pt>
                <c:pt idx="28">
                  <c:v>13.16666666666676</c:v>
                </c:pt>
                <c:pt idx="29">
                  <c:v>12.83333333333333</c:v>
                </c:pt>
                <c:pt idx="30">
                  <c:v>13.33333333333333</c:v>
                </c:pt>
                <c:pt idx="31">
                  <c:v>14.5</c:v>
                </c:pt>
                <c:pt idx="32">
                  <c:v>15.733333333333318</c:v>
                </c:pt>
                <c:pt idx="33">
                  <c:v>16.666666666666671</c:v>
                </c:pt>
                <c:pt idx="34">
                  <c:v>17.333333333332725</c:v>
                </c:pt>
                <c:pt idx="35">
                  <c:v>17.933333333332516</c:v>
                </c:pt>
                <c:pt idx="36">
                  <c:v>18.333333333332725</c:v>
                </c:pt>
                <c:pt idx="37">
                  <c:v>18.333333333332725</c:v>
                </c:pt>
                <c:pt idx="38">
                  <c:v>18.166666666666671</c:v>
                </c:pt>
                <c:pt idx="39">
                  <c:v>18</c:v>
                </c:pt>
                <c:pt idx="40">
                  <c:v>18</c:v>
                </c:pt>
                <c:pt idx="41">
                  <c:v>17.833333333332725</c:v>
                </c:pt>
                <c:pt idx="42">
                  <c:v>17.333333333332725</c:v>
                </c:pt>
                <c:pt idx="43">
                  <c:v>16</c:v>
                </c:pt>
                <c:pt idx="44">
                  <c:v>14.66666666666676</c:v>
                </c:pt>
                <c:pt idx="45">
                  <c:v>13.5</c:v>
                </c:pt>
                <c:pt idx="46">
                  <c:v>12.733333333333318</c:v>
                </c:pt>
                <c:pt idx="47">
                  <c:v>11.733333333333318</c:v>
                </c:pt>
              </c:numCache>
            </c:numRef>
          </c:val>
          <c:smooth val="1"/>
        </c:ser>
        <c:marker val="1"/>
        <c:axId val="78117504"/>
        <c:axId val="80880768"/>
      </c:lineChart>
      <c:catAx>
        <c:axId val="78117504"/>
        <c:scaling>
          <c:orientation val="minMax"/>
        </c:scaling>
        <c:axPos val="b"/>
        <c:tickLblPos val="nextTo"/>
        <c:txPr>
          <a:bodyPr/>
          <a:lstStyle/>
          <a:p>
            <a:pPr>
              <a:defRPr sz="1800" b="1"/>
            </a:pPr>
            <a:endParaRPr lang="fr-FR"/>
          </a:p>
        </c:txPr>
        <c:crossAx val="80880768"/>
        <c:crosses val="autoZero"/>
        <c:auto val="1"/>
        <c:lblAlgn val="ctr"/>
        <c:lblOffset val="100"/>
      </c:catAx>
      <c:valAx>
        <c:axId val="80880768"/>
        <c:scaling>
          <c:orientation val="minMax"/>
        </c:scaling>
        <c:delete val="1"/>
        <c:axPos val="l"/>
        <c:numFmt formatCode="0.0" sourceLinked="1"/>
        <c:tickLblPos val="none"/>
        <c:crossAx val="7811750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CA"/>
  <c:style val="4"/>
  <c:chart>
    <c:plotArea>
      <c:layout>
        <c:manualLayout>
          <c:layoutTarget val="inner"/>
          <c:xMode val="edge"/>
          <c:yMode val="edge"/>
          <c:x val="0.15517241379310301"/>
          <c:y val="4.5833333333333622E-2"/>
          <c:w val="0.81321839080459801"/>
          <c:h val="0.80338877952755849"/>
        </c:manualLayout>
      </c:layout>
      <c:barChart>
        <c:barDir val="col"/>
        <c:grouping val="clustered"/>
        <c:varyColors val="1"/>
        <c:ser>
          <c:idx val="0"/>
          <c:order val="0"/>
          <c:spPr>
            <a:solidFill>
              <a:srgbClr val="00B050"/>
            </a:solidFill>
          </c:spPr>
          <c:dPt>
            <c:idx val="1"/>
            <c:spPr>
              <a:solidFill>
                <a:srgbClr val="FF0000"/>
              </a:solidFill>
            </c:spPr>
          </c:dPt>
          <c:cat>
            <c:strRef>
              <c:f>Sheet1!$B$4:$B$5</c:f>
              <c:strCache>
                <c:ptCount val="2"/>
                <c:pt idx="0">
                  <c:v>Legal Driving Hours</c:v>
                </c:pt>
                <c:pt idx="1">
                  <c:v>Illegal Driving Hours</c:v>
                </c:pt>
              </c:strCache>
            </c:strRef>
          </c:cat>
          <c:val>
            <c:numRef>
              <c:f>Sheet1!$C$4:$C$5</c:f>
              <c:numCache>
                <c:formatCode>0.00%</c:formatCode>
                <c:ptCount val="2"/>
                <c:pt idx="0">
                  <c:v>1.6000000000000021E-2</c:v>
                </c:pt>
                <c:pt idx="1">
                  <c:v>0.112</c:v>
                </c:pt>
              </c:numCache>
            </c:numRef>
          </c:val>
        </c:ser>
        <c:axId val="86816256"/>
        <c:axId val="86817792"/>
      </c:barChart>
      <c:catAx>
        <c:axId val="86816256"/>
        <c:scaling>
          <c:orientation val="minMax"/>
        </c:scaling>
        <c:axPos val="b"/>
        <c:tickLblPos val="nextTo"/>
        <c:txPr>
          <a:bodyPr/>
          <a:lstStyle/>
          <a:p>
            <a:pPr>
              <a:defRPr sz="1600" b="1"/>
            </a:pPr>
            <a:endParaRPr lang="fr-FR"/>
          </a:p>
        </c:txPr>
        <c:crossAx val="86817792"/>
        <c:crosses val="autoZero"/>
        <c:auto val="1"/>
        <c:lblAlgn val="ctr"/>
        <c:lblOffset val="100"/>
      </c:catAx>
      <c:valAx>
        <c:axId val="86817792"/>
        <c:scaling>
          <c:orientation val="minMax"/>
        </c:scaling>
        <c:delete val="1"/>
        <c:axPos val="l"/>
        <c:majorGridlines/>
        <c:numFmt formatCode="0.00%" sourceLinked="1"/>
        <c:tickLblPos val="none"/>
        <c:crossAx val="86816256"/>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2302" tIns="46151" rIns="92302" bIns="46151" rtlCol="0"/>
          <a:lstStyle>
            <a:lvl1pPr algn="r">
              <a:defRPr sz="1200"/>
            </a:lvl1pPr>
          </a:lstStyle>
          <a:p>
            <a:fld id="{2AB056D9-D4B7-457F-81AC-35079EF876F1}" type="datetimeFigureOut">
              <a:rPr lang="en-US" smtClean="0"/>
              <a:pPr/>
              <a:t>6/18/2013</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2" tIns="46151" rIns="92302" bIns="46151" rtlCol="0" anchor="b"/>
          <a:lstStyle>
            <a:lvl1pPr algn="r">
              <a:defRPr sz="1200"/>
            </a:lvl1pPr>
          </a:lstStyle>
          <a:p>
            <a:fld id="{C2BAB905-DCF4-402A-A2BB-A45BCFFB2C4F}" type="slidenum">
              <a:rPr lang="en-US" smtClean="0"/>
              <a:pPr/>
              <a:t>‹N°›</a:t>
            </a:fld>
            <a:endParaRPr lang="en-US" dirty="0"/>
          </a:p>
        </p:txBody>
      </p:sp>
    </p:spTree>
    <p:extLst>
      <p:ext uri="{BB962C8B-B14F-4D97-AF65-F5344CB8AC3E}">
        <p14:creationId xmlns:p14="http://schemas.microsoft.com/office/powerpoint/2010/main" xmlns="" val="380776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392DDE4F-FF7D-47A1-8EFB-40DF434DF020}" type="datetimeFigureOut">
              <a:rPr lang="en-US" smtClean="0"/>
              <a:pPr/>
              <a:t>6/18/2013</a:t>
            </a:fld>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733A328A-D06A-4AC7-B4F7-8008382660D1}" type="slidenum">
              <a:rPr lang="en-US" smtClean="0"/>
              <a:pPr/>
              <a:t>‹N°›</a:t>
            </a:fld>
            <a:endParaRPr lang="en-US" dirty="0"/>
          </a:p>
        </p:txBody>
      </p:sp>
    </p:spTree>
    <p:extLst>
      <p:ext uri="{BB962C8B-B14F-4D97-AF65-F5344CB8AC3E}">
        <p14:creationId xmlns:p14="http://schemas.microsoft.com/office/powerpoint/2010/main" xmlns="" val="270510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 </a:t>
            </a:r>
            <a:r>
              <a:rPr lang="fr-CA" dirty="0" smtClean="0"/>
              <a:t>Voici le module 6 du Programme nord-américain de gestion de la fatigue : “Formation pour les expéditeurs et les réceptionnaires”.</a:t>
            </a:r>
            <a:r>
              <a:rPr lang="fr-CA" sz="1200" kern="1200" dirty="0" smtClean="0">
                <a:solidFill>
                  <a:schemeClr val="tx1"/>
                </a:solidFill>
                <a:effectLst/>
                <a:latin typeface="+mn-lt"/>
                <a:ea typeface="+mn-ea"/>
                <a:cs typeface="+mn-cs"/>
              </a:rPr>
              <a:t> »</a:t>
            </a:r>
            <a:r>
              <a:rPr lang="fr-CA" dirty="0" smtClean="0">
                <a:effectLst/>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Ce module est principalement axé sur les activités de camionnage. Ainsi, l’industrie des autocars ne sera qu’évoquée, puisque la majorité des thèmes clés ne s’y rapportent pas. </a:t>
            </a:r>
            <a:endParaRPr lang="en-US" dirty="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 majorité des accidents liés à la fatigue sont des sorties de route impliquant un véhicule sans passager. La période critique s’étend de 2 h à 7 h, mais ces accidents peuvent se produire à n’importe quelle heure de la journée. Les accidents dus à la fatigue sont souvent très graves. La majorité d’entre eux est la conséquence d’un manque de sommeil ou de longues heures de travail.</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Ces caractéristiques sont typiques, bien que ce ne soient pas tous les accidents liés à la fatigue qui obéissent à</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ce scénario.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 National Transportation </a:t>
            </a:r>
            <a:r>
              <a:rPr lang="fr-CA" dirty="0" err="1" smtClean="0"/>
              <a:t>Safety</a:t>
            </a:r>
            <a:r>
              <a:rPr lang="fr-CA" dirty="0" smtClean="0"/>
              <a:t> </a:t>
            </a:r>
            <a:r>
              <a:rPr lang="fr-CA" dirty="0" err="1" smtClean="0"/>
              <a:t>Board</a:t>
            </a:r>
            <a:r>
              <a:rPr lang="fr-CA" dirty="0" smtClean="0"/>
              <a:t> </a:t>
            </a:r>
            <a:r>
              <a:rPr lang="fr-CA" smtClean="0"/>
              <a:t>(ou NTSB</a:t>
            </a:r>
            <a:r>
              <a:rPr lang="fr-CA" dirty="0" smtClean="0"/>
              <a:t>) a étudié 182 accidents de véhicules lourds mortels pour le conducteur. Les analyses approfondies de ces accidents ont révélé que la fatigue en était la principale cause dans </a:t>
            </a:r>
            <a:r>
              <a:rPr lang="fr-CA" b="1" dirty="0" smtClean="0"/>
              <a:t>31 % des cas</a:t>
            </a:r>
            <a:r>
              <a:rPr lang="fr-CA" dirty="0" smtClean="0"/>
              <a:t>. L’excès de vitesse comptait parmi les autres facteurs. La fatigue était la cause la plus souvent retenue pour expliquer l’accident. En 2010, plus de 500 conducteurs de véhicules lourds sont morts dans des accidents aux États-Unis.</a:t>
            </a:r>
            <a:r>
              <a:rPr lang="fr-CA" sz="1200" kern="1200" dirty="0" smtClean="0">
                <a:solidFill>
                  <a:schemeClr val="tx1"/>
                </a:solidFill>
                <a:effectLst/>
                <a:latin typeface="+mn-lt"/>
                <a:ea typeface="+mn-ea"/>
                <a:cs typeface="+mn-cs"/>
              </a:rPr>
              <a:t> »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Source : NTSB (1990). Dans cette étude, la fatigue était la principale cause de 56 accidents sur 182 (31 %). Le module 3 donne d’autres statistiques sur les accidents dus à la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mettons l’accent sur cette statistique parce qu’elle porte sur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des accidents mortels pour les conducteurs professionnels, soit des conducteurs qui ont des rapports quotidiens avec les expéditeurs et les réceptionnaires.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accidents liés à la fatigue sont très coûteux. Aux États-Unis, la </a:t>
            </a:r>
            <a:r>
              <a:rPr lang="fr-CA" dirty="0" err="1" smtClean="0"/>
              <a:t>Federal</a:t>
            </a:r>
            <a:r>
              <a:rPr lang="fr-CA" dirty="0" smtClean="0"/>
              <a:t> </a:t>
            </a:r>
            <a:r>
              <a:rPr lang="fr-CA" dirty="0" err="1" smtClean="0"/>
              <a:t>Motor</a:t>
            </a:r>
            <a:r>
              <a:rPr lang="fr-CA" dirty="0" smtClean="0"/>
              <a:t> Carrier </a:t>
            </a:r>
            <a:r>
              <a:rPr lang="fr-CA" dirty="0" err="1" smtClean="0"/>
              <a:t>Safety</a:t>
            </a:r>
            <a:r>
              <a:rPr lang="fr-CA" dirty="0" smtClean="0"/>
              <a:t> Administration (ou FMCSA) évalue le coût total moyen pour la société d’un accident de semi-remorque à 181 000 dollars américains. Comparativement à la moyenne des accidents, on observe que les accidents qui sont causés par la fatigue et qui impliquent des conducteurs professionnels ont une probabilité deux fois plus grande d’occasionner des blessures corporelles et que dans l’ensemble, ces accidents sont deux fois plus graves.</a:t>
            </a:r>
          </a:p>
          <a:p>
            <a:r>
              <a:rPr lang="fr-CA" dirty="0" smtClean="0"/>
              <a:t>Par conséquent, le coût moyen total d’un accident causé par la fatigue du conducteur serait approximativement de </a:t>
            </a:r>
            <a:r>
              <a:rPr lang="fr-CA" b="1" dirty="0" smtClean="0"/>
              <a:t>350 000</a:t>
            </a:r>
            <a:r>
              <a:rPr lang="fr-CA" dirty="0" smtClean="0"/>
              <a:t> dollars américains.</a:t>
            </a:r>
            <a:r>
              <a:rPr lang="fr-CA" sz="1200" kern="1200" dirty="0" smtClean="0">
                <a:solidFill>
                  <a:schemeClr val="tx1"/>
                </a:solidFill>
                <a:effectLst/>
                <a:latin typeface="+mn-lt"/>
                <a:ea typeface="+mn-ea"/>
                <a:cs typeface="+mn-cs"/>
              </a:rPr>
              <a:t> »</a:t>
            </a:r>
            <a:r>
              <a:rPr lang="fr-CA" dirty="0" smtClean="0">
                <a:effectLst/>
              </a:rPr>
              <a:t> </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_____________________________</a:t>
            </a: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La source de l’estimation de 181 000 $ US est la Division des analyses de la FMCSA (publication FMCSA-RRA-11-025,</a:t>
            </a:r>
            <a:r>
              <a:rPr lang="fr-CA" sz="1200" kern="1200" baseline="0" dirty="0" smtClean="0">
                <a:solidFill>
                  <a:schemeClr val="tx1"/>
                </a:solidFill>
                <a:effectLst/>
                <a:latin typeface="+mn-lt"/>
                <a:ea typeface="+mn-ea"/>
                <a:cs typeface="+mn-cs"/>
              </a:rPr>
              <a:t> o</a:t>
            </a:r>
            <a:r>
              <a:rPr lang="fr-CA" sz="1200" kern="1200" dirty="0" smtClean="0">
                <a:solidFill>
                  <a:schemeClr val="tx1"/>
                </a:solidFill>
                <a:effectLst/>
                <a:latin typeface="+mn-lt"/>
                <a:ea typeface="+mn-ea"/>
                <a:cs typeface="+mn-cs"/>
              </a:rPr>
              <a:t>ctobre 2011). Cette estimation concerne les accidents impliquant des véhicules lourds et des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autocars</a:t>
            </a:r>
            <a:r>
              <a:rPr lang="fr-CA" sz="1200" kern="1200" baseline="0" dirty="0" smtClean="0">
                <a:solidFill>
                  <a:schemeClr val="tx1"/>
                </a:solidFill>
                <a:effectLst/>
                <a:latin typeface="+mn-lt"/>
                <a:ea typeface="+mn-ea"/>
                <a:cs typeface="+mn-cs"/>
              </a:rPr>
              <a:t> survenus en</a:t>
            </a:r>
            <a:r>
              <a:rPr lang="fr-CA" sz="1200" kern="1200" dirty="0" smtClean="0">
                <a:solidFill>
                  <a:schemeClr val="tx1"/>
                </a:solidFill>
                <a:effectLst/>
                <a:latin typeface="+mn-lt"/>
                <a:ea typeface="+mn-ea"/>
                <a:cs typeface="+mn-cs"/>
              </a:rPr>
              <a:t> 2009. Ces coûts (qui s’appliquent aux accidents rapportés par la police) comprennent le coût des véhicules, les frais médicaux et les services médicaux d’urgence, les retards, la perte de productivité ainsi que la perte de qualité de vie. Cette estimation, réalisée à partir du Système général d’estimation des accidents liés à la fatigue, est le résultat d’une comparaison entre les accidents de semi-remorque et tous les accidents. </a:t>
            </a:r>
            <a:endParaRPr lang="en-US" dirty="0" smtClean="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accidents majeurs entraînent souvent des poursuites judiciaires. Les avocats des plaignants peuvent intenter un procès aux expéditeurs et aux intermédiaires, surtout si ces derniers ont un portefeuille bien garni. En plus de dénoncer les actions du conducteur et du transporteur, la déposition peut mettre en cause les pratiques de chargement, le traitement réservé aux conducteurs, les conditions de transport ou de livraison, ou d’autres actions de l’expéditeur ou de l’intermédiaire.</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Vous connaissez peut-être des exemples de poursuites qui sont pertinents; si c’est le cas, parlez-en. </a:t>
            </a:r>
            <a:endParaRPr lang="en-US" sz="1200" kern="1200" dirty="0" smtClean="0">
              <a:solidFill>
                <a:schemeClr val="tx1"/>
              </a:solidFill>
              <a:effectLst/>
              <a:latin typeface="+mn-lt"/>
              <a:ea typeface="+mn-ea"/>
              <a:cs typeface="+mn-cs"/>
            </a:endParaRPr>
          </a:p>
          <a:p>
            <a:pPr marL="0" algn="l" defTabSz="914400">
              <a:buNone/>
            </a:pPr>
            <a:endParaRPr lang="en-US" dirty="0" smtClean="0"/>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 vigilance et la fatigue d’un conducteur ne dépendent pas seulement des heures de travail ou des heures de conduite. La réglementation sur les HDS donne aux conducteurs la possibilité d’obtenir suffisamment de sommeil et de repos. Toutefois, d’autres facteurs à la fois physiologiques et environnementaux ont aussi un effet sur la fatigue. La quantité de sommeil, c’est-à-dire la quantité de sommeil accumulée la nuit dernière, les nuits précédentes ou lors de siestes, est le facteur qui influence le plus le niveau de vigilance d’un conducteur.</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Cette diapositive et les suivantes visent à donner aux participants une connaissance générale des facteurs générant de la fatigue afin qu’ils connaissent mieux les besoins des conducteurs en matière de gestion de la fatigue. En plus de présenter cette information de base sur la quantité de sommeil comme facteur de fatigue, vous pourriez vouloir aborder des sujets tels la dette de sommeil et le sommeil réparateur (concepts également traités dans le module 3 et dans d’autres modules du PNAGF). </a:t>
            </a:r>
            <a:endParaRPr lang="en-US" dirty="0" smtClean="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248400" cy="4499610"/>
          </a:xfrm>
        </p:spPr>
        <p:txBody>
          <a:bodyPr>
            <a:normAutofit fontScale="92500" lnSpcReduction="10000"/>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Ce graphique tiré d’une étude en laboratoire montre les effets progressifs et cumulatifs de différentes quantités de sommeil sur la performance. Quatre groupes ont participé à cette étude. La ligne supérieure bleue montre les participants qui ont passé neuf heures au lit chaque nuit. Comme vous pouvez le constater, leur performance demeure constante et élevée pendant les huit jours. La ligne rose désigne quant à elle ceux qui ont passé sept heures au lit. Leur performance est convenable, malgré une légère baisse au cours des huit jours. La ligne suivante représente ceux qui ont obtenu cinq heures de sommeil. Leur performance est en baisse constante. La baisse de performance des conducteurs ayant dormi seulement trois heures</a:t>
            </a:r>
            <a:r>
              <a:rPr lang="fr-CA" i="1" dirty="0" smtClean="0"/>
              <a:t> </a:t>
            </a:r>
            <a:r>
              <a:rPr lang="fr-CA" dirty="0" smtClean="0"/>
              <a:t>par nuit est la plus spectaculaire. Remarquez que toutes les différences sont graduelles, c’est-à-dire qu’elles s’accentuent au fil des jours.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Source : </a:t>
            </a:r>
            <a:r>
              <a:rPr lang="fr-CA" sz="1200" kern="1200" dirty="0" err="1" smtClean="0">
                <a:solidFill>
                  <a:schemeClr val="tx1"/>
                </a:solidFill>
                <a:effectLst/>
                <a:latin typeface="+mn-lt"/>
                <a:ea typeface="+mn-ea"/>
                <a:cs typeface="+mn-cs"/>
              </a:rPr>
              <a:t>Balkin</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et al.</a:t>
            </a:r>
            <a:r>
              <a:rPr lang="fr-CA" sz="1200" kern="1200" dirty="0" smtClean="0">
                <a:solidFill>
                  <a:schemeClr val="tx1"/>
                </a:solidFill>
                <a:effectLst/>
                <a:latin typeface="+mn-lt"/>
                <a:ea typeface="+mn-ea"/>
                <a:cs typeface="+mn-cs"/>
              </a:rPr>
              <a:t> (2000). Les sujets étaient des conducteurs d’âge moyen.</a:t>
            </a:r>
            <a:r>
              <a:rPr lang="fr-CA" sz="1200" b="1" kern="1200" dirty="0" smtClean="0">
                <a:solidFill>
                  <a:schemeClr val="tx1"/>
                </a:solidFill>
                <a:effectLst/>
                <a:latin typeface="+mn-lt"/>
                <a:ea typeface="+mn-ea"/>
                <a:cs typeface="+mn-cs"/>
              </a:rPr>
              <a:t> Pour mesurer la performance, on utilisait un test psychomoteur de la vigilance (TVP), une mesure de l’attention visuelle souvent utilisée dans les études sur la vigilance et la fatigue.</a:t>
            </a:r>
            <a:r>
              <a:rPr lang="fr-CA" sz="1200" kern="1200" dirty="0" smtClean="0">
                <a:solidFill>
                  <a:schemeClr val="tx1"/>
                </a:solidFill>
                <a:effectLst/>
                <a:latin typeface="+mn-lt"/>
                <a:ea typeface="+mn-ea"/>
                <a:cs typeface="+mn-cs"/>
              </a:rPr>
              <a:t> Il s’agit d’un bon exemple d’une étude de privation partielle de sommeil où tous les sujets ont obtenu une quantité de sommeil, mais certains une quantité moindre que celle dont ils </a:t>
            </a:r>
            <a:r>
              <a:rPr lang="fr-CA" dirty="0" smtClean="0"/>
              <a:t>avaient</a:t>
            </a:r>
            <a:r>
              <a:rPr lang="fr-CA" sz="1200" kern="1200" dirty="0" smtClean="0">
                <a:solidFill>
                  <a:schemeClr val="tx1"/>
                </a:solidFill>
                <a:effectLst/>
                <a:latin typeface="+mn-lt"/>
                <a:ea typeface="+mn-ea"/>
                <a:cs typeface="+mn-cs"/>
              </a:rPr>
              <a:t> besoin. D’autres études montrent qu’obtenir n’importe quelle quantité de sommeil (lors de telles études) est bien mieux que de ne pas dormir du tout</a:t>
            </a: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ne sommes pas tous habiles dans l’interprétation de graphiques, aussi la lecture de cette diapositive pourrait s’avérer difficile pour certains participants. Si vous manquez de temps, vous pourriez tout simplement ne pas aborder les détails de cette diapositive. Si vous l’expliquez, assurez-vous que les participants comprennent bien les conséquences clés des effets cumulatifs d’un manque de sommeil répété. À mesure que la privation de sommeil (légère ou importante) se poursuit, la dette de sommeil s’accumule et la performance du conducteur se dégrade.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règle des 10 heures obligatoires de repos incluse dans la réglementation sur les HDS donne aux conducteurs la possibilité de dormir de 7 à 8 heures par jour. </a:t>
            </a:r>
            <a:endParaRPr lang="en-US" dirty="0" smtClean="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Connaissez-vous l’expression </a:t>
            </a:r>
            <a:r>
              <a:rPr lang="fr-CA" i="1" dirty="0" smtClean="0"/>
              <a:t>sieste énergisante</a:t>
            </a:r>
            <a:r>
              <a:rPr lang="fr-CA" dirty="0" smtClean="0"/>
              <a:t>? Les siestes ont vraiment un effet puissant sur la vigilance. Elles sont le meilleur antidote à la fatigue et à la somnolence sur la route. Même un petit somme de 20 minutes peut grandement améliorer la vigilance et la performance pendant les heures subséquentes, soit approximativement pendant une heure et demie à deux heures. La NASA a mené une étude sur les pilotes de ligne qui traversent le Pacifique. Dans cette étude, l’ajout de siestes planifiées a permis de réduire de 50 % les épisodes de somnolence subséquente et de 34 % les erreurs d’atterrissage. Ainsi, faire une sieste en attendant leur tour pour le chargement ou le déchargement de leur remorque est très salutaire pour les conducteurs de véhicules lourds.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Étude de la NASA : </a:t>
            </a:r>
            <a:r>
              <a:rPr lang="fr-CA" sz="1200" kern="1200" dirty="0" err="1" smtClean="0">
                <a:solidFill>
                  <a:schemeClr val="tx1"/>
                </a:solidFill>
                <a:effectLst/>
                <a:latin typeface="+mn-lt"/>
                <a:ea typeface="+mn-ea"/>
                <a:cs typeface="+mn-cs"/>
              </a:rPr>
              <a:t>Rosekind</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et al.</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1994). </a:t>
            </a:r>
            <a:br>
              <a:rPr lang="fr-CA" sz="1200" kern="1200" dirty="0" smtClean="0">
                <a:solidFill>
                  <a:schemeClr val="tx1"/>
                </a:solidFill>
                <a:effectLst/>
                <a:latin typeface="+mn-lt"/>
                <a:ea typeface="+mn-ea"/>
                <a:cs typeface="+mn-cs"/>
              </a:rPr>
            </a:br>
            <a:r>
              <a:rPr lang="fr-CA" sz="1200" kern="1200" dirty="0" smtClean="0">
                <a:solidFill>
                  <a:schemeClr val="tx1"/>
                </a:solidFill>
                <a:effectLst/>
                <a:latin typeface="+mn-lt"/>
                <a:ea typeface="+mn-ea"/>
                <a:cs typeface="+mn-cs"/>
              </a:rPr>
              <a:t>Si vous avez le temps, envisagez de poser des questions qui soulèvent une discussion sur les siestes. À quelle fréquence les participants font-ils des siestes? Les trouvent-elles salutaires?</a:t>
            </a:r>
            <a:endParaRPr lang="en-US" baseline="0" dirty="0" smtClean="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 vigilance fluctue grandement au cours d’un cycle de 24 heures en raison des rythmes circadiens. Les rythmes circadiens sont physiologiques et ils sont contrôlés par le cerveau. Presque tous les animaux ont ces rythmes qui résistent au changement. C’est d’ailleurs pourquoi le décalage horaire vous affecte lorsque vous changez de fuseau horaire. Les rythmes circadiens se manifestent même si vous dormez suffisamment et ils sont influencés par la lumière et l’obscurité. En effet, la lumière indique à votre horloge interne qu’il fait jour et que vous devez demeurer éveillé, alors que l’obscurité lui indique qu’il est temps de vous détendre et de vous préparer à dormir.</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Vous pouvez faire un rapprochement entre ce sujet et les caractéristiques des accidents dus à la fatigue discutées plus tôt. Pourquoi les accidents dus à la fatigue surviennent-ils surtout la nuit entre 2 h et 7 h? Vous pourriez aussi inviter les participants à vous parler de l’importance de leurs creux circadiens, de leur baisse de vigilance en après-midi, 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Ce graphique illustre le fonctionnement de votre rythme circadien quotidien sur une période de 24 heures. Aux alentours de minuit, vos niveaux de vigilance et d’éveil baissent rapidement pour se retrouver à leur plus bas vers 4 ou 5 h. À 7 h, votre vigilance augmente rapidement pour atteindre un sommet en fin de matinée. Elle baisse de nouveau au début et jusqu’au milieu de l’après-midi, puis remonte par la suite en soirée. Vers 21 ou 22 h, elle recommence à baisser. Nous suivons presque tous cette tendance générale. Les périodes de pointe du rythme circadien sont les plus propices à la conduite et au travail, alors que les périodes de creux du cycle favorisent le sommeil. Les intermédiaires et les expéditeurs doivent connaître et prendre en considération les effets des horaires de chargement et de voyage sur le sommeil et la vigilance des conducteurs. Ces derniers sont plus vigilants pendant les périodes de pointe de leur rythme circadien et dorment mieux pendant ses creux.</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Il existe des différences individuelles et diverses mesures physiologiques qui suivent des tendances ou des tracés différents. Le tracé illustré montre la tendance générale.</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Périodes de pointe</a:t>
            </a:r>
            <a:r>
              <a:rPr lang="fr-CA" sz="1200" kern="1200" dirty="0" smtClean="0">
                <a:solidFill>
                  <a:schemeClr val="tx1"/>
                </a:solidFill>
                <a:effectLst/>
                <a:latin typeface="+mn-lt"/>
                <a:ea typeface="+mn-ea"/>
                <a:cs typeface="+mn-cs"/>
              </a:rPr>
              <a:t> de vigilance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matin après 8 h.</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soir jusque vers 21 h.</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Périodes creuses</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Creux profond : tôt le matin, avant le lever du soleil (entre minuit et 6 h).</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Creux moyen : début et jusqu’au milieu de l’après-midi (entre 13 h et 15 h).</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Source : </a:t>
            </a:r>
            <a:r>
              <a:rPr lang="fr-CA" sz="1200" kern="1200" dirty="0" err="1" smtClean="0">
                <a:solidFill>
                  <a:schemeClr val="tx1"/>
                </a:solidFill>
                <a:effectLst/>
                <a:latin typeface="+mn-lt"/>
                <a:ea typeface="+mn-ea"/>
                <a:cs typeface="+mn-cs"/>
              </a:rPr>
              <a:t>Knipling</a:t>
            </a:r>
            <a:r>
              <a:rPr lang="fr-CA" sz="1200" kern="1200" dirty="0" smtClean="0">
                <a:solidFill>
                  <a:schemeClr val="tx1"/>
                </a:solidFill>
                <a:effectLst/>
                <a:latin typeface="+mn-lt"/>
                <a:ea typeface="+mn-ea"/>
                <a:cs typeface="+mn-cs"/>
              </a:rPr>
              <a:t> (2009).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En faisant abstraction des siestes, combien d’heures environ êtes-vous éveillé chaque jour avant d’avoir sommeil? Pour la plupart des gens, c’est environ 16 heures. Une étude en laboratoire sur la privation de sommeil a comparé les effets sur la vigilance de longues heures d’éveil à ceux de la consommation d’alcool. Les résultats obtenus à certains tests de performance ont montré qu’être éveillé pendant plus de 17 heures équivaut à avoir un taux d’alcoolémie de 0,05 mg d’alcool par 100 ml de sang. Être éveillé pendant 24 heures ou plus équivaut à un taux d’alcoolémie de 0,1 mg d’alcool par 100 ml de sang, soit un taux supérieur à la limite légale de 0,08 mg d’alcool par 100 ml de sang.</a:t>
            </a:r>
            <a:r>
              <a:rPr lang="fr-CA" sz="1200" kern="1200" dirty="0" smtClean="0">
                <a:solidFill>
                  <a:schemeClr val="tx1"/>
                </a:solidFill>
                <a:effectLst/>
                <a:latin typeface="+mn-lt"/>
                <a:ea typeface="+mn-ea"/>
                <a:cs typeface="+mn-cs"/>
              </a:rPr>
              <a:t> »</a:t>
            </a:r>
            <a:r>
              <a:rPr lang="fr-CA" dirty="0" smtClean="0">
                <a:effectLst/>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Merci de prendre le temps de regarder cette présentation. Nos objectifs sont : </a:t>
            </a:r>
          </a:p>
          <a:p>
            <a:pPr lvl="0" indent="-180000">
              <a:buFont typeface="Arial" pitchFamily="34" charset="0"/>
              <a:buChar char="•"/>
            </a:pPr>
            <a:r>
              <a:rPr lang="fr-CA" dirty="0" smtClean="0"/>
              <a:t>Étudier les notions élémentaires sur la fatigue, la vigilance et la santé des conducteurs.</a:t>
            </a:r>
          </a:p>
          <a:p>
            <a:pPr lvl="0" indent="-180000">
              <a:buFont typeface="Arial" pitchFamily="34" charset="0"/>
              <a:buChar char="•"/>
            </a:pPr>
            <a:r>
              <a:rPr lang="fr-CA" dirty="0" smtClean="0"/>
              <a:t>Solliciter la collaboration des expéditeurs, des réceptionnaires et des intermédiaires pour mieux gérer les périodes de repos des conducteurs et veiller à ce qu’ils se conforment à la réglementation sur les heures de service, ou HDS.</a:t>
            </a:r>
          </a:p>
          <a:p>
            <a:pPr indent="-180000">
              <a:buFont typeface="Arial" pitchFamily="34" charset="0"/>
              <a:buChar char="•"/>
            </a:pPr>
            <a:r>
              <a:rPr lang="fr-CA" dirty="0" smtClean="0"/>
              <a:t>Adopter une approche de travail en équipe, ce qui favorise le respect des HDS, la sécurité et la santé des conducteurs.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objectifs d’apprentissage particuliers en matière de savoirs, de compétences</a:t>
            </a:r>
            <a:r>
              <a:rPr lang="fr-CA" sz="1200" kern="1200" baseline="0" dirty="0" smtClean="0">
                <a:solidFill>
                  <a:schemeClr val="tx1"/>
                </a:solidFill>
                <a:effectLst/>
                <a:latin typeface="+mn-lt"/>
                <a:ea typeface="+mn-ea"/>
                <a:cs typeface="+mn-cs"/>
              </a:rPr>
              <a:t> et</a:t>
            </a:r>
            <a:r>
              <a:rPr lang="fr-CA" sz="1200" kern="1200" dirty="0" smtClean="0">
                <a:solidFill>
                  <a:schemeClr val="tx1"/>
                </a:solidFill>
                <a:effectLst/>
                <a:latin typeface="+mn-lt"/>
                <a:ea typeface="+mn-ea"/>
                <a:cs typeface="+mn-cs"/>
              </a:rPr>
              <a:t> d’attitudes comprennent les éléments suivants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Reconnaître les besoins fondamentaux du conducteur en matière de sommeil et de repos.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difficultés rencontrées par le conducteur en ce qui a trait au repos et aux autres besoins en santé et en bien-être.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Reconnaître le rôle déterminant que les expéditeurs et les réceptionnaires ont à jouer en ce qui a trait au repos, à la vigilance et au bien-être du conducteur.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Déterminer les meilleures pratiques que peuvent adopter les expéditeurs et les réceptionnaires afin de faciliter la gestion de la fatigue pour le conducteur.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 Comme expéditeur ou réceptionnaire, accepter ses responsabilités envers les conducteurs.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 temps passé au travail et à conduire a aussi un effet sur la vigilance. Des études ont fait ressortir que le risque d’accident est proportionnel aux heures de conduite. Les heures passées au travail et à la conduite sont également liées à une période excessive d’éveil; c’est pourquoi la réglementation sur les HDS prescrit une limite journalière d’heures de travail et de conduite. Selon une étude sur des camions impliqués dans des accidents mortels, le pourcentage d’accidents liés à la fatigue est sept fois supérieur lorsque les conducteurs ne respectent pas la limite légale des heures de conduite autorisées.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Étude sur des camions impliqués dans des accidents mortels : Campbell (2005). Le pourcentage d’accidents dus à la fatigue est de 1,6 % pendant les HDS autorisées, mais de 11,2 % lorsque les limites autorisées par la réglementation sur les HDS sont dépassées. Il est toutefois fort probable que le dépassement de la limite légale des heures de conduite autorisées n’est pas la seule raison qui explique ces résultats. (D’autres comportements à risque du conducteur ou un véhicule en mauvais état de marche peuvent également être en cause.)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Plusieurs autres facteurs influent sur la vigilance, notamment les différences individuelles en matière de sensibilité à la fatigue, les conditions routières, la monotonie de la route, la météo, les agresseurs environnementaux comme la chaleur, le bruit et les vibrations, l’interaction sociale et la caféine. Le module 3 traite plus en détail de cette question.</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La liste des facteurs est</a:t>
            </a:r>
            <a:r>
              <a:rPr lang="fr-CA" sz="1200" kern="1200" baseline="0" dirty="0" smtClean="0">
                <a:solidFill>
                  <a:schemeClr val="tx1"/>
                </a:solidFill>
                <a:effectLst/>
                <a:latin typeface="+mn-lt"/>
                <a:ea typeface="+mn-ea"/>
                <a:cs typeface="+mn-cs"/>
              </a:rPr>
              <a:t> donnée </a:t>
            </a:r>
            <a:r>
              <a:rPr lang="fr-CA" sz="1200" kern="1200" dirty="0" smtClean="0">
                <a:solidFill>
                  <a:schemeClr val="tx1"/>
                </a:solidFill>
                <a:effectLst/>
                <a:latin typeface="+mn-lt"/>
                <a:ea typeface="+mn-ea"/>
                <a:cs typeface="+mn-cs"/>
              </a:rPr>
              <a:t>à titre de complément d’information. Les modules 3, 4, 7 et 8 traitent des différences individuelles en matière de sensibilité à la fatigue. Il s’agit d’un facteur important, mais qui n’est pas très pertinent pour</a:t>
            </a:r>
            <a:r>
              <a:rPr lang="fr-CA" sz="1200" kern="1200" baseline="0" dirty="0" smtClean="0">
                <a:solidFill>
                  <a:schemeClr val="tx1"/>
                </a:solidFill>
                <a:effectLst/>
                <a:latin typeface="+mn-lt"/>
                <a:ea typeface="+mn-ea"/>
                <a:cs typeface="+mn-cs"/>
              </a:rPr>
              <a:t> le</a:t>
            </a:r>
            <a:r>
              <a:rPr lang="fr-CA" sz="1200" kern="1200" dirty="0" smtClean="0">
                <a:solidFill>
                  <a:schemeClr val="tx1"/>
                </a:solidFill>
                <a:effectLst/>
                <a:latin typeface="+mn-lt"/>
                <a:ea typeface="+mn-ea"/>
                <a:cs typeface="+mn-cs"/>
              </a:rPr>
              <a:t> présent module.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Cette section traite des heures de service des conducteurs et des nombreux défis auxquels ils doivent faire face pour gérer leur fatigue.</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objectifs d’apprentissage particuliers à cette section sont les suivants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principales règles américaines et canadiennes (quarts de travail, heures de conduite, heures de repos).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Connaître et reconnaître l’utilité de la réglementation sur les HDS pour réduire la fatigue du conducteur et favoriser la sécurité.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Connaître les difficultés générales que rencontre le conducteur sur la route en matière de gestion du sommeil et de vigilance et en tenir compte.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Connaître les difficultés que rencontre le conducteur en matière de disponibilité d’aires de repos et en tenir compte.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Connaître les défis de gestion de la fatigue relatifs à la clientèle et en tenir compte.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 Respecter les besoins du conducteur en matière de pratiques propices à la vigilance de la part des expéditeurs et des réceptionnaires.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Connaître la vulnérabilité particulière des petits transporteurs et en tenir compte. </a:t>
            </a:r>
            <a:endParaRPr lang="en-US" dirty="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Voici un aperçu des principales règles américaines sur les HDS pour les conducteurs de véhicules lourds. La conduite quotidienne doit s’inscrire dans une fenêtre de 14 heures. La limite de conduite est de 11 heures par jour. Le conducteur doit prendre 10 heures de repos, soit 10 heures successives ou 10 heures divisées en 8 heures et 2 heures consécutives dans le compartiment couchette. La limite hebdomadaire est de 60 heures de travail en 7 jours consécutifs ou de 70 heures en 8 jours consécutifs. Les conducteurs peuvent reprendre le travail après une période de repos de 34 heures consécutives. Plusieurs détails manquent à cet exposé sommaire. Consultez la réglementation et informez-vous auprès de votre transporteur pour un complément d’information.</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dirty="0" smtClean="0"/>
              <a:t>La fenêtre de 14 heures peut être prolongée à 16 heures une fois </a:t>
            </a:r>
            <a:r>
              <a:rPr lang="fr-CA" sz="1200" kern="1200" dirty="0" smtClean="0">
                <a:solidFill>
                  <a:schemeClr val="tx1"/>
                </a:solidFill>
                <a:effectLst/>
                <a:latin typeface="+mn-lt"/>
                <a:ea typeface="+mn-ea"/>
                <a:cs typeface="+mn-cs"/>
              </a:rPr>
              <a:t>par semaine si les conducteurs sont au repos après ces heures. Violer la règle de la fenêtre de 14 heures passées au travail est l’infraction la plus courante chez les conducteurs. Le pourcentage de violation des règles (fenêtre de 14 heures ou autres) lié aux retards n’est pas connu; par contre, la FMCSA prévoit étudier ce problème. Source : GAO</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2011).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règles canadiennes sont analogues aux règles américaines, à quelques différences près. La fenêtre de travail est de 16 heures par jour. Le maximum d’heures de travail par jour et par poste de travail est de 14 heures. La limite d’heures de conduite par jour et par poste de travail est de 13 heures. Une période de repos minimale de 10 heures par jour est également exigée, soit 8 heures consécutives, plus 2 heures additionnelles, divisées en périodes d’au moins 30 minutes. Pour les conducteurs seuls ou en équipe, il est possible de fractionner les 10 heures de repos prises dans le compartiment couchette si les conditions sont respectées.</a:t>
            </a:r>
            <a:r>
              <a:rPr lang="fr-CA" sz="1200" kern="1200" dirty="0" smtClean="0">
                <a:solidFill>
                  <a:schemeClr val="tx1"/>
                </a:solidFill>
                <a:effectLst/>
                <a:latin typeface="+mn-lt"/>
                <a:ea typeface="+mn-ea"/>
                <a:cs typeface="+mn-cs"/>
              </a:rPr>
              <a:t> »</a:t>
            </a:r>
            <a:r>
              <a:rPr lang="fr-CA"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____________________________</a:t>
            </a:r>
          </a:p>
          <a:p>
            <a:r>
              <a:rPr lang="fr-CA" sz="1200" b="1" kern="1200" dirty="0" smtClean="0">
                <a:solidFill>
                  <a:schemeClr val="tx1"/>
                </a:solidFill>
                <a:effectLst/>
                <a:latin typeface="+mn-lt"/>
                <a:ea typeface="+mn-ea"/>
                <a:cs typeface="+mn-cs"/>
              </a:rPr>
              <a:t>Note au formateur :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L’expression </a:t>
            </a:r>
            <a:r>
              <a:rPr lang="fr-CA" sz="1200" i="1" kern="1200" dirty="0" smtClean="0">
                <a:solidFill>
                  <a:schemeClr val="tx1"/>
                </a:solidFill>
                <a:effectLst/>
                <a:latin typeface="+mn-lt"/>
                <a:ea typeface="+mn-ea"/>
                <a:cs typeface="+mn-cs"/>
              </a:rPr>
              <a:t>par jour </a:t>
            </a:r>
            <a:r>
              <a:rPr lang="fr-CA" sz="1200" kern="1200" dirty="0" smtClean="0">
                <a:solidFill>
                  <a:schemeClr val="tx1"/>
                </a:solidFill>
                <a:effectLst/>
                <a:latin typeface="+mn-lt"/>
                <a:ea typeface="+mn-ea"/>
                <a:cs typeface="+mn-cs"/>
              </a:rPr>
              <a:t>peut indiquer un quart de travail qui chevauche minuit, par exemple une fenêtre de travail de 16 heures qui commence à 16 h et se termine à 8 h. Le module 3 donne plus de détails sur les règles américaines et canadiennes sur</a:t>
            </a:r>
            <a:r>
              <a:rPr lang="fr-CA" sz="1200" kern="1200" baseline="0" dirty="0" smtClean="0">
                <a:solidFill>
                  <a:schemeClr val="tx1"/>
                </a:solidFill>
                <a:effectLst/>
                <a:latin typeface="+mn-lt"/>
                <a:ea typeface="+mn-ea"/>
                <a:cs typeface="+mn-cs"/>
              </a:rPr>
              <a:t> l</a:t>
            </a:r>
            <a:r>
              <a:rPr lang="fr-CA" sz="1200" kern="1200" dirty="0" smtClean="0">
                <a:solidFill>
                  <a:schemeClr val="tx1"/>
                </a:solidFill>
                <a:effectLst/>
                <a:latin typeface="+mn-lt"/>
                <a:ea typeface="+mn-ea"/>
                <a:cs typeface="+mn-cs"/>
              </a:rPr>
              <a:t>es HDS. Préparez-vous à discuter et à expliquer ces règles, mais évitez si possible de vous concentrer seulement sur leur respect. En effet, les participants doivent bien comprendre que le respect des HDS n’est qu’une partie du processus de gestion de la fatigue.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24</a:t>
            </a:fld>
            <a:endParaRPr lang="en-US" dirty="0"/>
          </a:p>
        </p:txBody>
      </p:sp>
    </p:spTree>
    <p:extLst>
      <p:ext uri="{BB962C8B-B14F-4D97-AF65-F5344CB8AC3E}">
        <p14:creationId xmlns:p14="http://schemas.microsoft.com/office/powerpoint/2010/main" xmlns="" val="951585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Pour le cycle 1, il est interdit de conduire après avoir accumulé 70 heures de travail au cours d’une période de 7 jours consécutifs. </a:t>
            </a:r>
          </a:p>
          <a:p>
            <a:r>
              <a:rPr lang="fr-CA" dirty="0" smtClean="0"/>
              <a:t>Pour le cycle 2, il est interdit de conduire après avoir accumulé :</a:t>
            </a:r>
          </a:p>
          <a:p>
            <a:pPr>
              <a:buFont typeface="Arial" pitchFamily="34" charset="0"/>
              <a:buChar char="•"/>
            </a:pPr>
            <a:r>
              <a:rPr lang="fr-CA" dirty="0" smtClean="0"/>
              <a:t> 120 heures de travail au cours d’une période de 14 jours consécutifs.</a:t>
            </a:r>
          </a:p>
          <a:p>
            <a:pPr>
              <a:buFont typeface="Arial" pitchFamily="34" charset="0"/>
              <a:buChar char="•"/>
            </a:pPr>
            <a:r>
              <a:rPr lang="fr-CA" dirty="0" smtClean="0"/>
              <a:t> ou 70 heures de travail sans avoir pris au moins 24 heures de repos consécutives.</a:t>
            </a:r>
          </a:p>
          <a:p>
            <a:r>
              <a:rPr lang="fr-CA" dirty="0" smtClean="0"/>
              <a:t> </a:t>
            </a:r>
          </a:p>
          <a:p>
            <a:r>
              <a:rPr lang="fr-CA" dirty="0" smtClean="0"/>
              <a:t>Le conducteur PEUT terminer un cycle en cours, commencer un nouveau cycle ou passer d’un cycle à l’autre s’il prend les heures de repos suivantes :</a:t>
            </a:r>
          </a:p>
          <a:p>
            <a:pPr>
              <a:buFont typeface="Arial" pitchFamily="34" charset="0"/>
              <a:buChar char="•"/>
            </a:pPr>
            <a:r>
              <a:rPr lang="fr-CA" dirty="0" smtClean="0"/>
              <a:t> au moins 36 heures de repos consécutives lorsqu’il suit le cycle 1.</a:t>
            </a:r>
          </a:p>
          <a:p>
            <a:pPr>
              <a:buFont typeface="Arial" pitchFamily="34" charset="0"/>
              <a:buChar char="•"/>
            </a:pPr>
            <a:r>
              <a:rPr lang="fr-CA" dirty="0" smtClean="0"/>
              <a:t> ou au moins 72 heures de repos consécutives lorsqu’il suit le cycle 2.</a:t>
            </a:r>
            <a:r>
              <a:rPr lang="fr-CA" sz="1200" kern="1200" dirty="0" smtClean="0">
                <a:solidFill>
                  <a:schemeClr val="tx1"/>
                </a:solidFill>
                <a:effectLst/>
                <a:latin typeface="+mn-lt"/>
                <a:ea typeface="+mn-ea"/>
                <a:cs typeface="+mn-cs"/>
              </a:rPr>
              <a:t> »</a:t>
            </a:r>
            <a:r>
              <a:rPr lang="fr-CA" dirty="0" smtClean="0">
                <a:effectLst/>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_______________________________</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règles sur les heures de service ne sont pas parfaites. Elles ont en effet plusieurs limites, mais elles sont nécessaires et, de plusieurs façons, efficaces. Se conformer aux HDS donne aux conducteurs la possibilité de dormir suffisamment. Les 10 heures de repos exigées permettent de 7 à 8 heures de sommeil par nuit, ce qui est suffisant pour la majorité des adultes. La fenêtre de travail est conforme à la norme naturelle de 16 heures d’éveil par jour. La règle des 11 heures de conduite, ou 13 heures au Canada, limite les heures de conduite, alors que les cycles favorisent le repos et la récupération les fins de semaine. Par ailleurs, la majorité des conducteurs ne travaillent ou ne conduisent pas pendant le nombre maximal d’heures autorisé.</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points soulevés ici visent l’adoption d’une attitude propice au respect de la réglementation sur les HDS non seulement pour des raisons légales, mais aussi et surtout pour des raisons de sécurité et de santé.</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conducteurs rencontrent plusieurs obstacles dans leur gestion de la fatigue, notamment un horaire trop chargé pour bien profiter de leur sommeil principal, de longues heures de travail – en plus, pour plusieurs, du temps consacré au navettage –, le changement des horaires de travail et, finalement, des périodes de sommeil et de travail qui vont à l’encontre des rythmes circadiens. De plus, pendant les fenêtres de travail, chaque minute compte.</a:t>
            </a:r>
            <a:r>
              <a:rPr lang="fr-CA" sz="1200" kern="1200" dirty="0" smtClean="0">
                <a:solidFill>
                  <a:schemeClr val="tx1"/>
                </a:solidFill>
                <a:effectLst/>
                <a:latin typeface="+mn-lt"/>
                <a:ea typeface="+mn-ea"/>
                <a:cs typeface="+mn-cs"/>
              </a:rPr>
              <a:t> »</a:t>
            </a:r>
            <a:r>
              <a:rPr lang="fr-CA" dirty="0" smtClean="0">
                <a:effectLst/>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Cette diapositive et la suivante font état de 10 défis rencontrés par les conducteurs dans leur gestion de la fatigue. Tous ne s’appliquent pas à l’ensemble des conducteurs, mais beaucoup d’entre</a:t>
            </a:r>
            <a:r>
              <a:rPr lang="fr-CA" sz="1200" kern="1200" baseline="0" dirty="0" smtClean="0">
                <a:solidFill>
                  <a:schemeClr val="tx1"/>
                </a:solidFill>
                <a:effectLst/>
                <a:latin typeface="+mn-lt"/>
                <a:ea typeface="+mn-ea"/>
                <a:cs typeface="+mn-cs"/>
              </a:rPr>
              <a:t> eux</a:t>
            </a:r>
            <a:r>
              <a:rPr lang="fr-CA" sz="1200" kern="1200" dirty="0" smtClean="0">
                <a:solidFill>
                  <a:schemeClr val="tx1"/>
                </a:solidFill>
                <a:effectLst/>
                <a:latin typeface="+mn-lt"/>
                <a:ea typeface="+mn-ea"/>
                <a:cs typeface="+mn-cs"/>
              </a:rPr>
              <a:t> rencontrent la plupart de ces difficultés dans leur travail.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Parmi les autres obstacles en matière de gestion de la fatigue, notons : des lieux inhabituels ou inconfortables pour dormir, des perturbations du sommeil, des occasions limitées de faire de l’exercice, la difficulté de bien s’alimenter sur la route et la présence d’agresseurs environnementaux comme le bruit, la chaleur, le froid, le manque de ventilation, etc. Vaincre tous ces obstacles n’est pas chose aisée.</a:t>
            </a:r>
            <a:r>
              <a:rPr lang="fr-CA" sz="1200" kern="1200" dirty="0" smtClean="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Trouver une aire de repos adéquate est un défi quotidien pour beaucoup de conducteurs professionnels en Amérique du Nord. Selon un sondage réalisé auprès des conducteurs professionnels, seulement 34 % d’entre eux trouvent “toujours” ou “souvent” un espace libre dans une halte routière. Le pourcentage de ceux qui trouvent un espace de repos dans une aire de repos publique est très faible, soit 11 %, et seulement 51 % des conducteurs considèrent que les services offerts sont adéquats.</a:t>
            </a:r>
          </a:p>
          <a:p>
            <a:endParaRPr lang="fr-CA" dirty="0" smtClean="0"/>
          </a:p>
          <a:p>
            <a:r>
              <a:rPr lang="fr-CA" dirty="0" smtClean="0"/>
              <a:t>Par ailleurs, même si l’endroit est adéquat, bien dormir peut être difficile. La majorité des systèmes de ventilation installés dans les camions nécessitent de faire tourner le moteur au ralenti, ce qui est interdit dans de plus en plus d’endroits.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résultats obtenus au sondage sont le fruit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d’une démarche de Chen </a:t>
            </a:r>
            <a:r>
              <a:rPr lang="fr-CA" sz="1200" i="1" kern="1200" dirty="0" smtClean="0">
                <a:solidFill>
                  <a:schemeClr val="tx1"/>
                </a:solidFill>
                <a:effectLst/>
                <a:latin typeface="+mn-lt"/>
                <a:ea typeface="+mn-ea"/>
                <a:cs typeface="+mn-cs"/>
              </a:rPr>
              <a:t>et</a:t>
            </a:r>
            <a:r>
              <a:rPr lang="fr-CA" sz="1200" i="1" kern="1200" baseline="0" dirty="0" smtClean="0">
                <a:solidFill>
                  <a:schemeClr val="tx1"/>
                </a:solidFill>
                <a:effectLst/>
                <a:latin typeface="+mn-lt"/>
                <a:ea typeface="+mn-ea"/>
                <a:cs typeface="+mn-cs"/>
              </a:rPr>
              <a:t> al</a:t>
            </a:r>
            <a:r>
              <a:rPr lang="fr-CA" sz="1200" kern="1200" dirty="0" smtClean="0">
                <a:solidFill>
                  <a:schemeClr val="tx1"/>
                </a:solidFill>
                <a:effectLst/>
                <a:latin typeface="+mn-lt"/>
                <a:ea typeface="+mn-ea"/>
                <a:cs typeface="+mn-cs"/>
              </a:rPr>
              <a:t>. (2002).</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b="1" kern="1200" dirty="0" smtClean="0">
                <a:effectLst/>
                <a:latin typeface="+mn-lt"/>
                <a:ea typeface="+mn-ea"/>
                <a:cs typeface="+mn-cs"/>
              </a:rPr>
              <a:t>Complément d’information : </a:t>
            </a:r>
          </a:p>
          <a:p>
            <a:r>
              <a:rPr lang="fr-CA" sz="1200" kern="1200" dirty="0" smtClean="0">
                <a:solidFill>
                  <a:schemeClr val="tx1"/>
                </a:solidFill>
                <a:effectLst/>
                <a:latin typeface="+mn-lt"/>
                <a:ea typeface="+mn-ea"/>
                <a:cs typeface="+mn-cs"/>
              </a:rPr>
              <a:t>Les aires de repos pour les conducteurs de véhicules lourds sont très rares en bordure des autoroutes, en particulier dans le nord-est des États-Unis et le Midwest.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Selon </a:t>
            </a:r>
            <a:r>
              <a:rPr lang="fr-CA" sz="1200" kern="1200" dirty="0" err="1" smtClean="0">
                <a:solidFill>
                  <a:schemeClr val="tx1"/>
                </a:solidFill>
                <a:effectLst/>
                <a:latin typeface="+mn-lt"/>
                <a:ea typeface="+mn-ea"/>
                <a:cs typeface="+mn-cs"/>
              </a:rPr>
              <a:t>Trombly</a:t>
            </a:r>
            <a:r>
              <a:rPr lang="fr-CA" sz="1200" kern="1200" dirty="0" smtClean="0">
                <a:solidFill>
                  <a:schemeClr val="tx1"/>
                </a:solidFill>
                <a:effectLst/>
                <a:latin typeface="+mn-lt"/>
                <a:ea typeface="+mn-ea"/>
                <a:cs typeface="+mn-cs"/>
              </a:rPr>
              <a:t> (2003), l’offre d’aires de repos pour véhicules lourds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satisfait moins de la moitié de la demande. Souvent, les conducteurs doivent stationner leur véhicule sur les bretelles </a:t>
            </a:r>
            <a:r>
              <a:rPr lang="fr-CA" dirty="0" smtClean="0"/>
              <a:t>ou</a:t>
            </a:r>
            <a:r>
              <a:rPr lang="fr-CA" sz="1200" kern="1200" dirty="0" smtClean="0">
                <a:solidFill>
                  <a:schemeClr val="tx1"/>
                </a:solidFill>
                <a:effectLst/>
                <a:latin typeface="+mn-lt"/>
                <a:ea typeface="+mn-ea"/>
                <a:cs typeface="+mn-cs"/>
              </a:rPr>
              <a:t> sur les accotements des autoroutes. Même lorsqu’ils trouvent un espace pour se garer, ils ne s’y sentent pas toujours en sécurité. Selon un sondage de l’</a:t>
            </a:r>
            <a:r>
              <a:rPr lang="fr-CA" sz="1200" kern="1200" dirty="0" err="1" smtClean="0">
                <a:solidFill>
                  <a:schemeClr val="tx1"/>
                </a:solidFill>
                <a:effectLst/>
                <a:latin typeface="+mn-lt"/>
                <a:ea typeface="+mn-ea"/>
                <a:cs typeface="+mn-cs"/>
              </a:rPr>
              <a:t>Owner-Operator</a:t>
            </a:r>
            <a:r>
              <a:rPr lang="fr-CA" sz="1200" kern="1200" dirty="0" smtClean="0">
                <a:solidFill>
                  <a:schemeClr val="tx1"/>
                </a:solidFill>
                <a:effectLst/>
                <a:latin typeface="+mn-lt"/>
                <a:ea typeface="+mn-ea"/>
                <a:cs typeface="+mn-cs"/>
              </a:rPr>
              <a:t> Independent Driver Association (OOIDA,</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1999), 85 % des conducteurs émettent des réserves sur les aires de repos (vols, agressions, prostitution et autres délits).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Ce module et le PNAGF ont été élaborés pour traiter des problèmes suivants :</a:t>
            </a:r>
          </a:p>
          <a:p>
            <a:pPr lvl="0" indent="180000">
              <a:buFont typeface="Arial" pitchFamily="34" charset="0"/>
              <a:buChar char="•"/>
            </a:pPr>
            <a:r>
              <a:rPr lang="fr-CA" dirty="0" smtClean="0"/>
              <a:t>Dans la gestion de leur santé et de la fatigue, les conducteurs font face à de nombreux obstacles.</a:t>
            </a:r>
          </a:p>
          <a:p>
            <a:pPr lvl="0" indent="180000">
              <a:buFont typeface="Arial" pitchFamily="34" charset="0"/>
              <a:buChar char="•"/>
            </a:pPr>
            <a:r>
              <a:rPr lang="fr-CA" dirty="0" smtClean="0"/>
              <a:t>Si se conformer aux règles sur les HDS est essentiel, une gestion complémentaire et proactive de la fatigue est aussi nécessaire.</a:t>
            </a:r>
          </a:p>
          <a:p>
            <a:pPr indent="180000">
              <a:buFont typeface="Arial" pitchFamily="34" charset="0"/>
              <a:buChar char="•"/>
            </a:pPr>
            <a:r>
              <a:rPr lang="fr-CA" dirty="0" smtClean="0"/>
              <a:t>Malheureusement, les conducteurs sont souvent traités comme le “maillon élastique” de la chaîne logistique. Autrement dit, ce sont eux qui, souvent, doivent subir les conséquences des retards et des autres pertes d’efficacité du système. Cela accroît les risques d’accidents et compromet l’efficacité des opérations.</a:t>
            </a:r>
            <a:r>
              <a:rPr lang="fr-CA" sz="1200" kern="1200" dirty="0" smtClean="0">
                <a:solidFill>
                  <a:schemeClr val="tx1"/>
                </a:solidFill>
                <a:effectLst/>
                <a:latin typeface="+mn-lt"/>
                <a:ea typeface="+mn-ea"/>
                <a:cs typeface="+mn-cs"/>
              </a:rPr>
              <a:t> » </a:t>
            </a:r>
          </a:p>
          <a:p>
            <a:r>
              <a:rPr lang="fr-CA" sz="1200" kern="1200" dirty="0" smtClean="0">
                <a:solidFill>
                  <a:schemeClr val="tx1"/>
                </a:solidFill>
                <a:effectLst/>
                <a:latin typeface="+mn-lt"/>
                <a:ea typeface="+mn-ea"/>
                <a:cs typeface="+mn-cs"/>
              </a:rPr>
              <a:t>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L’expression anglaise </a:t>
            </a:r>
            <a:r>
              <a:rPr lang="fr-CA" sz="1200" i="1" kern="1200" dirty="0" err="1" smtClean="0">
                <a:solidFill>
                  <a:schemeClr val="tx1"/>
                </a:solidFill>
                <a:effectLst/>
                <a:latin typeface="+mn-lt"/>
                <a:ea typeface="+mn-ea"/>
                <a:cs typeface="+mn-cs"/>
              </a:rPr>
              <a:t>elastic</a:t>
            </a:r>
            <a:r>
              <a:rPr lang="fr-CA" sz="1200" i="1" kern="1200" dirty="0" smtClean="0">
                <a:solidFill>
                  <a:schemeClr val="tx1"/>
                </a:solidFill>
                <a:effectLst/>
                <a:latin typeface="+mn-lt"/>
                <a:ea typeface="+mn-ea"/>
                <a:cs typeface="+mn-cs"/>
              </a:rPr>
              <a:t> band</a:t>
            </a:r>
            <a:r>
              <a:rPr lang="fr-CA" sz="1200" kern="1200" dirty="0" smtClean="0">
                <a:solidFill>
                  <a:schemeClr val="tx1"/>
                </a:solidFill>
                <a:effectLst/>
                <a:latin typeface="+mn-lt"/>
                <a:ea typeface="+mn-ea"/>
                <a:cs typeface="+mn-cs"/>
              </a:rPr>
              <a:t> (bande élastique) est attribuée à Don </a:t>
            </a:r>
            <a:r>
              <a:rPr lang="fr-CA" sz="1200" kern="1200" dirty="0" err="1" smtClean="0">
                <a:solidFill>
                  <a:schemeClr val="tx1"/>
                </a:solidFill>
                <a:effectLst/>
                <a:latin typeface="+mn-lt"/>
                <a:ea typeface="+mn-ea"/>
                <a:cs typeface="+mn-cs"/>
              </a:rPr>
              <a:t>Osterberg</a:t>
            </a:r>
            <a:r>
              <a:rPr lang="fr-CA" sz="1200" kern="1200" dirty="0" smtClean="0">
                <a:solidFill>
                  <a:schemeClr val="tx1"/>
                </a:solidFill>
                <a:effectLst/>
                <a:latin typeface="+mn-lt"/>
                <a:ea typeface="+mn-ea"/>
                <a:cs typeface="+mn-cs"/>
              </a:rPr>
              <a:t>, Schneider National (2003).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obstacles liés à la gestion de la fatigue par le conducteur incluent : un accès limité aux stationnements et aux services, la pression pour respecter les délais et les retards excessifs pour le chargement et le déchargement.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diapositives qui suivent se penchent sur chacun de ces sujets.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L’accès aux stationnements et aux services est parfois limité pour les conducteurs. En effet, certains expéditeurs et réceptionnaires ne les autorisent pas à prendre des périodes hors travail sur place. Ceux-ci doivent alors se stationner sur les accotements et sur les bretelles d’autoroute ou dans d’autres endroits désagréables. Certains expéditeurs ou réceptionnaires n’accordent pas non plus aux conducteurs un accès complet aux commodités telles que toilettes, salle de repos et cafétéria</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expéditeurs et les réceptionnaires participants pourraient s’offusquer de remarques qui les concernent dans cette diapositive et les suivantes. Si elles sont présentées de façon constructive, des diapositives comme celles-ci pourront aider à amorcer un dialogue ouvert et profitable.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délais exercent une pression énorme sur les conducteurs professionnels. Les horaires de livraison peuvent être établis par une entente entre le vendeur de l’expéditeur et l’acheteur du réceptionnaire, sans consultation de l’intermédiaire, du transporteur ou du conducteur. Les délais de livraison reposent souvent sur des estimations de temps irréalistes ou sur un scénario avec des conditions idéales. Le transporteur doit alors choisir entre accepter un horaire serré ou renoncer au chargement. Les contrats avec les expéditeurs et les réceptionnaires peuvent aussi contenir des exigences très strictes, comme la livraison juste-à-temps. De plus, les gestionnaires d’horaires hésitent à demander de nouveaux délais pour les conducteurs.</a:t>
            </a:r>
            <a:r>
              <a:rPr lang="fr-CA" sz="1200" kern="1200" dirty="0" smtClean="0">
                <a:solidFill>
                  <a:schemeClr val="tx1"/>
                </a:solidFill>
                <a:effectLst/>
                <a:latin typeface="+mn-lt"/>
                <a:ea typeface="+mn-ea"/>
                <a:cs typeface="+mn-cs"/>
              </a:rPr>
              <a:t>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Source partielle : FHWA OMC (1998).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conditions strictes de livraison forcent parfois le conducteur à se montrer imprudent, par exemple à continuer de conduire malgré la fatigue accumulée, à violer les règles sur les HDS ou à conduire trop vite. Il est attendu du conducteur qu’il soit </a:t>
            </a:r>
            <a:r>
              <a:rPr lang="fr-CA" smtClean="0"/>
              <a:t>le “maillon élastique” </a:t>
            </a:r>
            <a:r>
              <a:rPr lang="fr-CA" dirty="0" smtClean="0"/>
              <a:t>de la chaîne logistique. Le problème est aggravé lorsque l’expéditeur impose une route de transport plus courte, mais plus lente.</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L’image du « maillon élastique » est un bon point de départ pour</a:t>
            </a:r>
            <a:r>
              <a:rPr lang="fr-CA" sz="1200" kern="1200" baseline="0" dirty="0" smtClean="0">
                <a:solidFill>
                  <a:schemeClr val="tx1"/>
                </a:solidFill>
                <a:effectLst/>
                <a:latin typeface="+mn-lt"/>
                <a:ea typeface="+mn-ea"/>
                <a:cs typeface="+mn-cs"/>
              </a:rPr>
              <a:t> une</a:t>
            </a:r>
            <a:r>
              <a:rPr lang="fr-CA" sz="1200" kern="1200" dirty="0" smtClean="0">
                <a:solidFill>
                  <a:schemeClr val="tx1"/>
                </a:solidFill>
                <a:effectLst/>
                <a:latin typeface="+mn-lt"/>
                <a:ea typeface="+mn-ea"/>
                <a:cs typeface="+mn-cs"/>
              </a:rPr>
              <a:t> discussion.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retards excessifs de chargement et de déchargement qui immobilisent le conducteur en raison de l’attente sont un énorme problème dans l’industrie du camionnage. Les coûts annuels de ces retards sont estimés à 3 milliards de dollars américains pour l’industrie et à 6,5 milliards de dollars américains pour l’ensemble de l’économie. Cette perte de temps aggrave la pénurie de conducteurs, ce qui contribue à augmenter les coûts pour l’entreprise. De plus, la majorité des conducteurs étant payés au kilométrage, cette perte de temps peut les rendre frustrés et pressés. Les retards entraînent aussi des violations des HDS, ce qui expose les transporteurs à des risques financiers et juridiques. Chaque intervenant dans la chaîne logistique est concerné par un retard excessif.</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Estimations des coûts provenant du site Web de l’OOIDA, qui cite la FMCSA.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Aux États-Unis, le bureau de la reddition de comptes du gouvernement vient de terminer une étude nationale sur l’immobilisation des conducteurs. Parmi les conducteurs sondés, 68 % ont été immobilisés pendant plus de 2 heures à un moment ou à un autre le mois précédant l’étude. Certains ont même été immobilisés pendant plus de 8 heures! Parmi les conducteurs immobilisés, 80 % ont déclaré que cette situation avait compromis leur respect des HDS et seulement 35 % ont été indemnisés. Une autre étude, celle-là du Texas Transportation Institute, estime le coût véritable des retards à 80 à 121 $ l’heure.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Dans ce sondage, la majorité des conducteurs immobilisés avaient pourtant pris rendez-vous. Les heures d’immobilisation ont été calculées à partir de l’heure du rendez-vous. Sources : GAO (2011); Miao </a:t>
            </a:r>
            <a:r>
              <a:rPr lang="fr-CA" sz="1200" i="1" kern="1200" dirty="0" smtClean="0">
                <a:solidFill>
                  <a:schemeClr val="tx1"/>
                </a:solidFill>
                <a:effectLst/>
                <a:latin typeface="+mn-lt"/>
                <a:ea typeface="+mn-ea"/>
                <a:cs typeface="+mn-cs"/>
              </a:rPr>
              <a:t>et al</a:t>
            </a:r>
            <a:r>
              <a:rPr lang="fr-CA" sz="1200" kern="1200" dirty="0" smtClean="0">
                <a:solidFill>
                  <a:schemeClr val="tx1"/>
                </a:solidFill>
                <a:effectLst/>
                <a:latin typeface="+mn-lt"/>
                <a:ea typeface="+mn-ea"/>
                <a:cs typeface="+mn-cs"/>
              </a:rPr>
              <a:t>. (2011). L’étude du TTI repose sur des retards dus à la circulation, mais elle peut aussi s’appliquer aux retards dus</a:t>
            </a:r>
            <a:r>
              <a:rPr lang="fr-CA" sz="1200" kern="1200" baseline="0" dirty="0" smtClean="0">
                <a:solidFill>
                  <a:schemeClr val="tx1"/>
                </a:solidFill>
                <a:effectLst/>
                <a:latin typeface="+mn-lt"/>
                <a:ea typeface="+mn-ea"/>
                <a:cs typeface="+mn-cs"/>
              </a:rPr>
              <a:t> à l’</a:t>
            </a:r>
            <a:r>
              <a:rPr lang="fr-CA" sz="1200" kern="1200" dirty="0" smtClean="0">
                <a:solidFill>
                  <a:schemeClr val="tx1"/>
                </a:solidFill>
                <a:effectLst/>
                <a:latin typeface="+mn-lt"/>
                <a:ea typeface="+mn-ea"/>
                <a:cs typeface="+mn-cs"/>
              </a:rPr>
              <a:t>immobilisation en général.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a:t>
            </a:r>
            <a:r>
              <a:rPr lang="fr-CA" dirty="0" smtClean="0"/>
              <a:t> Parmi les sources de retard dans le chargement et le déchargement, notons : la capacité ou les équipements insuffisants de l’endroit, des marchandises qui ne sont pas prêtes à être expédiées, un personnel lent à assurer le service, des pratiques ou des priorités d’horaire qui sont inadéquates (par exemple, utiliser une remorque comme entrepôt d’appoint), etc.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Source : </a:t>
            </a:r>
            <a:r>
              <a:rPr lang="fr-CA" sz="1200" kern="1200" dirty="0" smtClean="0">
                <a:solidFill>
                  <a:schemeClr val="tx1"/>
                </a:solidFill>
                <a:effectLst/>
                <a:latin typeface="+mn-lt"/>
                <a:ea typeface="+mn-ea"/>
                <a:cs typeface="+mn-cs"/>
              </a:rPr>
              <a:t>GAO</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lang="fr-CA" sz="1200" kern="1200" dirty="0" smtClean="0">
                <a:solidFill>
                  <a:schemeClr val="tx1"/>
                </a:solidFill>
                <a:effectLst/>
                <a:latin typeface="+mn-lt"/>
                <a:ea typeface="+mn-ea"/>
                <a:cs typeface="+mn-cs"/>
              </a:rPr>
              <a:t>2011).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Complément d’information : </a:t>
            </a:r>
          </a:p>
          <a:p>
            <a:r>
              <a:rPr lang="fr-CA" sz="1200" kern="1200" dirty="0" smtClean="0">
                <a:solidFill>
                  <a:schemeClr val="tx1"/>
                </a:solidFill>
                <a:effectLst/>
                <a:latin typeface="+mn-lt"/>
                <a:ea typeface="+mn-ea"/>
                <a:cs typeface="+mn-cs"/>
              </a:rPr>
              <a:t>Exemple de pratiques en matière d’horaire ou de priorisation : faire attendre plus longtemps les camions réfrigérés, puisque leurs marchandises sont moins périssables. Les autres facteurs peuvent être indépendants de la volonté de l’expéditeur ou du réceptionnaire, par exemple les problèmes mécaniques d’un camion à quai.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Même un petit retard peut avoir de lourdes conséquences. Un conducteur qui est retardé dans ses tâches et qui atteint la limite de ses heures de travail devra prendre 10 heures de repos </a:t>
            </a:r>
            <a:r>
              <a:rPr lang="fr-CA" sz="1200" kern="1200" dirty="0" smtClean="0">
                <a:solidFill>
                  <a:schemeClr val="tx1"/>
                </a:solidFill>
                <a:latin typeface="+mn-lt"/>
                <a:ea typeface="+mn-ea"/>
                <a:cs typeface="+mn-cs"/>
              </a:rPr>
              <a:t>aux États-Unis et 8 heures au Canada </a:t>
            </a:r>
            <a:r>
              <a:rPr lang="fr-CA" dirty="0" smtClean="0"/>
              <a:t>avant de pouvoir travailler de nouveau. Un conducteur qui atteint la limite de ses heures hebdomadaires doit prendre un repos – soit 34 heures aux États-Unis et 36 heures au Canada – avant de pouvoir reprendre le travail. Le transporteur et le conducteur subissent les conséquences d’une violation des HDS. Toutes les parties sont pénalisées, que ce soit les expéditeurs, les réceptionnaires, les intermédiaires, les transporteurs ou les conducteurs.</a:t>
            </a:r>
            <a:r>
              <a:rPr lang="fr-CA" sz="1200" kern="1200" dirty="0" smtClean="0">
                <a:solidFill>
                  <a:schemeClr val="tx1"/>
                </a:solidFill>
                <a:effectLst/>
                <a:latin typeface="+mn-lt"/>
                <a:ea typeface="+mn-ea"/>
                <a:cs typeface="+mn-cs"/>
              </a:rPr>
              <a:t> »</a:t>
            </a:r>
            <a:r>
              <a:rPr lang="fr-CA" dirty="0" smtClean="0">
                <a:effectLst/>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Expliquez au besoin les règles pertinentes sur les HDS des États-Unis ou du Canada, comme celles qui limitent les heures de travail par jour (la fenêtre de travail). Au Canada, en plus des 8 heures consécutives, </a:t>
            </a:r>
            <a:r>
              <a:rPr lang="fr-CA" sz="1200" kern="1200" baseline="0" dirty="0" smtClean="0">
                <a:solidFill>
                  <a:schemeClr val="tx1"/>
                </a:solidFill>
                <a:effectLst/>
                <a:latin typeface="+mn-lt"/>
                <a:ea typeface="+mn-ea"/>
                <a:cs typeface="+mn-cs"/>
              </a:rPr>
              <a:t>le conducteur doit avoir accumulé 10 heures de repos dans son poste de travail avant de pouvoir travailler de nouveau.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petits transporteurs et les transporteurs indépendants sont les plus vulnérables en situation de retard. Ils sont moins susceptibles d’avoir des normes établies pour le temps de transport, de facturer des frais d’immobilisation ou d’avoir des méthodes systématiques ou des technologies telles que des enregistreurs de bord électroniques pour résoudre le problème. Ils sont aussi moins en mesure de décrocher leur remorque puis d’en accrocher une autre, de modifier les horaires, comme changer les répartitions, et d’absorber des pertes de revenus.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Un rapport synthèse du Transportation </a:t>
            </a:r>
            <a:r>
              <a:rPr lang="fr-CA" sz="1200" kern="1200" dirty="0" err="1" smtClean="0">
                <a:solidFill>
                  <a:schemeClr val="tx1"/>
                </a:solidFill>
                <a:effectLst/>
                <a:latin typeface="+mn-lt"/>
                <a:ea typeface="+mn-ea"/>
                <a:cs typeface="+mn-cs"/>
              </a:rPr>
              <a:t>Research</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Board</a:t>
            </a:r>
            <a:r>
              <a:rPr lang="fr-CA" sz="1200" kern="1200" dirty="0" smtClean="0">
                <a:solidFill>
                  <a:schemeClr val="tx1"/>
                </a:solidFill>
                <a:effectLst/>
                <a:latin typeface="+mn-lt"/>
                <a:ea typeface="+mn-ea"/>
                <a:cs typeface="+mn-cs"/>
              </a:rPr>
              <a:t> sur la gestion de la sécurité chez les petits transporteurs (</a:t>
            </a:r>
            <a:r>
              <a:rPr lang="fr-CA" sz="1200" kern="1200" dirty="0" err="1" smtClean="0">
                <a:solidFill>
                  <a:schemeClr val="tx1"/>
                </a:solidFill>
                <a:effectLst/>
                <a:latin typeface="+mn-lt"/>
                <a:ea typeface="+mn-ea"/>
                <a:cs typeface="+mn-cs"/>
              </a:rPr>
              <a:t>Knipling</a:t>
            </a:r>
            <a:r>
              <a:rPr lang="fr-CA" sz="1200" kern="1200" dirty="0" smtClean="0">
                <a:solidFill>
                  <a:schemeClr val="tx1"/>
                </a:solidFill>
                <a:effectLst/>
                <a:latin typeface="+mn-lt"/>
                <a:ea typeface="+mn-ea"/>
                <a:cs typeface="+mn-cs"/>
              </a:rPr>
              <a:t> et Nelson, 2011) donne de plus amples renseignements sur les problèmes que rencontrent les petites entreprises avec les expéditeurs et les réceptionnaires.</a:t>
            </a:r>
            <a:endParaRPr lang="en-US" sz="1200" kern="1200" dirty="0" smtClean="0">
              <a:solidFill>
                <a:schemeClr val="tx1"/>
              </a:solidFill>
              <a:effectLst/>
              <a:latin typeface="+mn-lt"/>
              <a:ea typeface="+mn-ea"/>
              <a:cs typeface="+mn-cs"/>
            </a:endParaRPr>
          </a:p>
          <a:p>
            <a:pPr marL="0" algn="l" defTabSz="914400">
              <a:buNone/>
            </a:pPr>
            <a:endParaRPr lang="en-US" dirty="0" smtClean="0">
              <a:solidFill>
                <a:srgbClr val="002060"/>
              </a:solidFill>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Quelles sont les solutions? Dans cette section, nous allons introduire le concept de travail en équipe</a:t>
            </a:r>
            <a:r>
              <a:rPr lang="fr-CA" i="1" dirty="0" smtClean="0"/>
              <a:t> </a:t>
            </a:r>
            <a:r>
              <a:rPr lang="fr-CA" dirty="0" smtClean="0"/>
              <a:t>pour assurer la sécurité des transports, étudier les directives et les normes de l’industrie et vous proposer les meilleures pratiques du domaine du transport routier. </a:t>
            </a:r>
            <a:r>
              <a:rPr lang="fr-CA" sz="1200" kern="1200" dirty="0" smtClean="0">
                <a:solidFill>
                  <a:schemeClr val="tx1"/>
                </a:solidFill>
                <a:effectLst/>
                <a:latin typeface="+mn-lt"/>
                <a:ea typeface="+mn-ea"/>
                <a:cs typeface="+mn-cs"/>
              </a:rPr>
              <a:t>»</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objectifs d’apprentissage de cette section sont les suivants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 Accueillir la participation de l’expéditeur et du réceptionnaire au sein de l’équipe élargie de gestion du transport des véhicules lourds afin d’atteindre des objectifs communs : respect des réglementations, productivité, sécurité et santé.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bonnes pratiques.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normes de l’industrie et les principales dispositions qui lui sont propres.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 concept de chaîne de responsabilité et sa raison d’être, un concept élaboré par le gouvernement australien à l’intention de l’industrie du transport routier.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implications possibles de la réglementation et des responsabilités qui en découlent, aux États-Unis et au Canada.</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Déterminer,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pour l’expéditeur</a:t>
            </a:r>
            <a:r>
              <a:rPr lang="fr-CA" sz="1200" kern="1200" baseline="0" dirty="0" smtClean="0">
                <a:solidFill>
                  <a:schemeClr val="tx1"/>
                </a:solidFill>
                <a:effectLst/>
                <a:latin typeface="+mn-lt"/>
                <a:ea typeface="+mn-ea"/>
                <a:cs typeface="+mn-cs"/>
              </a:rPr>
              <a:t> et </a:t>
            </a:r>
            <a:r>
              <a:rPr lang="fr-CA" sz="1200" kern="1200" dirty="0" smtClean="0">
                <a:solidFill>
                  <a:schemeClr val="tx1"/>
                </a:solidFill>
                <a:effectLst/>
                <a:latin typeface="+mn-lt"/>
                <a:ea typeface="+mn-ea"/>
                <a:cs typeface="+mn-cs"/>
              </a:rPr>
              <a:t>le réceptionnaire, les meilleures pratiques pour les horaires de transport.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Déterminer,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pour l’expéditeur</a:t>
            </a:r>
            <a:r>
              <a:rPr lang="fr-CA" sz="1200" kern="1200" baseline="0" dirty="0" smtClean="0">
                <a:solidFill>
                  <a:schemeClr val="tx1"/>
                </a:solidFill>
                <a:effectLst/>
                <a:latin typeface="+mn-lt"/>
                <a:ea typeface="+mn-ea"/>
                <a:cs typeface="+mn-cs"/>
              </a:rPr>
              <a:t> et </a:t>
            </a:r>
            <a:r>
              <a:rPr lang="fr-CA" sz="1200" kern="1200" dirty="0" smtClean="0">
                <a:solidFill>
                  <a:schemeClr val="tx1"/>
                </a:solidFill>
                <a:effectLst/>
                <a:latin typeface="+mn-lt"/>
                <a:ea typeface="+mn-ea"/>
                <a:cs typeface="+mn-cs"/>
              </a:rPr>
              <a:t>le réceptionnaire, les meilleures pratiques pour réduire les retards de chargement et de déchargement.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Déterminer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les meilleures pratiques afin de réduire le temps d’attente</a:t>
            </a:r>
            <a:r>
              <a:rPr lang="fr-CA" sz="1200" kern="1200" baseline="0" dirty="0" smtClean="0">
                <a:solidFill>
                  <a:schemeClr val="tx1"/>
                </a:solidFill>
                <a:effectLst/>
                <a:latin typeface="+mn-lt"/>
                <a:ea typeface="+mn-ea"/>
                <a:cs typeface="+mn-cs"/>
              </a:rPr>
              <a:t> et</a:t>
            </a:r>
            <a:r>
              <a:rPr lang="fr-CA" sz="1200" kern="1200" dirty="0" smtClean="0">
                <a:solidFill>
                  <a:schemeClr val="tx1"/>
                </a:solidFill>
                <a:effectLst/>
                <a:latin typeface="+mn-lt"/>
                <a:ea typeface="+mn-ea"/>
                <a:cs typeface="+mn-cs"/>
              </a:rPr>
              <a:t> l’immobilisation du conducteur.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Reconnaître les avantages pour les conducteurs d’avoir accès à des aires de stationnement en dehors des heures de travail.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 Faire de l’adoption des meilleures pratiques un objectif de l’entreprise.</a:t>
            </a:r>
            <a:endParaRPr lang="en-US" sz="1200" kern="1200" dirty="0" smtClean="0">
              <a:solidFill>
                <a:schemeClr val="tx1"/>
              </a:solidFill>
              <a:effectLst/>
              <a:latin typeface="+mn-lt"/>
              <a:ea typeface="+mn-ea"/>
              <a:cs typeface="+mn-cs"/>
            </a:endParaRP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divers objectifs du PNAGF visent à résoudre ces problèmes. Les deux derniers objectifs mentionnés précédemment concernent les expéditeurs, les réceptionnaires et les intermédiaires. Ils visent d’une part à sensibiliser ces derniers à l’importance du problème de la fatigue pour les conducteurs et d’autre part à améliorer leurs pratiques en matière de gestion de la fatigue des conducteurs.</a:t>
            </a:r>
            <a:r>
              <a:rPr lang="fr-CA" sz="1200" kern="1200" dirty="0" smtClean="0">
                <a:solidFill>
                  <a:schemeClr val="tx1"/>
                </a:solidFill>
                <a:effectLst/>
                <a:latin typeface="+mn-lt"/>
                <a:ea typeface="+mn-ea"/>
                <a:cs typeface="+mn-cs"/>
              </a:rPr>
              <a:t> »</a:t>
            </a:r>
            <a:r>
              <a:rPr lang="fr-CA" dirty="0" smtClean="0">
                <a:effectLst/>
              </a:rPr>
              <a:t> </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_________________</a:t>
            </a: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transporteurs plus importants (taille du parc de véhicules) et innovants peuvent aussi utiliser des technologies de gestion de la fatigue et acquérir des systèmes de formation assistée par ordinateur pour leurs modules de formation du programme de gestion de la fatigue (PGF). Soulignez que la majorité des objectifs du PNAGF concernent le transporteur, mais que les objectifs liés au rôle des expéditeurs, des réceptionnaires et des intermédiaires en sont une partie importante.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 gestion de la fatigue commence par le conducteur, avec le soutien énergique du transporteur investi dans un PGF.</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Cette diapositive et les deux suivantes montrent l’équipe élargie de gestion de la fatigue, soit les conducteurs, leur famille, les transporteurs, les expéditeurs, les réceptionnaires et les intermédiaires.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 famille du conducteur fait aussi partie de l’équipe. Le sommeil, le repos et un mode de vie sain doivent figurer parmi ses priorités. </a:t>
            </a:r>
            <a:r>
              <a:rPr lang="fr-CA" sz="1200" kern="1200" dirty="0" smtClean="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expéditeurs, les réceptionnaires et les intermédiaires complètent l’équipe. Leurs politiques et leurs pratiques peuvent avoir un effet majeur sur le bien-être et la sécurité du conducteur et, en fin de compte, sur toute la chaîne logistique et les personnes qui sont concernées. </a:t>
            </a:r>
            <a:r>
              <a:rPr lang="fr-CA" sz="1200" kern="1200" dirty="0" smtClean="0">
                <a:solidFill>
                  <a:schemeClr val="tx1"/>
                </a:solidFill>
                <a:effectLst/>
                <a:latin typeface="+mn-lt"/>
                <a:ea typeface="+mn-ea"/>
                <a:cs typeface="+mn-cs"/>
              </a:rPr>
              <a:t>»</a:t>
            </a:r>
          </a:p>
          <a:p>
            <a:pPr marL="0" algn="l" defTabSz="914400">
              <a:buNone/>
            </a:pPr>
            <a:endParaRPr lang="en-US" dirty="0" smtClean="0">
              <a:solidFill>
                <a:srgbClr val="002060"/>
              </a:solidFill>
            </a:endParaRPr>
          </a:p>
          <a:p>
            <a:pPr marL="0" algn="l" defTabSz="914400">
              <a:buNone/>
            </a:pPr>
            <a:endParaRPr lang="en-US" dirty="0" smtClean="0"/>
          </a:p>
          <a:p>
            <a:pPr marL="0" algn="l" defTabSz="914400">
              <a:buNone/>
            </a:pPr>
            <a:endParaRPr lang="en-US" dirty="0" smtClean="0"/>
          </a:p>
          <a:p>
            <a:pPr marL="0" algn="l" defTabSz="914400">
              <a:buNone/>
            </a:pPr>
            <a:endParaRPr lang="en-US" b="1" dirty="0" smtClean="0"/>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Il existe des lignes directrices et des normes pour l’industrie. Un code de déontologie a été établi au début des années 2000 par la </a:t>
            </a:r>
            <a:r>
              <a:rPr lang="fr-CA" dirty="0" err="1" smtClean="0"/>
              <a:t>Truckload</a:t>
            </a:r>
            <a:r>
              <a:rPr lang="fr-CA" dirty="0" smtClean="0"/>
              <a:t> Carriers Association, ou TCA, et la National </a:t>
            </a:r>
            <a:r>
              <a:rPr lang="fr-CA" dirty="0" err="1" smtClean="0"/>
              <a:t>Industrial</a:t>
            </a:r>
            <a:r>
              <a:rPr lang="fr-CA" dirty="0" smtClean="0"/>
              <a:t> Transportation </a:t>
            </a:r>
            <a:r>
              <a:rPr lang="fr-CA" dirty="0" err="1" smtClean="0"/>
              <a:t>League</a:t>
            </a:r>
            <a:r>
              <a:rPr lang="fr-CA" dirty="0" smtClean="0"/>
              <a:t>, ou NITL. Ce code donne des lignes de conduite suggérées. Il ne constitue pas une norme obligatoire ou une condition légale. Il y a 29 directives à l’intention des expéditeurs et des réceptionnaires et 25 qui s’adressent aux transporteurs et aux conducteurs. Celles-ci sont souvent incluses comme références dans les contrats avec les transporteurs ou les expéditeurs. Ce code n’a pas réglé tous les problèmes, mais il a amélioré la compréhension mutuelle et il a suscité la coopération.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 code de déontologie figure dans les références du module.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Voici 4 des 29 directives du code de déontologie qui s’adressent aux expéditeurs et aux réceptionnaires. Les termes clés sont en caractères gras. Ces quatre directives visent des conditions de transport raisonnables, un chargement et un déchargement efficaces et rapides, des heures raisonnables pour le chargement et le déchargement et l’accès à des commodités pour le conducteur. </a:t>
            </a:r>
            <a:r>
              <a:rPr lang="fr-CA" sz="1200" kern="1200" dirty="0" smtClean="0">
                <a:solidFill>
                  <a:schemeClr val="tx1"/>
                </a:solidFill>
                <a:effectLst/>
                <a:latin typeface="+mn-lt"/>
                <a:ea typeface="+mn-ea"/>
                <a:cs typeface="+mn-cs"/>
              </a:rPr>
              <a:t>»</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 code de déontologie figure dans les références du module.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a:t>
            </a:r>
            <a:r>
              <a:rPr lang="fr-CA" dirty="0" smtClean="0"/>
              <a:t> Le code de déontologie formule également 25 bonnes pratiques pour les transporteurs et les conducteurs. En voici quatre. Les termes clés sont de nouveau en caractères gras. Ils concernent les lignes de conduite suivantes : un délai de transport réaliste, le respect du rendez-vous fixé, l’exploitation de l’entreprise conformément aux règlements en matière de sécurité et des instructions claires aux conducteurs sur les conditions de service et de contrat.</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 code de déontologie figure dans les références du module. Des lignes directrices pour le transporteur et le conducteur sont présentées dans ce module pour montrer les deux côtés de la médaille.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Y a-t-il une chaîne de responsabilité? Les conducteurs et les transporteurs sont principalement responsables du respect ou du non-respect de la réglementation sur les HDS.</a:t>
            </a:r>
          </a:p>
          <a:p>
            <a:endParaRPr lang="fr-CA" dirty="0" smtClean="0"/>
          </a:p>
          <a:p>
            <a:r>
              <a:rPr lang="fr-CA" dirty="0" smtClean="0"/>
              <a:t>Les réceptionnaires, les expéditeurs et les intermédiaires peuvent aussi y jouer un rôle par leurs politiques et leurs actions. En Australie, le concept de chaîne de responsabilité a maintenant force de loi. Ainsi, toute personne qui a un rôle à jouer dans l’adoption par le conducteur d’un comportement qui va à l’encontre du respect de la réglementation peut être tenue responsable du manquement à cette obligation.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Sources : FHWA OMC (1998); Moore (2007). Selon la loi australienne, une </a:t>
            </a:r>
            <a:r>
              <a:rPr lang="fr-CA" sz="1200" i="1" kern="1200" dirty="0" smtClean="0">
                <a:solidFill>
                  <a:schemeClr val="tx1"/>
                </a:solidFill>
                <a:effectLst/>
                <a:latin typeface="+mn-lt"/>
                <a:ea typeface="+mn-ea"/>
                <a:cs typeface="+mn-cs"/>
              </a:rPr>
              <a:t>personne responsable</a:t>
            </a:r>
            <a:r>
              <a:rPr lang="fr-CA" sz="1200" kern="1200" dirty="0" smtClean="0">
                <a:solidFill>
                  <a:schemeClr val="tx1"/>
                </a:solidFill>
                <a:effectLst/>
                <a:latin typeface="+mn-lt"/>
                <a:ea typeface="+mn-ea"/>
                <a:cs typeface="+mn-cs"/>
              </a:rPr>
              <a:t> est définie comme étant « toute personne qui, à un moment donné, joue un rôle ou a des responsabilités liés au transport routier ». Cela inclut les conducteurs, les transporteurs, les expéditeurs, les réceptionnaires, les consignataires, les préposés au chargement, les opérateurs de pont-bascule, les fournisseurs de matériel et les tiers vérificateurs. Selon les autorités australiennes (Moore, 2007), « il est évident que le concept de la chaîne de responsabilité a déjà un effet bénéfique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sur plusieurs clients de l’industrie du transport : ils révisent leurs pratiques de chargement et de déchargement et certains vont même jusqu’à refuser de payer pour la livraison de marchandises qui excèdent la charge légale autorisée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 Canada a également un règlement au sujet des responsabilités de l’expéditeur et du réceptionnaire. L’article 4 </a:t>
            </a:r>
            <a:r>
              <a:rPr lang="fr-CA" i="1" dirty="0" smtClean="0"/>
              <a:t>d</a:t>
            </a:r>
            <a:r>
              <a:rPr lang="fr-CA" dirty="0" smtClean="0"/>
              <a:t>) du Règlement sur les heures de service des conducteurs de véhicule utilitaire précise</a:t>
            </a:r>
            <a:r>
              <a:rPr lang="fr-CA" i="1" dirty="0" smtClean="0"/>
              <a:t> </a:t>
            </a:r>
            <a:r>
              <a:rPr lang="fr-CA" dirty="0" smtClean="0"/>
              <a:t>qu’il est interdit au transporteur routier, à l’expéditeur, au consignataire ou à toute autre personne de demander, d’imposer ou de permettre au conducteur de conduire, si conduire fait en sorte qu’il contrevient à la réglementation sur les HDS.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À l’heure actuelle, les États-Unis n’ont pas de loi similaire.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À l’heure actuelle, les États-Unis n’ont pas de règlement similaire au sujet des responsabilités de l’expéditeur et du réceptionnaire. Pourtant, les expéditeurs et les intermédiaires, tant aux États-Unis qu’au Canada, peuvent, en raison de leurs actions, devoir faire face à la responsabilité du fait d’autrui. En effet, les avocats de plaignants peuvent tenter de faire reconnaître les expéditeurs et les intermédiaires comme responsables des dommages causés par un accident impliquant un camion s’ils estiment que les exigences liées à l’horaire, au temps d’immobilisation ou à d’autres actions ont joué un rôle dans l’accident. La </a:t>
            </a:r>
            <a:r>
              <a:rPr lang="fr-CA" b="1" dirty="0" smtClean="0"/>
              <a:t>responsabilité du fait d’autrui</a:t>
            </a:r>
            <a:r>
              <a:rPr lang="fr-CA" dirty="0" smtClean="0"/>
              <a:t> est un principe juridique en vertu duquel il est possible, lors d’un événement, de faire peser la responsabilité de l’échec ou de l’erreur d’une personne sur une autre personne, même si elle n’est pas directement impliquée dans l’événement, parce qu’elle a eu un rapport particulier avec la personne responsable de l’événement. Ces poursuites sont très rares et en général, elles échouent. Toutefois, même infructueuses, de telles poursuites peuvent être extrêmement coûteuses. Il est préférable d’éviter toute pratique qui pourrait mener à ce type de risque juridique.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Un article sur le transport daté du 27 février 2012 (</a:t>
            </a:r>
            <a:r>
              <a:rPr lang="fr-CA" sz="1200" kern="1200" dirty="0" err="1" smtClean="0">
                <a:solidFill>
                  <a:schemeClr val="tx1"/>
                </a:solidFill>
                <a:effectLst/>
                <a:latin typeface="+mn-lt"/>
                <a:ea typeface="+mn-ea"/>
                <a:cs typeface="+mn-cs"/>
              </a:rPr>
              <a:t>Overman</a:t>
            </a:r>
            <a:r>
              <a:rPr lang="fr-CA" sz="1200" kern="1200" dirty="0" smtClean="0">
                <a:solidFill>
                  <a:schemeClr val="tx1"/>
                </a:solidFill>
                <a:effectLst/>
                <a:latin typeface="+mn-lt"/>
                <a:ea typeface="+mn-ea"/>
                <a:cs typeface="+mn-cs"/>
              </a:rPr>
              <a:t>, 2012) traite plus en détail de la responsabilité du fait d’autrui. Il rapporte une décision judiciaire rendue en 2011 contre un important intermédiaire. L’affaire renvoie à la sélection d’un transporteur plutôt qu’à des actions d’un expéditeur</a:t>
            </a:r>
            <a:r>
              <a:rPr lang="fr-CA" sz="1200" kern="1200" baseline="0" dirty="0" smtClean="0">
                <a:solidFill>
                  <a:schemeClr val="tx1"/>
                </a:solidFill>
                <a:effectLst/>
                <a:latin typeface="+mn-lt"/>
                <a:ea typeface="+mn-ea"/>
                <a:cs typeface="+mn-cs"/>
              </a:rPr>
              <a:t> ou d’un </a:t>
            </a:r>
            <a:r>
              <a:rPr lang="fr-CA" sz="1200" kern="1200" dirty="0" smtClean="0">
                <a:solidFill>
                  <a:schemeClr val="tx1"/>
                </a:solidFill>
                <a:effectLst/>
                <a:latin typeface="+mn-lt"/>
                <a:ea typeface="+mn-ea"/>
                <a:cs typeface="+mn-cs"/>
              </a:rPr>
              <a:t>intermédiaire touchant aux HDS, mais elle illustre bien les risques possibles pour les expéditeurs et les intermédiaires de la </a:t>
            </a:r>
            <a:r>
              <a:rPr lang="fr-CA" sz="1200" i="0" kern="1200" dirty="0" smtClean="0">
                <a:solidFill>
                  <a:schemeClr val="tx1"/>
                </a:solidFill>
                <a:effectLst/>
                <a:latin typeface="+mn-lt"/>
                <a:ea typeface="+mn-ea"/>
                <a:cs typeface="+mn-cs"/>
              </a:rPr>
              <a:t>responsabilité du fait d’autrui.</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a:t>
            </a:r>
            <a:r>
              <a:rPr lang="fr-CA" dirty="0" smtClean="0"/>
              <a:t> En ce qui a trait à l’immobilisation des conducteurs, un projet de loi a été présenté à la Chambre des représentants américaine. Celui-ci demande au ministre des Transports de mener une étude sur l’immobilisation des conducteurs chez les expéditeurs et les réceptionnaires, de prescrire un nombre maximal d’heures pendant lesquelles un conducteur peut être immobilisé sans indemnisation et, enfin, de prescrire des amendes pour les infractions. Ce projet de loi pourrait ou non être adopté, mais le fait qu’il ait été présenté témoigne de la gravité du problème.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Ce projet de loi pourrait ne pas être adopté dans un avenir proche, mais sa présentation à la Chambre des représentants a démontré la préoccupation de la nation et du Congrès américain à l’égard de ce problème.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 présent module fait partie d’un programme qui contient 10 modules. Les autres modules sont destinés aux dirigeants des entreprises de transport routier, aux gestionnaires, aux répartiteurs, aux conducteurs et à leur famille.</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Veillez à souligner que ce module fait partie d’un programme exhaustif d’amélioration de la gestion de la fatigue des conducteurs.</a:t>
            </a:r>
          </a:p>
          <a:p>
            <a:endParaRPr lang="fr-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Récapitulons les bonnes pratiques pour les expéditeurs et les réceptionnaires, lesquelles sont complémentaires de la réglementation, en commençant par des horaires de transport réalistes. De tels horaires commencent par une meilleure communication entre les parties lors de la planification des livraisons. Les parties sont les expéditeurs, les réceptionnaires, les intermédiaires, les transporteurs ou propriétaires-exploitants et les conducteurs. Dans la mesure du possible, fixez à l’avance des temps de livraison standards et réalistes. Soyez indulgent! Les retards inattendus doivent être anticipés. En cas de retard du chargement, la livraison sera probablement retardée, et peut-être même de plus de 10 </a:t>
            </a:r>
            <a:r>
              <a:rPr lang="fr-CA" smtClean="0"/>
              <a:t>heures (ou 8 </a:t>
            </a:r>
            <a:r>
              <a:rPr lang="fr-CA" dirty="0" smtClean="0"/>
              <a:t>heures au Canada) si le conducteur doit prendre une période obligatoire de repos avant de pouvoir conduire de nouveau. Enfin, lors de la planification des voyages, maximisez l’utilisation des autoroutes et évitez autant que possible les routes à voie unique et les routes très fréquentées. Le taux d’accidents est en effet beaucoup plus élevé sur les routes plus étroites et très fréquentées.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Un voyage efficace est en général un voyage sécuritaire. Le taux d’accidents sur les autoroutes dont la circulation est faible ou moyenne est très inférieur à celui sur les voies uniques ou sur les routes très fréquentées (</a:t>
            </a:r>
            <a:r>
              <a:rPr lang="fr-CA" sz="1200" kern="1200" dirty="0" err="1" smtClean="0">
                <a:solidFill>
                  <a:schemeClr val="tx1"/>
                </a:solidFill>
                <a:effectLst/>
                <a:latin typeface="+mn-lt"/>
                <a:ea typeface="+mn-ea"/>
                <a:cs typeface="+mn-cs"/>
              </a:rPr>
              <a:t>Knipling</a:t>
            </a:r>
            <a:r>
              <a:rPr lang="fr-CA" sz="1200" kern="1200" dirty="0" smtClean="0">
                <a:solidFill>
                  <a:schemeClr val="tx1"/>
                </a:solidFill>
                <a:effectLst/>
                <a:latin typeface="+mn-lt"/>
                <a:ea typeface="+mn-ea"/>
                <a:cs typeface="+mn-cs"/>
              </a:rPr>
              <a:t>, 2011). Au Canada, en plus des 8 heures consécutives, </a:t>
            </a:r>
            <a:r>
              <a:rPr lang="fr-CA" sz="1200" kern="1200" baseline="0" dirty="0" smtClean="0">
                <a:solidFill>
                  <a:schemeClr val="tx1"/>
                </a:solidFill>
                <a:effectLst/>
                <a:latin typeface="+mn-lt"/>
                <a:ea typeface="+mn-ea"/>
                <a:cs typeface="+mn-cs"/>
              </a:rPr>
              <a:t>le conducteur doit avoir accumulé 10 heures de repos dans son poste de travail avant de pouvoir travailler de nouveau.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Dans un récent sondage réalisé avec la collaboration de gestionnaires de transporteurs, réduire les retards de chargement et de déchargement a été désigné par les responsables de la sécurité comme la pratique opérationnelle la plus importante en matière de sécurité parmi 17 pratiques. Les retards de chargement et de déchargement peuvent être réduits lorsque les deux parties respectent les heures de rendez-vous et planifient adéquatement les activités. Prévoyez une période de 2 heures</a:t>
            </a:r>
            <a:r>
              <a:rPr lang="fr-CA" i="1" dirty="0" smtClean="0"/>
              <a:t> </a:t>
            </a:r>
            <a:r>
              <a:rPr lang="fr-CA" dirty="0" smtClean="0"/>
              <a:t>pour le chargement et le déchargement. Facturer des frais à l’expéditeur ou au réceptionnaire pour une immobilisation de plus de 2 heures est en train de devenir une pratique courante, même si la plupart de ces frais facturés ne couvrent pas les coûts réels. Enfin, envisagez d’améliorer vos installations si le volume de vos marchandises augmente ou est déjà trop important pour un traitement efficace.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Sondage : </a:t>
            </a:r>
            <a:r>
              <a:rPr lang="fr-CA" sz="1200" kern="1200" dirty="0" err="1" smtClean="0">
                <a:solidFill>
                  <a:schemeClr val="tx1"/>
                </a:solidFill>
                <a:effectLst/>
                <a:latin typeface="+mn-lt"/>
                <a:ea typeface="+mn-ea"/>
                <a:cs typeface="+mn-cs"/>
              </a:rPr>
              <a:t>Knipling</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2011).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Essayez de rendre vos pratiques concernant les moments d’attente plus favorables aux conducteurs. Les pratiques les plus démoralisantes sont celles qui obligent le conducteur à être toujours sur le qui-vive, sans savoir quand son tour viendra. Si possible, attribuez aux conducteurs en attente des périodes pour prendre du repos ou faire une sieste. Ne les dérangez pas en période obligatoire de repos ou lorsqu’ils sont dans leur couchette. Permettez-leur d’utiliser vos commodités. En outre, établissez et maintenez des normes et des pratiques de chargement et de déchargement pour vos employés.</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Dans la mesure du possible, encouragez les participants à discuter de bonnes pratiques. Les participants expéditeurs</a:t>
            </a:r>
            <a:r>
              <a:rPr lang="fr-CA" sz="1200" kern="1200" baseline="0" dirty="0" smtClean="0">
                <a:solidFill>
                  <a:schemeClr val="tx1"/>
                </a:solidFill>
                <a:effectLst/>
                <a:latin typeface="+mn-lt"/>
                <a:ea typeface="+mn-ea"/>
                <a:cs typeface="+mn-cs"/>
              </a:rPr>
              <a:t> ou</a:t>
            </a:r>
            <a:r>
              <a:rPr lang="fr-CA" sz="1200" kern="1200" dirty="0" smtClean="0">
                <a:solidFill>
                  <a:schemeClr val="tx1"/>
                </a:solidFill>
                <a:effectLst/>
                <a:latin typeface="+mn-lt"/>
                <a:ea typeface="+mn-ea"/>
                <a:cs typeface="+mn-cs"/>
              </a:rPr>
              <a:t> réceptionnaires souhaiteront peut-être parler de pratiques dont ils sont fiers ou qui ont reçu un accueil favorable de la part des conducteurs.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a:t>
            </a:r>
            <a:r>
              <a:rPr lang="fr-CA" dirty="0" smtClean="0"/>
              <a:t> L’accès au stationnement en dehors des heures de travail est parfois impossible à certains endroits. Faites l’effort de considérer la difficulté qu’ont les conducteurs à trouver un lieu de stationnement et à dormir. Envisagez de leur donner accès à votre terrain pour qu’ils s’y stationnent en dehors des heures de travail. Des changements dans les dispositifs de sécurité seront parfois nécessaires, tels un cadenas à combinaison ou une sécurité renforcée des bâtiments. </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Comme le suggère cette diapositive, l’accès au stationnement en dehors des heures de travail soulève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parfois des difficultés particulières, tels des problèmes de sécurité.</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Voilà qui conclut notre module. Nous avons vu que les expéditeurs, les réceptionnaires, les intermédiaires et les autres conducteurs forment la grande famille professionnelle du conducteur. Ceux-ci jouent un rôle prédominant dans sa gestion de la fatigue et tous se partagent les avantages des opérations de transport sûres et conformes.</a:t>
            </a:r>
          </a:p>
          <a:p>
            <a:endParaRPr lang="fr-CA" dirty="0" smtClean="0"/>
          </a:p>
          <a:p>
            <a:r>
              <a:rPr lang="fr-CA" dirty="0" smtClean="0"/>
              <a:t>Ils sont des membres importants de </a:t>
            </a:r>
            <a:r>
              <a:rPr lang="fr-CA" b="1" dirty="0" smtClean="0"/>
              <a:t>l’équipe de la sécurité des transports</a:t>
            </a:r>
            <a:r>
              <a:rPr lang="fr-CA" dirty="0" smtClean="0"/>
              <a:t>. Merci d’avoir suivi cette présentation! </a:t>
            </a:r>
            <a:r>
              <a:rPr lang="fr-CA"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Si la réaction générale de votre auditoire est favorable, envisagez d’entamer une discussion sur les changements et les améliorations de pratiques particulières chez les expéditeurs</a:t>
            </a:r>
            <a:r>
              <a:rPr lang="fr-CA" sz="1200" kern="1200" baseline="0" dirty="0" smtClean="0">
                <a:solidFill>
                  <a:schemeClr val="tx1"/>
                </a:solidFill>
                <a:effectLst/>
                <a:latin typeface="+mn-lt"/>
                <a:ea typeface="+mn-ea"/>
                <a:cs typeface="+mn-cs"/>
              </a:rPr>
              <a:t> ou les </a:t>
            </a:r>
            <a:r>
              <a:rPr lang="fr-CA" sz="1200" kern="1200" dirty="0" smtClean="0">
                <a:solidFill>
                  <a:schemeClr val="tx1"/>
                </a:solidFill>
                <a:effectLst/>
                <a:latin typeface="+mn-lt"/>
                <a:ea typeface="+mn-ea"/>
                <a:cs typeface="+mn-cs"/>
              </a:rPr>
              <a:t>réceptionnaires et peut-être sur les changements que doivent apporter les transporteurs et les conducteurs.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Les principaux sujets qui seront traités sont les notions importantes sur la fatigue des conducteurs, les règles et les défis auxquels ils font face et la recherche de solutions en matière de gestion de la fatigue.</a:t>
            </a:r>
            <a:r>
              <a:rPr lang="fr-CA" sz="1200" kern="1200" dirty="0" smtClean="0">
                <a:solidFill>
                  <a:schemeClr val="tx1"/>
                </a:solidFill>
                <a:effectLst/>
                <a:latin typeface="+mn-lt"/>
                <a:ea typeface="+mn-ea"/>
                <a:cs typeface="+mn-cs"/>
              </a:rPr>
              <a:t> »</a:t>
            </a:r>
          </a:p>
          <a:p>
            <a:r>
              <a:rPr lang="fr-CA" dirty="0" smtClean="0">
                <a:effectLst/>
              </a:rPr>
              <a:t> </a:t>
            </a:r>
            <a:r>
              <a:rPr lang="fr-CA" sz="1200" kern="1200" dirty="0" smtClean="0">
                <a:solidFill>
                  <a:schemeClr val="tx1"/>
                </a:solidFill>
                <a:effectLst/>
                <a:latin typeface="+mn-lt"/>
                <a:ea typeface="+mn-ea"/>
                <a:cs typeface="+mn-cs"/>
              </a:rPr>
              <a:t>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Presque toutes les notions importantes sur la fatigue et sur les règles et les obstacles des conducteurs en matière de gestion</a:t>
            </a:r>
            <a:r>
              <a:rPr lang="fr-CA" sz="1200" kern="1200" baseline="0" dirty="0" smtClean="0">
                <a:solidFill>
                  <a:schemeClr val="tx1"/>
                </a:solidFill>
                <a:effectLst/>
                <a:latin typeface="+mn-lt"/>
                <a:ea typeface="+mn-ea"/>
                <a:cs typeface="+mn-cs"/>
              </a:rPr>
              <a:t> de la</a:t>
            </a:r>
            <a:r>
              <a:rPr lang="fr-CA" sz="1200" kern="1200" dirty="0" smtClean="0">
                <a:solidFill>
                  <a:schemeClr val="tx1"/>
                </a:solidFill>
                <a:effectLst/>
                <a:latin typeface="+mn-lt"/>
                <a:ea typeface="+mn-ea"/>
                <a:cs typeface="+mn-cs"/>
              </a:rPr>
              <a:t> fatigue sont traités dans le module 3, « Formation des conducteurs ». Une bonne partie de ce matériel est toutefois présentée plus en détail dans ce module. En tant que formateur, ces sujets doivent vous être familiers. Notez cependant que le but ultime du module 6 est d’encourager un changement d’attitude.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Nous verrons d’abord les notions importantes sur la fatigue des conducteurs. Nous parlerons de la vigilance, du sommeil, du bien-être, de la sécurité, des accidents dus à la fatigue et, enfin, des facteurs qui ont une influence sur la vigilance et la fatigue.</a:t>
            </a:r>
            <a:r>
              <a:rPr lang="fr-CA" sz="1200" kern="1200" dirty="0" smtClean="0">
                <a:solidFill>
                  <a:schemeClr val="tx1"/>
                </a:solidFill>
                <a:effectLst/>
                <a:latin typeface="+mn-lt"/>
                <a:ea typeface="+mn-ea"/>
                <a:cs typeface="+mn-cs"/>
              </a:rPr>
              <a:t> »</a:t>
            </a:r>
            <a:r>
              <a:rPr lang="fr-CA" dirty="0" smtClean="0">
                <a:effectLst/>
              </a:rPr>
              <a:t> </a:t>
            </a:r>
          </a:p>
          <a:p>
            <a:r>
              <a:rPr lang="fr-CA" sz="1200" kern="1200" dirty="0" smtClean="0">
                <a:solidFill>
                  <a:schemeClr val="tx1"/>
                </a:solidFill>
                <a:effectLst/>
                <a:latin typeface="+mn-lt"/>
                <a:ea typeface="+mn-ea"/>
                <a:cs typeface="+mn-cs"/>
              </a:rPr>
              <a:t>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Les objectifs d’apprentissage de cette section sont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définitions des mots </a:t>
            </a:r>
            <a:r>
              <a:rPr lang="fr-CA" sz="1200" i="1" kern="1200" dirty="0" smtClean="0">
                <a:solidFill>
                  <a:schemeClr val="tx1"/>
                </a:solidFill>
                <a:effectLst/>
                <a:latin typeface="+mn-lt"/>
                <a:ea typeface="+mn-ea"/>
                <a:cs typeface="+mn-cs"/>
              </a:rPr>
              <a:t>vigilance</a:t>
            </a:r>
            <a:r>
              <a:rPr lang="fr-CA" sz="1200" i="0" kern="1200" dirty="0" smtClean="0">
                <a:solidFill>
                  <a:schemeClr val="tx1"/>
                </a:solidFill>
                <a:effectLst/>
                <a:latin typeface="+mn-lt"/>
                <a:ea typeface="+mn-ea"/>
                <a:cs typeface="+mn-cs"/>
              </a:rPr>
              <a:t>,</a:t>
            </a:r>
            <a:r>
              <a:rPr lang="fr-CA" sz="1200" i="1" kern="1200" dirty="0" smtClean="0">
                <a:solidFill>
                  <a:schemeClr val="tx1"/>
                </a:solidFill>
                <a:effectLst/>
                <a:latin typeface="+mn-lt"/>
                <a:ea typeface="+mn-ea"/>
                <a:cs typeface="+mn-cs"/>
              </a:rPr>
              <a:t> fatigue</a:t>
            </a:r>
            <a:r>
              <a:rPr lang="fr-CA" sz="1200" i="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et</a:t>
            </a:r>
            <a:r>
              <a:rPr lang="fr-CA" sz="1200" i="1" kern="1200" dirty="0" smtClean="0">
                <a:solidFill>
                  <a:schemeClr val="tx1"/>
                </a:solidFill>
                <a:effectLst/>
                <a:latin typeface="+mn-lt"/>
                <a:ea typeface="+mn-ea"/>
                <a:cs typeface="+mn-cs"/>
              </a:rPr>
              <a:t> bien-être.</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Mesurer l’importance du sommeil, de la vigilance et du bien-être pour les conducteurs.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 Reconnaître l’importance du sommeil, de la vigilance et du bien-être (pour les travailleurs et la population en général).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caractéristiques des accidents liés à la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Mesurer l’importance des accidents liés à la fatigue pour les conducteurs de véhicules lourds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(en ce qui a trait aux accidents où le conducteur est décédé).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Connaître le coût élevé des accidents dus à la fatigue.</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 Connaître les facteurs qui ont une influence sur la vigilance et la performance.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Reconnaître que les êtres humains n’ont pas tous la même sensibilité, la même tolérance à la fatigue, et établir comment la vigilance et la performance du conducteur peuvent être compromis par ces particularités individuelles.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Quel est le véritable sens des mots </a:t>
            </a:r>
            <a:r>
              <a:rPr lang="fr-CA" i="1" dirty="0" smtClean="0"/>
              <a:t>vigilance</a:t>
            </a:r>
            <a:r>
              <a:rPr lang="fr-CA" dirty="0" smtClean="0"/>
              <a:t>, </a:t>
            </a:r>
            <a:r>
              <a:rPr lang="fr-CA" i="1" dirty="0" smtClean="0"/>
              <a:t>fatigue</a:t>
            </a:r>
            <a:r>
              <a:rPr lang="fr-CA" dirty="0" smtClean="0"/>
              <a:t> et </a:t>
            </a:r>
            <a:r>
              <a:rPr lang="fr-CA" i="1" dirty="0" smtClean="0"/>
              <a:t>bien-être</a:t>
            </a:r>
            <a:r>
              <a:rPr lang="fr-CA" dirty="0" smtClean="0"/>
              <a:t>? Être vigilant signifie être éveillé et concentré.</a:t>
            </a:r>
          </a:p>
          <a:p>
            <a:r>
              <a:rPr lang="fr-CA" dirty="0" smtClean="0"/>
              <a:t> </a:t>
            </a:r>
          </a:p>
          <a:p>
            <a:r>
              <a:rPr lang="fr-CA" dirty="0" smtClean="0"/>
              <a:t>Le niveau de fatigue pose un problème à partir du moment où il compromet la capacité d’un conducteur à accomplir des tâches qui nécessitent de l’attention, du jugement et des réflexes. La somnolence est un autre indice clé. La fatigue des conducteurs est différente de l’épuisement physique. En effet, la fatigue physique n’a pas une grande influence sur la conduite. Par contre, le bien-être du conducteur en a une. Le bien-être implique une bonne santé physique, mentale, émotive et comportementale.</a:t>
            </a:r>
            <a:r>
              <a:rPr lang="fr-CA" sz="1200" kern="1200" dirty="0" smtClean="0">
                <a:solidFill>
                  <a:schemeClr val="tx1"/>
                </a:solidFill>
                <a:effectLst/>
                <a:latin typeface="+mn-lt"/>
                <a:ea typeface="+mn-ea"/>
                <a:cs typeface="+mn-cs"/>
              </a:rPr>
              <a:t> »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La fatigue accumulée par un conducteur en raison d’un manque de sommeil se traduit éventuellement par de la somnolence; elle n’a pas de lien étroit avec l’épuisement physique. Lorsque la fatigue n’est pas gérée adéquatement par le conducteur, elle mène à la somnolence (épisodes de microsommeil), et la fatigue entraîne l’endormissement.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Narration</a:t>
            </a:r>
            <a:r>
              <a:rPr lang="fr-CA" sz="1200" b="1"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a:t>
            </a:r>
            <a:r>
              <a:rPr lang="fr-CA" dirty="0" smtClean="0"/>
              <a:t>La vigilance et le bien-être sont importants pour la sécurité. L’endormissement au volant est la principale cause des accidents mortels impliquant des conducteurs professionnels. Un accident grave avec responsabilité peut mettre fin à la carrière d’un conducteur, causer la faillite du transporteur et avoir des conséquences fâcheuses pour les parties concernées. Un procès pourrait être intenté contre toutes les parties de la chaîne logistique, y compris les expéditeurs et les intermédiaires.</a:t>
            </a:r>
            <a:r>
              <a:rPr lang="en-US" dirty="0" smtClean="0"/>
              <a:t> </a:t>
            </a:r>
            <a:r>
              <a:rPr lang="fr-CA" sz="1200" kern="1200" dirty="0" smtClean="0">
                <a:solidFill>
                  <a:schemeClr val="tx1"/>
                </a:solidFill>
                <a:effectLst/>
                <a:latin typeface="+mn-lt"/>
                <a:ea typeface="+mn-ea"/>
                <a:cs typeface="+mn-cs"/>
              </a:rPr>
              <a:t>»</a:t>
            </a:r>
            <a:r>
              <a:rPr lang="fr-CA" dirty="0" smtClean="0">
                <a:effectLst/>
              </a:rPr>
              <a:t>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 : </a:t>
            </a:r>
          </a:p>
          <a:p>
            <a:r>
              <a:rPr lang="fr-CA" sz="1200" kern="1200" dirty="0" smtClean="0">
                <a:solidFill>
                  <a:schemeClr val="tx1"/>
                </a:solidFill>
                <a:effectLst/>
                <a:latin typeface="+mn-lt"/>
                <a:ea typeface="+mn-ea"/>
                <a:cs typeface="+mn-cs"/>
              </a:rPr>
              <a:t>L’information sur les accidents liés à l’endormissement au volant s’appuie sur une étude publiée en 1990 par le National Transportation </a:t>
            </a:r>
            <a:r>
              <a:rPr lang="fr-CA" sz="1200" kern="1200" dirty="0" err="1" smtClean="0">
                <a:solidFill>
                  <a:schemeClr val="tx1"/>
                </a:solidFill>
                <a:effectLst/>
                <a:latin typeface="+mn-lt"/>
                <a:ea typeface="+mn-ea"/>
                <a:cs typeface="+mn-cs"/>
              </a:rPr>
              <a:t>Safety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Board</a:t>
            </a:r>
            <a:r>
              <a:rPr lang="fr-CA" sz="1200" kern="1200" dirty="0" smtClean="0">
                <a:solidFill>
                  <a:schemeClr val="tx1"/>
                </a:solidFill>
                <a:effectLst/>
                <a:latin typeface="+mn-lt"/>
                <a:ea typeface="+mn-ea"/>
                <a:cs typeface="+mn-cs"/>
              </a:rPr>
              <a:t> (NTSB). Les deux diapositives qui suivent en traitent plus en détail.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733A328A-D06A-4AC7-B4F7-8008382660D1}" type="slidenum">
              <a:rPr lang="en-US" sz="1200" b="0" i="0">
                <a:solidFill>
                  <a:schemeClr val="tx1"/>
                </a:solidFill>
                <a:latin typeface="Calibri"/>
                <a:ea typeface="+mn-ea"/>
                <a:cs typeface="+mn-cs"/>
              </a:rPr>
              <a:pPr algn="r" defTabSz="914400">
                <a:buNone/>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‹N°›</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5104731"/>
            <a:ext cx="3276600" cy="1753269"/>
          </a:xfrm>
          <a:prstGeom prst="rect">
            <a:avLst/>
          </a:prstGeom>
        </p:spPr>
      </p:pic>
    </p:spTree>
    <p:extLst>
      <p:ext uri="{BB962C8B-B14F-4D97-AF65-F5344CB8AC3E}">
        <p14:creationId xmlns:p14="http://schemas.microsoft.com/office/powerpoint/2010/main" xmlns="" val="8296447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BB30B-72AC-4428-A2F0-EB83A0B9AF43}" type="datetime1">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CAA53A-982B-4659-8BA9-D96BB1A6FDAA}"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53D9B-BBC0-44BB-ABCB-B85DEB618AF6}" type="datetime1">
              <a:rPr lang="en-US" smtClean="0"/>
              <a:pPr/>
              <a:t>6/18/2013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CAA53A-982B-4659-8BA9-D96BB1A6FDAA}"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9" descr="NAMFP-logo.eps"/>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87350" y="4495800"/>
            <a:ext cx="1641475"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‹N°›</a:t>
            </a:fld>
            <a:endParaRPr lang="en-US" dirty="0"/>
          </a:p>
        </p:txBody>
      </p:sp>
    </p:spTree>
    <p:extLst>
      <p:ext uri="{BB962C8B-B14F-4D97-AF65-F5344CB8AC3E}">
        <p14:creationId xmlns:p14="http://schemas.microsoft.com/office/powerpoint/2010/main" xmlns="" val="173198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‹N°›</a:t>
            </a:fld>
            <a:endParaRPr lang="en-US" dirty="0"/>
          </a:p>
        </p:txBody>
      </p:sp>
    </p:spTree>
    <p:extLst>
      <p:ext uri="{BB962C8B-B14F-4D97-AF65-F5344CB8AC3E}">
        <p14:creationId xmlns:p14="http://schemas.microsoft.com/office/powerpoint/2010/main" xmlns="" val="7172765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1524000" y="6483953"/>
            <a:ext cx="60960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800" b="0" i="0" dirty="0" smtClean="0">
                <a:solidFill>
                  <a:schemeClr val="tx1"/>
                </a:solidFill>
                <a:latin typeface="Calibri"/>
                <a:ea typeface="+mn-ea"/>
                <a:cs typeface="+mn-cs"/>
              </a:rPr>
              <a:t>PNAGF | </a:t>
            </a:r>
            <a:r>
              <a:rPr lang="en-US" sz="1800" b="0" i="0" dirty="0" err="1" smtClean="0">
                <a:solidFill>
                  <a:schemeClr val="tx1"/>
                </a:solidFill>
                <a:latin typeface="Calibri"/>
                <a:ea typeface="+mn-ea"/>
                <a:cs typeface="+mn-cs"/>
              </a:rPr>
              <a:t>Programme</a:t>
            </a:r>
            <a:r>
              <a:rPr lang="en-US" sz="1800" b="0" i="0" dirty="0" smtClean="0">
                <a:solidFill>
                  <a:schemeClr val="tx1"/>
                </a:solidFill>
                <a:latin typeface="Calibri"/>
                <a:ea typeface="+mn-ea"/>
                <a:cs typeface="+mn-cs"/>
              </a:rPr>
              <a:t> </a:t>
            </a:r>
            <a:r>
              <a:rPr lang="en-US" sz="1800" b="0" i="0" dirty="0" err="1">
                <a:solidFill>
                  <a:schemeClr val="tx1"/>
                </a:solidFill>
                <a:latin typeface="Calibri"/>
                <a:ea typeface="+mn-ea"/>
                <a:cs typeface="+mn-cs"/>
              </a:rPr>
              <a:t>nord-américain</a:t>
            </a:r>
            <a:r>
              <a:rPr lang="en-US" sz="1800" b="0" i="0" dirty="0">
                <a:solidFill>
                  <a:schemeClr val="tx1"/>
                </a:solidFill>
                <a:latin typeface="Calibri"/>
                <a:ea typeface="+mn-ea"/>
                <a:cs typeface="+mn-cs"/>
              </a:rPr>
              <a:t> de gestion de la fatigue</a:t>
            </a:r>
          </a:p>
          <a:p>
            <a:pPr marL="0" marR="0" indent="0" algn="ctr" defTabSz="914400">
              <a:lnSpc>
                <a:spcPct val="100000"/>
              </a:lnSpc>
              <a:spcBef>
                <a:spcPct val="0"/>
              </a:spcBef>
              <a:spcAft>
                <a:spcPct val="0"/>
              </a:spcAft>
              <a:buNone/>
              <a:tabLst/>
            </a:pPr>
            <a:r>
              <a:rPr lang="en-US" sz="1100" b="0" i="0" dirty="0">
                <a:solidFill>
                  <a:srgbClr val="898989"/>
                </a:solidFill>
                <a:latin typeface="Calibri"/>
                <a:ea typeface="+mn-ea"/>
                <a:cs typeface="+mn-cs"/>
              </a:rPr>
              <a:t>Copyright © 2012</a:t>
            </a:r>
          </a:p>
          <a:p>
            <a:pPr algn="l" defTabSz="914400">
              <a:buNone/>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8382000" y="6339614"/>
            <a:ext cx="487362"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4D60FFB-37F1-44A4-851E-4F3AA086C599}" type="slidenum">
              <a:rPr lang="en-US" sz="1400" b="0" i="0">
                <a:solidFill>
                  <a:schemeClr val="tx1"/>
                </a:solidFill>
                <a:latin typeface="Calibri"/>
                <a:ea typeface="+mn-ea"/>
                <a:cs typeface="+mn-cs"/>
              </a:rPr>
              <a:pPr algn="l" defTabSz="914400">
                <a:buNone/>
              </a:pPr>
              <a:t>‹N°›</a:t>
            </a:fld>
            <a:endParaRPr lang="en-US" sz="1400" dirty="0"/>
          </a:p>
        </p:txBody>
      </p:sp>
    </p:spTree>
    <p:extLst>
      <p:ext uri="{BB962C8B-B14F-4D97-AF65-F5344CB8AC3E}">
        <p14:creationId xmlns:p14="http://schemas.microsoft.com/office/powerpoint/2010/main" xmlns="" val="21442087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5"/>
          <p:cNvSpPr txBox="1">
            <a:spLocks/>
          </p:cNvSpPr>
          <p:nvPr userDrawn="1"/>
        </p:nvSpPr>
        <p:spPr>
          <a:xfrm>
            <a:off x="1524000" y="6483953"/>
            <a:ext cx="60960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800" b="0" i="0" dirty="0" smtClean="0">
                <a:solidFill>
                  <a:schemeClr val="tx1"/>
                </a:solidFill>
                <a:latin typeface="Calibri"/>
                <a:ea typeface="+mn-ea"/>
                <a:cs typeface="+mn-cs"/>
              </a:rPr>
              <a:t>PNAGF | </a:t>
            </a:r>
            <a:r>
              <a:rPr lang="en-US" sz="1800" b="0" i="0" dirty="0" err="1" smtClean="0">
                <a:solidFill>
                  <a:schemeClr val="tx1"/>
                </a:solidFill>
                <a:latin typeface="Calibri"/>
                <a:ea typeface="+mn-ea"/>
                <a:cs typeface="+mn-cs"/>
              </a:rPr>
              <a:t>Programme</a:t>
            </a:r>
            <a:r>
              <a:rPr lang="en-US" sz="1800" b="0" i="0" dirty="0" smtClean="0">
                <a:solidFill>
                  <a:schemeClr val="tx1"/>
                </a:solidFill>
                <a:latin typeface="Calibri"/>
                <a:ea typeface="+mn-ea"/>
                <a:cs typeface="+mn-cs"/>
              </a:rPr>
              <a:t> </a:t>
            </a:r>
            <a:r>
              <a:rPr lang="en-US" sz="1800" b="0" i="0" dirty="0" err="1" smtClean="0">
                <a:solidFill>
                  <a:schemeClr val="tx1"/>
                </a:solidFill>
                <a:latin typeface="Calibri"/>
                <a:ea typeface="+mn-ea"/>
                <a:cs typeface="+mn-cs"/>
              </a:rPr>
              <a:t>nord-américain</a:t>
            </a:r>
            <a:r>
              <a:rPr lang="en-US" sz="1800" b="0" i="0" dirty="0" smtClean="0">
                <a:solidFill>
                  <a:schemeClr val="tx1"/>
                </a:solidFill>
                <a:latin typeface="Calibri"/>
                <a:ea typeface="+mn-ea"/>
                <a:cs typeface="+mn-cs"/>
              </a:rPr>
              <a:t> de gestion de la fatigue</a:t>
            </a:r>
          </a:p>
          <a:p>
            <a:pPr marL="0" marR="0" indent="0" algn="ctr" defTabSz="914400">
              <a:lnSpc>
                <a:spcPct val="100000"/>
              </a:lnSpc>
              <a:spcBef>
                <a:spcPct val="0"/>
              </a:spcBef>
              <a:spcAft>
                <a:spcPct val="0"/>
              </a:spcAft>
              <a:buNone/>
              <a:tabLst/>
            </a:pPr>
            <a:r>
              <a:rPr lang="en-US" sz="1100" b="0" i="0" dirty="0" smtClean="0">
                <a:solidFill>
                  <a:srgbClr val="898989"/>
                </a:solidFill>
                <a:latin typeface="Calibri"/>
                <a:ea typeface="+mn-ea"/>
                <a:cs typeface="+mn-cs"/>
              </a:rPr>
              <a:t>Copyright © 2012</a:t>
            </a:r>
          </a:p>
          <a:p>
            <a:pPr algn="l" defTabSz="914400">
              <a:buNone/>
            </a:pPr>
            <a:endParaRPr lang="en-US" dirty="0"/>
          </a:p>
        </p:txBody>
      </p:sp>
    </p:spTree>
    <p:extLst>
      <p:ext uri="{BB962C8B-B14F-4D97-AF65-F5344CB8AC3E}">
        <p14:creationId xmlns:p14="http://schemas.microsoft.com/office/powerpoint/2010/main" xmlns="" val="104014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dirty="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0" name="Footer Placeholder 5"/>
          <p:cNvSpPr txBox="1">
            <a:spLocks/>
          </p:cNvSpPr>
          <p:nvPr userDrawn="1"/>
        </p:nvSpPr>
        <p:spPr>
          <a:xfrm>
            <a:off x="1524000" y="6483953"/>
            <a:ext cx="60960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800" b="0" i="0" dirty="0" smtClean="0">
                <a:solidFill>
                  <a:schemeClr val="tx1"/>
                </a:solidFill>
                <a:latin typeface="Calibri"/>
                <a:ea typeface="+mn-ea"/>
                <a:cs typeface="+mn-cs"/>
              </a:rPr>
              <a:t>PNAGF | </a:t>
            </a:r>
            <a:r>
              <a:rPr lang="en-US" sz="1800" b="0" i="0" dirty="0" err="1" smtClean="0">
                <a:solidFill>
                  <a:schemeClr val="tx1"/>
                </a:solidFill>
                <a:latin typeface="Calibri"/>
                <a:ea typeface="+mn-ea"/>
                <a:cs typeface="+mn-cs"/>
              </a:rPr>
              <a:t>Programme</a:t>
            </a:r>
            <a:r>
              <a:rPr lang="en-US" sz="1800" b="0" i="0" dirty="0" smtClean="0">
                <a:solidFill>
                  <a:schemeClr val="tx1"/>
                </a:solidFill>
                <a:latin typeface="Calibri"/>
                <a:ea typeface="+mn-ea"/>
                <a:cs typeface="+mn-cs"/>
              </a:rPr>
              <a:t> </a:t>
            </a:r>
            <a:r>
              <a:rPr lang="en-US" sz="1800" b="0" i="0" dirty="0" err="1" smtClean="0">
                <a:solidFill>
                  <a:schemeClr val="tx1"/>
                </a:solidFill>
                <a:latin typeface="Calibri"/>
                <a:ea typeface="+mn-ea"/>
                <a:cs typeface="+mn-cs"/>
              </a:rPr>
              <a:t>nord-américain</a:t>
            </a:r>
            <a:r>
              <a:rPr lang="en-US" sz="1800" b="0" i="0" dirty="0" smtClean="0">
                <a:solidFill>
                  <a:schemeClr val="tx1"/>
                </a:solidFill>
                <a:latin typeface="Calibri"/>
                <a:ea typeface="+mn-ea"/>
                <a:cs typeface="+mn-cs"/>
              </a:rPr>
              <a:t> de gestion de la fatigue</a:t>
            </a:r>
          </a:p>
          <a:p>
            <a:pPr marL="0" marR="0" indent="0" algn="ctr" defTabSz="914400">
              <a:lnSpc>
                <a:spcPct val="100000"/>
              </a:lnSpc>
              <a:spcBef>
                <a:spcPct val="0"/>
              </a:spcBef>
              <a:spcAft>
                <a:spcPct val="0"/>
              </a:spcAft>
              <a:buNone/>
              <a:tabLst/>
            </a:pPr>
            <a:r>
              <a:rPr lang="en-US" sz="1100" b="0" i="0" dirty="0" smtClean="0">
                <a:solidFill>
                  <a:srgbClr val="898989"/>
                </a:solidFill>
                <a:latin typeface="Calibri"/>
                <a:ea typeface="+mn-ea"/>
                <a:cs typeface="+mn-cs"/>
              </a:rPr>
              <a:t>Copyright © 2012</a:t>
            </a:r>
          </a:p>
          <a:p>
            <a:pPr algn="l" defTabSz="914400">
              <a:buNone/>
            </a:pPr>
            <a:endParaRPr lang="en-US" dirty="0"/>
          </a:p>
        </p:txBody>
      </p:sp>
    </p:spTree>
    <p:extLst>
      <p:ext uri="{BB962C8B-B14F-4D97-AF65-F5344CB8AC3E}">
        <p14:creationId xmlns:p14="http://schemas.microsoft.com/office/powerpoint/2010/main" xmlns="" val="202623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7B7AC0-17D5-454E-B013-5DB2A98E9792}" type="datetime1">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‹N°›</a:t>
            </a:fld>
            <a:endParaRPr lang="en-US" dirty="0"/>
          </a:p>
        </p:txBody>
      </p:sp>
    </p:spTree>
    <p:extLst>
      <p:ext uri="{BB962C8B-B14F-4D97-AF65-F5344CB8AC3E}">
        <p14:creationId xmlns:p14="http://schemas.microsoft.com/office/powerpoint/2010/main" xmlns="" val="10820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B7AC0-17D5-454E-B013-5DB2A98E9792}" type="datetime1">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A807B-224A-40D8-8FAD-35407540F0DC}" type="datetime1">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4436B-B396-4137-A86B-718313EFE740}" type="datetime1">
              <a:rPr lang="en-US" smtClean="0"/>
              <a:pPr/>
              <a:t>6/18/2013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AA53A-982B-4659-8BA9-D96BB1A6FDAA}"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49" r:id="rId8"/>
    <p:sldLayoutId id="2147483650" r:id="rId9"/>
    <p:sldLayoutId id="2147483652" r:id="rId10"/>
    <p:sldLayoutId id="21474836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jpe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2.jpe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jpe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5.jpe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1.xml"/><Relationship Id="rId7" Type="http://schemas.openxmlformats.org/officeDocument/2006/relationships/notesSlide" Target="../notesSlides/notesSlide1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4.xml"/><Relationship Id="rId5" Type="http://schemas.openxmlformats.org/officeDocument/2006/relationships/tags" Target="../tags/tag43.xml"/><Relationship Id="rId4"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6.jpe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7.jpeg"/><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chart" Target="../charts/char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53.xml"/></Relationships>
</file>

<file path=ppt/slides/_rels/slide1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chart" Target="../charts/chart3.xml"/><Relationship Id="rId4" Type="http://schemas.openxmlformats.org/officeDocument/2006/relationships/tags" Target="../tags/tag60.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66.xml"/><Relationship Id="rId7" Type="http://schemas.openxmlformats.org/officeDocument/2006/relationships/image" Target="../media/image18.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6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68.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0.jpeg"/><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1.jpe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2.jpeg"/><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6.jpeg"/><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3.jpeg"/><Relationship Id="rId5" Type="http://schemas.openxmlformats.org/officeDocument/2006/relationships/notesSlide" Target="../notesSlides/notesSlide32.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3.jpeg"/><Relationship Id="rId5" Type="http://schemas.openxmlformats.org/officeDocument/2006/relationships/notesSlide" Target="../notesSlides/notesSlide33.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4.jpeg"/><Relationship Id="rId5" Type="http://schemas.openxmlformats.org/officeDocument/2006/relationships/notesSlide" Target="../notesSlides/notesSlide34.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24.jpeg"/><Relationship Id="rId5" Type="http://schemas.openxmlformats.org/officeDocument/2006/relationships/notesSlide" Target="../notesSlides/notesSlide3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5.jpeg"/><Relationship Id="rId5" Type="http://schemas.openxmlformats.org/officeDocument/2006/relationships/notesSlide" Target="../notesSlides/notesSlide36.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6.jpeg"/><Relationship Id="rId5" Type="http://schemas.openxmlformats.org/officeDocument/2006/relationships/notesSlide" Target="../notesSlides/notesSlide37.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7.jpeg"/><Relationship Id="rId5" Type="http://schemas.openxmlformats.org/officeDocument/2006/relationships/notesSlide" Target="../notesSlides/notesSlide3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116.xml"/><Relationship Id="rId7"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s/_rels/slide41.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notesSlide" Target="../notesSlides/notesSlide41.xml"/><Relationship Id="rId4" Type="http://schemas.openxmlformats.org/officeDocument/2006/relationships/tags" Target="../tags/tag123.xml"/><Relationship Id="rId9"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notesSlide" Target="../notesSlides/notesSlide4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Layout" Target="../slideLayouts/slideLayout4.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8.jpeg"/><Relationship Id="rId5" Type="http://schemas.openxmlformats.org/officeDocument/2006/relationships/notesSlide" Target="../notesSlides/notesSlide46.xml"/><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9.jpeg"/><Relationship Id="rId5" Type="http://schemas.openxmlformats.org/officeDocument/2006/relationships/notesSlide" Target="../notesSlides/notesSlide47.xml"/><Relationship Id="rId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4.jpeg"/><Relationship Id="rId5" Type="http://schemas.openxmlformats.org/officeDocument/2006/relationships/notesSlide" Target="../notesSlides/notesSlide48.xml"/><Relationship Id="rId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55.xml"/><Relationship Id="rId7" Type="http://schemas.openxmlformats.org/officeDocument/2006/relationships/image" Target="../media/image30.jpe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49.xml"/><Relationship Id="rId5" Type="http://schemas.openxmlformats.org/officeDocument/2006/relationships/slideLayout" Target="../slideLayouts/slideLayout4.xml"/><Relationship Id="rId4" Type="http://schemas.openxmlformats.org/officeDocument/2006/relationships/tags" Target="../tags/tag15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159.xml"/><Relationship Id="rId7" Type="http://schemas.openxmlformats.org/officeDocument/2006/relationships/image" Target="../media/image31.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50.xml"/><Relationship Id="rId5" Type="http://schemas.openxmlformats.org/officeDocument/2006/relationships/slideLayout" Target="../slideLayouts/slideLayout4.xml"/><Relationship Id="rId4" Type="http://schemas.openxmlformats.org/officeDocument/2006/relationships/tags" Target="../tags/tag160.xml"/></Relationships>
</file>

<file path=ppt/slides/_rels/slide5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63.xml"/><Relationship Id="rId7" Type="http://schemas.openxmlformats.org/officeDocument/2006/relationships/image" Target="../media/image33.jpe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51.xml"/><Relationship Id="rId5" Type="http://schemas.openxmlformats.org/officeDocument/2006/relationships/slideLayout" Target="../slideLayouts/slideLayout4.xml"/><Relationship Id="rId4" Type="http://schemas.openxmlformats.org/officeDocument/2006/relationships/tags" Target="../tags/tag164.xml"/></Relationships>
</file>

<file path=ppt/slides/_rels/slide5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34.jpeg"/><Relationship Id="rId5" Type="http://schemas.openxmlformats.org/officeDocument/2006/relationships/notesSlide" Target="../notesSlides/notesSlide52.xml"/><Relationship Id="rId4"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35.jpeg"/><Relationship Id="rId5" Type="http://schemas.openxmlformats.org/officeDocument/2006/relationships/notesSlide" Target="../notesSlides/notesSlide53.xml"/><Relationship Id="rId4"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17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9.jpe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 y="457200"/>
            <a:ext cx="9448800" cy="1470025"/>
          </a:xfrm>
        </p:spPr>
        <p:txBody>
          <a:bodyPr>
            <a:noAutofit/>
          </a:bodyPr>
          <a:lstStyle/>
          <a:p>
            <a:r>
              <a:rPr lang="fr-CA" sz="3600" dirty="0"/>
              <a:t>Module 6 : Formation pour les expéditeurs et les réceptionnaires </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lnSpc>
                <a:spcPts val="4580"/>
              </a:lnSpc>
              <a:spcBef>
                <a:spcPct val="0"/>
              </a:spcBef>
              <a:buNone/>
            </a:pPr>
            <a:r>
              <a:rPr lang="en-US" sz="4400" b="0" i="0" dirty="0">
                <a:solidFill>
                  <a:schemeClr val="bg1"/>
                </a:solidFill>
                <a:latin typeface="Calibri"/>
                <a:ea typeface="+mj-ea"/>
                <a:cs typeface="+mj-cs"/>
              </a:rPr>
              <a:t>Accidents </a:t>
            </a:r>
            <a:r>
              <a:rPr lang="en-US" sz="4400" b="0" i="0" dirty="0" err="1">
                <a:solidFill>
                  <a:schemeClr val="bg1"/>
                </a:solidFill>
                <a:latin typeface="Calibri"/>
                <a:ea typeface="+mj-ea"/>
                <a:cs typeface="+mj-cs"/>
              </a:rPr>
              <a:t>dus</a:t>
            </a:r>
            <a:r>
              <a:rPr lang="en-US" sz="4400" b="0" i="0" dirty="0">
                <a:solidFill>
                  <a:schemeClr val="bg1"/>
                </a:solidFill>
                <a:latin typeface="Calibri"/>
                <a:ea typeface="+mj-ea"/>
                <a:cs typeface="+mj-cs"/>
              </a:rPr>
              <a:t> à la fatigue</a:t>
            </a:r>
            <a:endParaRPr lang="en-US" dirty="0"/>
          </a:p>
        </p:txBody>
      </p:sp>
      <p:sp>
        <p:nvSpPr>
          <p:cNvPr id="3" name="Content Placeholder 2"/>
          <p:cNvSpPr>
            <a:spLocks noGrp="1"/>
          </p:cNvSpPr>
          <p:nvPr>
            <p:ph idx="1"/>
            <p:custDataLst>
              <p:tags r:id="rId2"/>
            </p:custDataLst>
          </p:nvPr>
        </p:nvSpPr>
        <p:spPr>
          <a:xfrm>
            <a:off x="457200" y="1600200"/>
            <a:ext cx="5791200" cy="4525963"/>
          </a:xfrm>
        </p:spPr>
        <p:txBody>
          <a:bodyPr>
            <a:normAutofit fontScale="92500" lnSpcReduction="10000"/>
          </a:bodyPr>
          <a:lstStyle/>
          <a:p>
            <a:pPr lvl="0"/>
            <a:r>
              <a:rPr lang="fr-CA" sz="2800" dirty="0"/>
              <a:t>Habituellement, il s’agit de la sortie de route d’un seul </a:t>
            </a:r>
            <a:r>
              <a:rPr lang="fr-CA" sz="2800" dirty="0" smtClean="0"/>
              <a:t>véhicule.</a:t>
            </a:r>
            <a:endParaRPr lang="en-US" sz="2800" dirty="0"/>
          </a:p>
          <a:p>
            <a:pPr lvl="0"/>
            <a:r>
              <a:rPr lang="fr-CA" sz="2800" dirty="0"/>
              <a:t>Le conducteur est seul dans son </a:t>
            </a:r>
            <a:r>
              <a:rPr lang="fr-CA" sz="2800" dirty="0" smtClean="0"/>
              <a:t>véhicule.</a:t>
            </a:r>
            <a:endParaRPr lang="en-US" sz="2800" dirty="0"/>
          </a:p>
          <a:p>
            <a:pPr lvl="0"/>
            <a:r>
              <a:rPr lang="fr-CA" sz="2800" dirty="0"/>
              <a:t>Ces accidents se produisent principalement entre 2 h et 7 </a:t>
            </a:r>
            <a:r>
              <a:rPr lang="fr-CA" sz="2800" dirty="0" smtClean="0"/>
              <a:t>h.</a:t>
            </a:r>
            <a:endParaRPr lang="en-US" sz="2800" dirty="0"/>
          </a:p>
          <a:p>
            <a:pPr lvl="0"/>
            <a:r>
              <a:rPr lang="fr-CA" sz="2800" dirty="0" smtClean="0"/>
              <a:t>Généralement, </a:t>
            </a:r>
            <a:r>
              <a:rPr lang="fr-CA" sz="2800" dirty="0"/>
              <a:t>il s’agit d’accidents </a:t>
            </a:r>
            <a:r>
              <a:rPr lang="fr-CA" sz="2800" dirty="0" smtClean="0"/>
              <a:t>graves.</a:t>
            </a:r>
            <a:endParaRPr lang="en-US" sz="2800" dirty="0"/>
          </a:p>
          <a:p>
            <a:r>
              <a:rPr lang="fr-CA" sz="2800" dirty="0"/>
              <a:t>Ils sont normalement liés à un manque de sommeil </a:t>
            </a:r>
            <a:r>
              <a:rPr lang="fr-CA" sz="2800" dirty="0" smtClean="0"/>
              <a:t>ou </a:t>
            </a:r>
            <a:r>
              <a:rPr lang="fr-CA" sz="2800" dirty="0"/>
              <a:t>à de longues heures de </a:t>
            </a:r>
            <a:r>
              <a:rPr lang="fr-CA" sz="2800" dirty="0" smtClean="0"/>
              <a:t>travail.</a:t>
            </a:r>
            <a:endParaRPr lang="en-US" sz="3000" dirty="0"/>
          </a:p>
        </p:txBody>
      </p:sp>
      <p:pic>
        <p:nvPicPr>
          <p:cNvPr id="5122"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08700" y="2286000"/>
            <a:ext cx="2197100" cy="329093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5400" dirty="0"/>
              <a:t>Menace pour les conducteurs</a:t>
            </a:r>
            <a:endParaRPr lang="en-US" sz="5400" dirty="0"/>
          </a:p>
        </p:txBody>
      </p:sp>
      <p:sp>
        <p:nvSpPr>
          <p:cNvPr id="3" name="Content Placeholder 2"/>
          <p:cNvSpPr>
            <a:spLocks noGrp="1"/>
          </p:cNvSpPr>
          <p:nvPr>
            <p:ph idx="1"/>
            <p:custDataLst>
              <p:tags r:id="rId2"/>
            </p:custDataLst>
          </p:nvPr>
        </p:nvSpPr>
        <p:spPr>
          <a:xfrm>
            <a:off x="457200" y="1600200"/>
            <a:ext cx="5715000" cy="4525963"/>
          </a:xfrm>
        </p:spPr>
        <p:txBody>
          <a:bodyPr>
            <a:normAutofit fontScale="70000" lnSpcReduction="20000"/>
          </a:bodyPr>
          <a:lstStyle/>
          <a:p>
            <a:pPr lvl="0"/>
            <a:r>
              <a:rPr lang="fr-CA" dirty="0"/>
              <a:t>Étude du National Transportation </a:t>
            </a:r>
            <a:r>
              <a:rPr lang="fr-CA" dirty="0" err="1"/>
              <a:t>Safety</a:t>
            </a:r>
            <a:r>
              <a:rPr lang="fr-CA" dirty="0"/>
              <a:t> </a:t>
            </a:r>
            <a:r>
              <a:rPr lang="fr-CA" dirty="0" err="1"/>
              <a:t>Board</a:t>
            </a:r>
            <a:r>
              <a:rPr lang="fr-CA" dirty="0"/>
              <a:t> (NTSB) portant sur 182 accidents </a:t>
            </a:r>
            <a:r>
              <a:rPr lang="fr-CA" dirty="0" smtClean="0"/>
              <a:t>de </a:t>
            </a:r>
            <a:r>
              <a:rPr lang="fr-CA" dirty="0"/>
              <a:t>véhicules </a:t>
            </a:r>
            <a:r>
              <a:rPr lang="fr-CA" dirty="0" smtClean="0"/>
              <a:t>lourds mortels pour le conducteur : </a:t>
            </a:r>
            <a:endParaRPr lang="en-US" sz="2800" dirty="0"/>
          </a:p>
          <a:p>
            <a:pPr lvl="1"/>
            <a:r>
              <a:rPr lang="fr-CA" dirty="0"/>
              <a:t>Les </a:t>
            </a:r>
            <a:r>
              <a:rPr lang="fr-CA" dirty="0" smtClean="0"/>
              <a:t>analyses approfondies de </a:t>
            </a:r>
            <a:r>
              <a:rPr lang="fr-CA" dirty="0"/>
              <a:t>ces accidents ont révélé que la </a:t>
            </a:r>
            <a:r>
              <a:rPr lang="fr-CA" dirty="0" smtClean="0"/>
              <a:t>fatigue en </a:t>
            </a:r>
            <a:r>
              <a:rPr lang="fr-CA" dirty="0"/>
              <a:t>était la principale cause dans </a:t>
            </a:r>
            <a:r>
              <a:rPr lang="fr-CA" b="1" dirty="0" smtClean="0"/>
              <a:t>31 % </a:t>
            </a:r>
            <a:r>
              <a:rPr lang="fr-CA" b="1" dirty="0"/>
              <a:t>des cas</a:t>
            </a:r>
            <a:r>
              <a:rPr lang="fr-CA" dirty="0"/>
              <a:t>.</a:t>
            </a:r>
            <a:endParaRPr lang="en-US" sz="2400" dirty="0"/>
          </a:p>
          <a:p>
            <a:pPr lvl="1"/>
            <a:r>
              <a:rPr lang="fr-CA" dirty="0"/>
              <a:t>L’excès de vitesse et d’autres causes jouaient souvent un rôle.</a:t>
            </a:r>
            <a:endParaRPr lang="en-US" sz="2400" dirty="0"/>
          </a:p>
          <a:p>
            <a:pPr lvl="1"/>
            <a:r>
              <a:rPr lang="fr-CA" b="1" dirty="0"/>
              <a:t>La fatigue était la principale </a:t>
            </a:r>
            <a:r>
              <a:rPr lang="fr-CA" b="1" dirty="0" smtClean="0"/>
              <a:t>cause d’accident</a:t>
            </a:r>
            <a:r>
              <a:rPr lang="fr-CA" b="1" dirty="0"/>
              <a:t>. </a:t>
            </a:r>
            <a:endParaRPr lang="en-US" sz="2400" dirty="0"/>
          </a:p>
          <a:p>
            <a:r>
              <a:rPr lang="fr-CA" dirty="0"/>
              <a:t>En 2010, plus de 500 conducteurs de véhicules lourds sont morts dans des accidents aux </a:t>
            </a:r>
            <a:r>
              <a:rPr lang="fr-CA" dirty="0" smtClean="0"/>
              <a:t>États-Unis.</a:t>
            </a:r>
            <a:endParaRPr lang="en-US" dirty="0"/>
          </a:p>
        </p:txBody>
      </p:sp>
      <p:pic>
        <p:nvPicPr>
          <p:cNvPr id="614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00800" y="2466796"/>
            <a:ext cx="2362200" cy="35391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800" dirty="0" smtClean="0"/>
              <a:t>Coût </a:t>
            </a:r>
            <a:r>
              <a:rPr lang="fr-CA" sz="4800" dirty="0"/>
              <a:t>des accidents dus à la fatigue</a:t>
            </a:r>
            <a:endParaRPr lang="en-US" sz="4800" dirty="0"/>
          </a:p>
        </p:txBody>
      </p:sp>
      <p:sp>
        <p:nvSpPr>
          <p:cNvPr id="3" name="Content Placeholder 2"/>
          <p:cNvSpPr>
            <a:spLocks noGrp="1"/>
          </p:cNvSpPr>
          <p:nvPr>
            <p:ph idx="1"/>
            <p:custDataLst>
              <p:tags r:id="rId2"/>
            </p:custDataLst>
          </p:nvPr>
        </p:nvSpPr>
        <p:spPr>
          <a:xfrm>
            <a:off x="457200" y="1600200"/>
            <a:ext cx="6324600" cy="4525963"/>
          </a:xfrm>
        </p:spPr>
        <p:txBody>
          <a:bodyPr>
            <a:normAutofit fontScale="77500" lnSpcReduction="20000"/>
          </a:bodyPr>
          <a:lstStyle/>
          <a:p>
            <a:pPr lvl="0"/>
            <a:r>
              <a:rPr lang="fr-CA" dirty="0"/>
              <a:t>Selon la FMCSA, le coût global total pour la société d’un accident de semi-remorque est approximativement de </a:t>
            </a:r>
            <a:r>
              <a:rPr lang="fr-CA" b="1" dirty="0"/>
              <a:t>181 000 $ </a:t>
            </a:r>
            <a:r>
              <a:rPr lang="fr-CA" b="1" dirty="0" smtClean="0"/>
              <a:t>US. </a:t>
            </a:r>
            <a:endParaRPr lang="en-US" sz="2800" dirty="0"/>
          </a:p>
          <a:p>
            <a:pPr lvl="0"/>
            <a:r>
              <a:rPr lang="fr-CA" dirty="0" smtClean="0"/>
              <a:t>Comparativement à </a:t>
            </a:r>
            <a:r>
              <a:rPr lang="fr-CA" dirty="0"/>
              <a:t>la moyenne des accidents, </a:t>
            </a:r>
            <a:r>
              <a:rPr lang="fr-CA" dirty="0" smtClean="0"/>
              <a:t>ceux qui sont causés </a:t>
            </a:r>
            <a:r>
              <a:rPr lang="fr-CA" dirty="0"/>
              <a:t>par la fatigue et qui impliquent des conducteurs </a:t>
            </a:r>
            <a:r>
              <a:rPr lang="fr-CA" dirty="0" smtClean="0"/>
              <a:t>de véhicules lourds sont</a:t>
            </a:r>
            <a:r>
              <a:rPr lang="fr-CA" dirty="0"/>
              <a:t> : </a:t>
            </a:r>
            <a:endParaRPr lang="en-US" sz="2800" dirty="0"/>
          </a:p>
          <a:p>
            <a:pPr lvl="1"/>
            <a:r>
              <a:rPr lang="fr-CA" dirty="0"/>
              <a:t>Deux fois plus susceptibles </a:t>
            </a:r>
            <a:r>
              <a:rPr lang="fr-CA" dirty="0" smtClean="0"/>
              <a:t>d’occasionner </a:t>
            </a:r>
            <a:r>
              <a:rPr lang="fr-CA" dirty="0"/>
              <a:t>des blessures </a:t>
            </a:r>
            <a:r>
              <a:rPr lang="fr-CA" dirty="0" smtClean="0"/>
              <a:t>corporelles.</a:t>
            </a:r>
            <a:endParaRPr lang="en-US" sz="2400" dirty="0"/>
          </a:p>
          <a:p>
            <a:pPr lvl="1"/>
            <a:r>
              <a:rPr lang="fr-CA" dirty="0"/>
              <a:t>Deux fois plus </a:t>
            </a:r>
            <a:r>
              <a:rPr lang="fr-CA" dirty="0" smtClean="0"/>
              <a:t>graves globalement.</a:t>
            </a:r>
            <a:endParaRPr lang="en-US" sz="2400" dirty="0"/>
          </a:p>
          <a:p>
            <a:r>
              <a:rPr lang="fr-CA" dirty="0"/>
              <a:t>Par conséquent, le coût moyen global d’un accident causé par la fatigue du conducteur serait d’approximativement </a:t>
            </a:r>
            <a:r>
              <a:rPr lang="fr-CA" b="1" dirty="0"/>
              <a:t>350 000 $ </a:t>
            </a:r>
            <a:r>
              <a:rPr lang="fr-CA" b="1" dirty="0" smtClean="0"/>
              <a:t>US. </a:t>
            </a:r>
            <a:endParaRPr lang="en-US" dirty="0"/>
          </a:p>
        </p:txBody>
      </p:sp>
      <p:pic>
        <p:nvPicPr>
          <p:cNvPr id="863236" name="Picture 4"/>
          <p:cNvPicPr>
            <a:picLocks noChangeAspect="1" noChangeArrowheads="1"/>
          </p:cNvPicPr>
          <p:nvPr>
            <p:custDataLst>
              <p:tags r:id="rId3"/>
            </p:custDataLst>
          </p:nvPr>
        </p:nvPicPr>
        <p:blipFill>
          <a:blip r:embed="rId6" cstate="print"/>
          <a:srcRect/>
          <a:stretch>
            <a:fillRect/>
          </a:stretch>
        </p:blipFill>
        <p:spPr bwMode="auto">
          <a:xfrm>
            <a:off x="6613127" y="1828800"/>
            <a:ext cx="2259755" cy="3124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5400" dirty="0"/>
              <a:t>Poursuites en cas d’accident</a:t>
            </a:r>
            <a:endParaRPr lang="en-US" sz="5400" dirty="0"/>
          </a:p>
        </p:txBody>
      </p:sp>
      <p:sp>
        <p:nvSpPr>
          <p:cNvPr id="3" name="Content Placeholder 2"/>
          <p:cNvSpPr>
            <a:spLocks noGrp="1"/>
          </p:cNvSpPr>
          <p:nvPr>
            <p:ph idx="1"/>
            <p:custDataLst>
              <p:tags r:id="rId2"/>
            </p:custDataLst>
          </p:nvPr>
        </p:nvSpPr>
        <p:spPr>
          <a:xfrm>
            <a:off x="457200" y="1600200"/>
            <a:ext cx="5486400" cy="4525963"/>
          </a:xfrm>
        </p:spPr>
        <p:txBody>
          <a:bodyPr>
            <a:normAutofit fontScale="85000" lnSpcReduction="20000"/>
          </a:bodyPr>
          <a:lstStyle/>
          <a:p>
            <a:pPr lvl="0"/>
            <a:r>
              <a:rPr lang="fr-CA" dirty="0"/>
              <a:t>Les accidents majeurs entraînent souvent des poursuites </a:t>
            </a:r>
            <a:r>
              <a:rPr lang="fr-CA" dirty="0" smtClean="0"/>
              <a:t>judiciaires.</a:t>
            </a:r>
            <a:endParaRPr lang="en-US" dirty="0"/>
          </a:p>
          <a:p>
            <a:pPr lvl="0"/>
            <a:r>
              <a:rPr lang="fr-CA" dirty="0"/>
              <a:t>Les avocats des plaignants peuvent intenter un procès aux expéditeurs et aux intermédiaires, surtout si ces derniers ont un portefeuille bien </a:t>
            </a:r>
            <a:r>
              <a:rPr lang="fr-CA" dirty="0" smtClean="0"/>
              <a:t>garni.</a:t>
            </a:r>
            <a:endParaRPr lang="en-US" dirty="0"/>
          </a:p>
          <a:p>
            <a:r>
              <a:rPr lang="fr-CA" dirty="0"/>
              <a:t>La déposition peut </a:t>
            </a:r>
            <a:r>
              <a:rPr lang="fr-CA" dirty="0" smtClean="0"/>
              <a:t>mettre en cause les </a:t>
            </a:r>
            <a:r>
              <a:rPr lang="fr-CA" dirty="0"/>
              <a:t>pratiques de chargement, le traitement </a:t>
            </a:r>
            <a:r>
              <a:rPr lang="fr-CA" dirty="0" smtClean="0"/>
              <a:t>réservé aux conducteurs</a:t>
            </a:r>
            <a:r>
              <a:rPr lang="fr-CA" dirty="0"/>
              <a:t>, les conditions de transport ou de livraison, etc.</a:t>
            </a:r>
            <a:endParaRPr lang="en-US" dirty="0"/>
          </a:p>
        </p:txBody>
      </p:sp>
      <p:pic>
        <p:nvPicPr>
          <p:cNvPr id="7171" name="Picture 3"/>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800" y="2743200"/>
            <a:ext cx="2933576" cy="19034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Facteur de fatigue : </a:t>
            </a:r>
            <a:r>
              <a:rPr lang="fr-CA" dirty="0" smtClean="0"/>
              <a:t>quantité </a:t>
            </a:r>
            <a:r>
              <a:rPr lang="fr-CA" dirty="0"/>
              <a:t>de sommeil</a:t>
            </a:r>
            <a:endParaRPr lang="en-US" dirty="0"/>
          </a:p>
        </p:txBody>
      </p:sp>
      <p:sp>
        <p:nvSpPr>
          <p:cNvPr id="3" name="Content Placeholder 2"/>
          <p:cNvSpPr>
            <a:spLocks noGrp="1"/>
          </p:cNvSpPr>
          <p:nvPr>
            <p:ph idx="1"/>
            <p:custDataLst>
              <p:tags r:id="rId2"/>
            </p:custDataLst>
          </p:nvPr>
        </p:nvSpPr>
        <p:spPr>
          <a:xfrm>
            <a:off x="457200" y="1828800"/>
            <a:ext cx="4876800" cy="4297363"/>
          </a:xfrm>
        </p:spPr>
        <p:txBody>
          <a:bodyPr/>
          <a:lstStyle/>
          <a:p>
            <a:pPr>
              <a:buClr>
                <a:schemeClr val="tx1"/>
              </a:buClr>
              <a:buFont typeface="Arial"/>
              <a:buChar char="•"/>
            </a:pPr>
            <a:r>
              <a:rPr lang="en-US" sz="3200" b="0" i="0" dirty="0" err="1">
                <a:solidFill>
                  <a:schemeClr val="tx1"/>
                </a:solidFill>
                <a:latin typeface="Calibri"/>
                <a:ea typeface="+mn-ea"/>
                <a:cs typeface="+mn-cs"/>
              </a:rPr>
              <a:t>Dernière</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période</a:t>
            </a:r>
            <a:r>
              <a:rPr lang="en-US" sz="3200" b="0" i="0" dirty="0">
                <a:solidFill>
                  <a:schemeClr val="tx1"/>
                </a:solidFill>
                <a:latin typeface="Calibri"/>
                <a:ea typeface="+mn-ea"/>
                <a:cs typeface="+mn-cs"/>
              </a:rPr>
              <a:t> </a:t>
            </a:r>
            <a:r>
              <a:rPr lang="en-US" dirty="0" err="1" smtClean="0"/>
              <a:t>principale</a:t>
            </a:r>
            <a:r>
              <a:rPr lang="en-US" dirty="0" smtClean="0"/>
              <a:t> de </a:t>
            </a:r>
            <a:r>
              <a:rPr lang="en-US" sz="3200" b="0" i="0" dirty="0" err="1" smtClean="0">
                <a:solidFill>
                  <a:schemeClr val="tx1"/>
                </a:solidFill>
                <a:latin typeface="Calibri"/>
                <a:ea typeface="+mn-ea"/>
                <a:cs typeface="+mn-cs"/>
              </a:rPr>
              <a:t>sommeil</a:t>
            </a:r>
            <a:r>
              <a:rPr lang="en-US" sz="3200" b="0" i="0" dirty="0" smtClean="0">
                <a:solidFill>
                  <a:schemeClr val="tx1"/>
                </a:solidFill>
                <a:latin typeface="Calibri"/>
                <a:ea typeface="+mn-ea"/>
                <a:cs typeface="+mn-cs"/>
              </a:rPr>
              <a:t> </a:t>
            </a:r>
            <a:br>
              <a:rPr lang="en-US" sz="3200" b="0" i="0" dirty="0" smtClean="0">
                <a:solidFill>
                  <a:schemeClr val="tx1"/>
                </a:solidFill>
                <a:latin typeface="Calibri"/>
                <a:ea typeface="+mn-ea"/>
                <a:cs typeface="+mn-cs"/>
              </a:rPr>
            </a:br>
            <a:r>
              <a:rPr lang="en-US" sz="3200" b="0" i="0" dirty="0" smtClean="0">
                <a:solidFill>
                  <a:schemeClr val="tx1"/>
                </a:solidFill>
                <a:latin typeface="Calibri"/>
                <a:ea typeface="+mn-ea"/>
                <a:cs typeface="+mn-cs"/>
              </a:rPr>
              <a:t>(par </a:t>
            </a:r>
            <a:r>
              <a:rPr lang="en-US" sz="3200" b="0" i="0" dirty="0" err="1" smtClean="0">
                <a:solidFill>
                  <a:schemeClr val="tx1"/>
                </a:solidFill>
                <a:latin typeface="Calibri"/>
                <a:ea typeface="+mn-ea"/>
                <a:cs typeface="+mn-cs"/>
              </a:rPr>
              <a:t>exemple</a:t>
            </a:r>
            <a:r>
              <a:rPr lang="en-US" sz="3200" b="0" i="0" dirty="0" smtClean="0">
                <a:solidFill>
                  <a:schemeClr val="tx1"/>
                </a:solidFill>
                <a:latin typeface="Calibri"/>
                <a:ea typeface="+mn-ea"/>
                <a:cs typeface="+mn-cs"/>
              </a:rPr>
              <a:t> </a:t>
            </a:r>
            <a:r>
              <a:rPr lang="en-US" sz="3200" b="0" i="0" dirty="0">
                <a:solidFill>
                  <a:schemeClr val="tx1"/>
                </a:solidFill>
                <a:latin typeface="Calibri"/>
                <a:ea typeface="+mn-ea"/>
                <a:cs typeface="+mn-cs"/>
              </a:rPr>
              <a:t>la </a:t>
            </a:r>
            <a:r>
              <a:rPr lang="en-US" sz="3200" b="0" i="0" dirty="0" err="1">
                <a:solidFill>
                  <a:schemeClr val="tx1"/>
                </a:solidFill>
                <a:latin typeface="Calibri"/>
                <a:ea typeface="+mn-ea"/>
                <a:cs typeface="+mn-cs"/>
              </a:rPr>
              <a:t>nuit</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dernière</a:t>
            </a:r>
            <a:r>
              <a:rPr lang="en-US" sz="3200" b="0" i="0" dirty="0" smtClean="0">
                <a:solidFill>
                  <a:schemeClr val="tx1"/>
                </a:solidFill>
                <a:latin typeface="Calibri"/>
                <a:ea typeface="+mn-ea"/>
                <a:cs typeface="+mn-cs"/>
              </a:rPr>
              <a:t>)</a:t>
            </a:r>
            <a:endParaRPr lang="en-US" sz="3200" b="0" i="0" dirty="0">
              <a:solidFill>
                <a:schemeClr val="tx1"/>
              </a:solidFill>
              <a:latin typeface="Calibri"/>
              <a:ea typeface="+mn-ea"/>
              <a:cs typeface="+mn-cs"/>
            </a:endParaRPr>
          </a:p>
          <a:p>
            <a:pPr>
              <a:buClr>
                <a:schemeClr val="tx1"/>
              </a:buClr>
              <a:buFont typeface="Arial"/>
              <a:buChar char="•"/>
            </a:pPr>
            <a:r>
              <a:rPr lang="en-US" sz="3200" b="0" i="0" dirty="0" err="1">
                <a:solidFill>
                  <a:schemeClr val="tx1"/>
                </a:solidFill>
                <a:latin typeface="Calibri"/>
                <a:ea typeface="+mn-ea"/>
                <a:cs typeface="+mn-cs"/>
              </a:rPr>
              <a:t>Périodes</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antérieures</a:t>
            </a:r>
            <a:r>
              <a:rPr lang="en-US" sz="3200" b="0" i="0" dirty="0">
                <a:solidFill>
                  <a:schemeClr val="tx1"/>
                </a:solidFill>
                <a:latin typeface="Calibri"/>
                <a:ea typeface="+mn-ea"/>
                <a:cs typeface="+mn-cs"/>
              </a:rPr>
              <a:t> </a:t>
            </a:r>
            <a:r>
              <a:rPr lang="en-US" sz="3200" b="0" i="0" dirty="0" smtClean="0">
                <a:solidFill>
                  <a:schemeClr val="tx1"/>
                </a:solidFill>
                <a:latin typeface="Calibri"/>
                <a:ea typeface="+mn-ea"/>
                <a:cs typeface="+mn-cs"/>
              </a:rPr>
              <a:t/>
            </a:r>
            <a:br>
              <a:rPr lang="en-US" sz="3200" b="0" i="0" dirty="0" smtClean="0">
                <a:solidFill>
                  <a:schemeClr val="tx1"/>
                </a:solidFill>
                <a:latin typeface="Calibri"/>
                <a:ea typeface="+mn-ea"/>
                <a:cs typeface="+mn-cs"/>
              </a:rPr>
            </a:br>
            <a:r>
              <a:rPr lang="en-US" sz="3200" b="0" i="0" dirty="0" smtClean="0">
                <a:solidFill>
                  <a:schemeClr val="tx1"/>
                </a:solidFill>
                <a:latin typeface="Calibri"/>
                <a:ea typeface="+mn-ea"/>
                <a:cs typeface="+mn-cs"/>
              </a:rPr>
              <a:t>de </a:t>
            </a:r>
            <a:r>
              <a:rPr lang="en-US" sz="3200" b="0" i="0" dirty="0" err="1">
                <a:solidFill>
                  <a:schemeClr val="tx1"/>
                </a:solidFill>
                <a:latin typeface="Calibri"/>
                <a:ea typeface="+mn-ea"/>
                <a:cs typeface="+mn-cs"/>
              </a:rPr>
              <a:t>sommeil</a:t>
            </a:r>
            <a:r>
              <a:rPr lang="en-US" sz="3200" b="0" i="0" dirty="0">
                <a:solidFill>
                  <a:schemeClr val="tx1"/>
                </a:solidFill>
                <a:latin typeface="Calibri"/>
                <a:ea typeface="+mn-ea"/>
                <a:cs typeface="+mn-cs"/>
              </a:rPr>
              <a:t> </a:t>
            </a:r>
            <a:r>
              <a:rPr lang="en-US" dirty="0" smtClean="0"/>
              <a:t>(par </a:t>
            </a:r>
            <a:r>
              <a:rPr lang="en-US" dirty="0" err="1" smtClean="0"/>
              <a:t>exemple</a:t>
            </a:r>
            <a:r>
              <a:rPr lang="en-US" dirty="0" smtClean="0"/>
              <a:t> </a:t>
            </a:r>
            <a:r>
              <a:rPr lang="en-US" sz="3200" b="0" i="0" dirty="0" smtClean="0">
                <a:solidFill>
                  <a:schemeClr val="tx1"/>
                </a:solidFill>
                <a:latin typeface="Calibri"/>
                <a:ea typeface="+mn-ea"/>
                <a:cs typeface="+mn-cs"/>
              </a:rPr>
              <a:t/>
            </a:r>
            <a:br>
              <a:rPr lang="en-US" sz="3200" b="0" i="0" dirty="0" smtClean="0">
                <a:solidFill>
                  <a:schemeClr val="tx1"/>
                </a:solidFill>
                <a:latin typeface="Calibri"/>
                <a:ea typeface="+mn-ea"/>
                <a:cs typeface="+mn-cs"/>
              </a:rPr>
            </a:br>
            <a:r>
              <a:rPr lang="en-US" sz="3200" b="0" i="0" dirty="0" smtClean="0">
                <a:solidFill>
                  <a:schemeClr val="tx1"/>
                </a:solidFill>
                <a:latin typeface="Calibri"/>
                <a:ea typeface="+mn-ea"/>
                <a:cs typeface="+mn-cs"/>
              </a:rPr>
              <a:t>les </a:t>
            </a:r>
            <a:r>
              <a:rPr lang="en-US" sz="3200" b="0" i="0" dirty="0" err="1">
                <a:solidFill>
                  <a:schemeClr val="tx1"/>
                </a:solidFill>
                <a:latin typeface="Calibri"/>
                <a:ea typeface="+mn-ea"/>
                <a:cs typeface="+mn-cs"/>
              </a:rPr>
              <a:t>nuits</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précédentes</a:t>
            </a:r>
            <a:r>
              <a:rPr lang="en-US" sz="3200" b="0" i="0" dirty="0" smtClean="0">
                <a:solidFill>
                  <a:schemeClr val="tx1"/>
                </a:solidFill>
                <a:latin typeface="Calibri"/>
                <a:ea typeface="+mn-ea"/>
                <a:cs typeface="+mn-cs"/>
              </a:rPr>
              <a:t>)</a:t>
            </a:r>
            <a:endParaRPr lang="en-US" sz="3200" b="0" i="0" dirty="0">
              <a:solidFill>
                <a:schemeClr val="tx1"/>
              </a:solidFill>
              <a:latin typeface="Calibri"/>
              <a:ea typeface="+mn-ea"/>
              <a:cs typeface="+mn-cs"/>
            </a:endParaRPr>
          </a:p>
          <a:p>
            <a:pPr marL="342900" indent="-342900" algn="l" defTabSz="914400">
              <a:spcBef>
                <a:spcPct val="20000"/>
              </a:spcBef>
              <a:buClr>
                <a:schemeClr val="tx1"/>
              </a:buClr>
              <a:buFont typeface="Arial"/>
              <a:buChar char="•"/>
            </a:pPr>
            <a:r>
              <a:rPr lang="en-US" sz="3200" b="0" i="0" dirty="0" err="1" smtClean="0">
                <a:solidFill>
                  <a:schemeClr val="tx1"/>
                </a:solidFill>
                <a:latin typeface="Calibri"/>
                <a:ea typeface="+mn-ea"/>
                <a:cs typeface="+mn-cs"/>
              </a:rPr>
              <a:t>Siestes</a:t>
            </a:r>
            <a:endParaRPr lang="en-US" dirty="0"/>
          </a:p>
        </p:txBody>
      </p:sp>
      <p:pic>
        <p:nvPicPr>
          <p:cNvPr id="8194"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3657600"/>
            <a:ext cx="3632200" cy="24100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2800" dirty="0" smtClean="0"/>
              <a:t>Effets progressifs et </a:t>
            </a:r>
            <a:r>
              <a:rPr lang="fr-CA" sz="2800" dirty="0"/>
              <a:t>cumulatifs de différentes quantités de sommeil sur la </a:t>
            </a:r>
            <a:r>
              <a:rPr lang="fr-CA" sz="2800" dirty="0" smtClean="0"/>
              <a:t>performance</a:t>
            </a:r>
            <a:endParaRPr lang="en-US" sz="2800" dirty="0"/>
          </a:p>
        </p:txBody>
      </p:sp>
      <p:graphicFrame>
        <p:nvGraphicFramePr>
          <p:cNvPr id="6" name="Chart 5"/>
          <p:cNvGraphicFramePr>
            <a:graphicFrameLocks/>
          </p:cNvGraphicFramePr>
          <p:nvPr>
            <p:custDataLst>
              <p:tags r:id="rId2"/>
            </p:custDataLst>
            <p:extLst>
              <p:ext uri="{D42A27DB-BD31-4B8C-83A1-F6EECF244321}">
                <p14:modId xmlns:p14="http://schemas.microsoft.com/office/powerpoint/2010/main" xmlns="" val="1029756353"/>
              </p:ext>
            </p:extLst>
          </p:nvPr>
        </p:nvGraphicFramePr>
        <p:xfrm>
          <a:off x="762000" y="1600200"/>
          <a:ext cx="7772400" cy="4724400"/>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6"/>
          <p:cNvSpPr txBox="1">
            <a:spLocks noChangeArrowheads="1"/>
          </p:cNvSpPr>
          <p:nvPr>
            <p:custDataLst>
              <p:tags r:id="rId3"/>
            </p:custDataLst>
          </p:nvPr>
        </p:nvSpPr>
        <p:spPr bwMode="auto">
          <a:xfrm>
            <a:off x="7251700" y="3260725"/>
            <a:ext cx="1219200" cy="1223412"/>
          </a:xfrm>
          <a:prstGeom prst="rect">
            <a:avLst/>
          </a:prstGeom>
          <a:solidFill>
            <a:srgbClr val="FFFFFF"/>
          </a:solidFill>
          <a:ln w="9525">
            <a:noFill/>
            <a:miter lim="800000"/>
            <a:headEnd/>
            <a:tailEnd/>
          </a:ln>
        </p:spPr>
        <p:txBody>
          <a:bodyPr>
            <a:spAutoFit/>
          </a:bodyPr>
          <a:lstStyle/>
          <a:p>
            <a:pPr algn="l" defTabSz="914400">
              <a:buNone/>
            </a:pPr>
            <a:r>
              <a:rPr lang="en-US" sz="1050" b="1" i="0" dirty="0">
                <a:solidFill>
                  <a:schemeClr val="tx1"/>
                </a:solidFill>
                <a:latin typeface="Calibri"/>
                <a:ea typeface="+mn-ea"/>
                <a:cs typeface="+mn-cs"/>
              </a:rPr>
              <a:t>9 heures au lit</a:t>
            </a:r>
          </a:p>
          <a:p>
            <a:pPr algn="l" defTabSz="914400">
              <a:buNone/>
            </a:pPr>
            <a:endParaRPr lang="en-US" sz="1050" b="1" dirty="0">
              <a:latin typeface="Calibri" pitchFamily="34" charset="0"/>
            </a:endParaRPr>
          </a:p>
          <a:p>
            <a:pPr algn="l" defTabSz="914400">
              <a:buNone/>
            </a:pPr>
            <a:r>
              <a:rPr lang="en-US" sz="1050" b="1" i="0" dirty="0">
                <a:solidFill>
                  <a:schemeClr val="tx1"/>
                </a:solidFill>
                <a:latin typeface="Calibri"/>
                <a:ea typeface="+mn-ea"/>
                <a:cs typeface="+mn-cs"/>
              </a:rPr>
              <a:t>7 heures au lit</a:t>
            </a:r>
          </a:p>
          <a:p>
            <a:pPr algn="l" defTabSz="914400">
              <a:buNone/>
            </a:pPr>
            <a:endParaRPr lang="en-US" sz="1050" b="1" dirty="0">
              <a:latin typeface="Calibri" pitchFamily="34" charset="0"/>
            </a:endParaRPr>
          </a:p>
          <a:p>
            <a:pPr algn="l" defTabSz="914400">
              <a:buNone/>
            </a:pPr>
            <a:r>
              <a:rPr lang="en-US" sz="1050" b="1" i="0" dirty="0">
                <a:solidFill>
                  <a:schemeClr val="tx1"/>
                </a:solidFill>
                <a:latin typeface="Calibri"/>
                <a:ea typeface="+mn-ea"/>
                <a:cs typeface="+mn-cs"/>
              </a:rPr>
              <a:t>5 heures au lit</a:t>
            </a:r>
          </a:p>
          <a:p>
            <a:pPr algn="l" defTabSz="914400">
              <a:buNone/>
            </a:pPr>
            <a:endParaRPr lang="en-US" sz="1050" b="1" dirty="0">
              <a:latin typeface="Calibri" pitchFamily="34" charset="0"/>
            </a:endParaRPr>
          </a:p>
          <a:p>
            <a:pPr algn="l" defTabSz="914400">
              <a:buNone/>
            </a:pPr>
            <a:r>
              <a:rPr lang="en-US" sz="1050" b="1" i="0" dirty="0">
                <a:solidFill>
                  <a:schemeClr val="tx1"/>
                </a:solidFill>
                <a:latin typeface="Calibri"/>
                <a:ea typeface="+mn-ea"/>
                <a:cs typeface="+mn-cs"/>
              </a:rPr>
              <a:t>3 heures au lit</a:t>
            </a:r>
          </a:p>
        </p:txBody>
      </p:sp>
      <p:sp>
        <p:nvSpPr>
          <p:cNvPr id="5" name="TextBox 4"/>
          <p:cNvSpPr txBox="1">
            <a:spLocks noChangeArrowheads="1"/>
          </p:cNvSpPr>
          <p:nvPr>
            <p:custDataLst>
              <p:tags r:id="rId4"/>
            </p:custDataLst>
          </p:nvPr>
        </p:nvSpPr>
        <p:spPr bwMode="auto">
          <a:xfrm rot="16200000">
            <a:off x="-643731" y="3547269"/>
            <a:ext cx="3657600" cy="677862"/>
          </a:xfrm>
          <a:prstGeom prst="rect">
            <a:avLst/>
          </a:prstGeom>
          <a:noFill/>
          <a:ln w="9525">
            <a:noFill/>
            <a:miter lim="800000"/>
            <a:headEnd/>
            <a:tailEnd/>
          </a:ln>
        </p:spPr>
        <p:txBody>
          <a:bodyPr>
            <a:spAutoFit/>
          </a:bodyPr>
          <a:lstStyle/>
          <a:p>
            <a:pPr algn="ctr" defTabSz="914400">
              <a:buNone/>
            </a:pPr>
            <a:r>
              <a:rPr lang="en-US" sz="2000" b="1" i="0" dirty="0" smtClean="0">
                <a:solidFill>
                  <a:schemeClr val="tx1"/>
                </a:solidFill>
                <a:latin typeface="Calibri"/>
                <a:ea typeface="+mn-ea"/>
                <a:cs typeface="+mn-cs"/>
              </a:rPr>
              <a:t>Performance relative</a:t>
            </a:r>
            <a:endParaRPr lang="en-US" sz="2000" b="1" i="0" dirty="0">
              <a:solidFill>
                <a:schemeClr val="tx1"/>
              </a:solidFill>
              <a:latin typeface="Calibri"/>
              <a:ea typeface="+mn-ea"/>
              <a:cs typeface="+mn-cs"/>
            </a:endParaRPr>
          </a:p>
          <a:p>
            <a:pPr algn="ctr" defTabSz="914400">
              <a:buNone/>
            </a:pPr>
            <a:endParaRPr lang="en-US" b="1" dirty="0"/>
          </a:p>
        </p:txBody>
      </p:sp>
      <p:sp>
        <p:nvSpPr>
          <p:cNvPr id="7" name="TextBox 6"/>
          <p:cNvSpPr txBox="1">
            <a:spLocks noChangeArrowheads="1"/>
          </p:cNvSpPr>
          <p:nvPr>
            <p:custDataLst>
              <p:tags r:id="rId5"/>
            </p:custDataLst>
          </p:nvPr>
        </p:nvSpPr>
        <p:spPr bwMode="auto">
          <a:xfrm>
            <a:off x="1295400" y="5715000"/>
            <a:ext cx="5410200" cy="369888"/>
          </a:xfrm>
          <a:prstGeom prst="rect">
            <a:avLst/>
          </a:prstGeom>
          <a:noFill/>
          <a:ln w="9525">
            <a:noFill/>
            <a:miter lim="800000"/>
            <a:headEnd/>
            <a:tailEnd/>
          </a:ln>
        </p:spPr>
        <p:txBody>
          <a:bodyPr>
            <a:spAutoFit/>
          </a:bodyPr>
          <a:lstStyle/>
          <a:p>
            <a:pPr algn="ctr" defTabSz="914400">
              <a:buNone/>
            </a:pPr>
            <a:r>
              <a:rPr lang="en-US" sz="1800" b="1" i="0" dirty="0" err="1" smtClean="0">
                <a:solidFill>
                  <a:srgbClr val="000000"/>
                </a:solidFill>
                <a:latin typeface="Calibri"/>
                <a:ea typeface="+mn-ea"/>
                <a:cs typeface="+mn-cs"/>
              </a:rPr>
              <a:t>Nombre</a:t>
            </a:r>
            <a:r>
              <a:rPr lang="en-US" sz="1800" b="1" i="0" dirty="0" smtClean="0">
                <a:solidFill>
                  <a:srgbClr val="000000"/>
                </a:solidFill>
                <a:latin typeface="Calibri"/>
                <a:ea typeface="+mn-ea"/>
                <a:cs typeface="+mn-cs"/>
              </a:rPr>
              <a:t> de </a:t>
            </a:r>
            <a:r>
              <a:rPr lang="en-US" sz="1800" b="1" i="0" dirty="0" err="1" smtClean="0">
                <a:solidFill>
                  <a:srgbClr val="000000"/>
                </a:solidFill>
                <a:latin typeface="Calibri"/>
                <a:ea typeface="+mn-ea"/>
                <a:cs typeface="+mn-cs"/>
              </a:rPr>
              <a:t>jours</a:t>
            </a:r>
            <a:r>
              <a:rPr lang="en-US" sz="1800" b="1" i="0" dirty="0" smtClean="0">
                <a:solidFill>
                  <a:srgbClr val="000000"/>
                </a:solidFill>
                <a:latin typeface="Calibri"/>
                <a:ea typeface="+mn-ea"/>
                <a:cs typeface="+mn-cs"/>
              </a:rPr>
              <a:t> de </a:t>
            </a:r>
            <a:r>
              <a:rPr lang="en-US" sz="1800" b="1" i="0" dirty="0" err="1" smtClean="0">
                <a:solidFill>
                  <a:srgbClr val="000000"/>
                </a:solidFill>
                <a:latin typeface="Calibri"/>
                <a:ea typeface="+mn-ea"/>
                <a:cs typeface="+mn-cs"/>
              </a:rPr>
              <a:t>sommeil</a:t>
            </a:r>
            <a:r>
              <a:rPr lang="en-US" sz="1800" b="1" i="0" dirty="0" smtClean="0">
                <a:solidFill>
                  <a:srgbClr val="000000"/>
                </a:solidFill>
                <a:latin typeface="Calibri"/>
                <a:ea typeface="+mn-ea"/>
                <a:cs typeface="+mn-cs"/>
              </a:rPr>
              <a:t> </a:t>
            </a:r>
            <a:r>
              <a:rPr lang="en-US" sz="1800" b="1" i="0" dirty="0" err="1" smtClean="0">
                <a:solidFill>
                  <a:srgbClr val="000000"/>
                </a:solidFill>
                <a:latin typeface="Calibri"/>
                <a:ea typeface="+mn-ea"/>
                <a:cs typeface="+mn-cs"/>
              </a:rPr>
              <a:t>restreint</a:t>
            </a:r>
            <a:endParaRPr lang="en-US" sz="1800" b="1" i="0" dirty="0">
              <a:solidFill>
                <a:srgbClr val="000000"/>
              </a:solidFill>
              <a:latin typeface="Calibri"/>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lnSpc>
                <a:spcPts val="4580"/>
              </a:lnSpc>
              <a:spcBef>
                <a:spcPct val="0"/>
              </a:spcBef>
              <a:buNone/>
            </a:pPr>
            <a:r>
              <a:rPr lang="en-US" sz="4400" b="0" i="0" dirty="0" err="1">
                <a:solidFill>
                  <a:schemeClr val="bg1"/>
                </a:solidFill>
                <a:latin typeface="Calibri"/>
                <a:ea typeface="+mj-ea"/>
                <a:cs typeface="+mj-cs"/>
              </a:rPr>
              <a:t>Siestes</a:t>
            </a:r>
            <a:r>
              <a:rPr lang="en-US" sz="2000" b="1" i="0" dirty="0">
                <a:solidFill>
                  <a:srgbClr val="002060"/>
                </a:solidFill>
                <a:latin typeface="Calibri"/>
                <a:ea typeface="+mj-ea"/>
                <a:cs typeface="+mj-cs"/>
              </a:rPr>
              <a:t> </a:t>
            </a:r>
            <a:endParaRPr lang="en-US" sz="2000" b="1" dirty="0">
              <a:solidFill>
                <a:srgbClr val="002060"/>
              </a:solidFill>
            </a:endParaRPr>
          </a:p>
        </p:txBody>
      </p:sp>
      <p:sp>
        <p:nvSpPr>
          <p:cNvPr id="3" name="Content Placeholder 2"/>
          <p:cNvSpPr>
            <a:spLocks noGrp="1"/>
          </p:cNvSpPr>
          <p:nvPr>
            <p:ph idx="1"/>
            <p:custDataLst>
              <p:tags r:id="rId2"/>
            </p:custDataLst>
          </p:nvPr>
        </p:nvSpPr>
        <p:spPr>
          <a:xfrm>
            <a:off x="457200" y="1600200"/>
            <a:ext cx="5715000" cy="4525963"/>
          </a:xfrm>
        </p:spPr>
        <p:txBody>
          <a:bodyPr>
            <a:normAutofit fontScale="92500" lnSpcReduction="10000"/>
          </a:bodyPr>
          <a:lstStyle/>
          <a:p>
            <a:pPr lvl="0"/>
            <a:r>
              <a:rPr lang="fr-CA" sz="2400" dirty="0" smtClean="0"/>
              <a:t>Les siestes sont très </a:t>
            </a:r>
            <a:r>
              <a:rPr lang="fr-CA" sz="2400" dirty="0"/>
              <a:t>salutaires </a:t>
            </a:r>
            <a:r>
              <a:rPr lang="fr-CA" sz="2400" dirty="0" smtClean="0"/>
              <a:t>: il s’agit du meilleur </a:t>
            </a:r>
            <a:r>
              <a:rPr lang="fr-CA" sz="2400" dirty="0"/>
              <a:t>antidote à la fatigue et à la somnolence sur la route</a:t>
            </a:r>
            <a:r>
              <a:rPr lang="fr-CA" sz="2400" dirty="0" smtClean="0"/>
              <a:t>! </a:t>
            </a:r>
            <a:endParaRPr lang="en-US" sz="2400" dirty="0"/>
          </a:p>
          <a:p>
            <a:pPr lvl="0"/>
            <a:r>
              <a:rPr lang="fr-CA" sz="2400" dirty="0"/>
              <a:t>Même un petit somme de 20 minutes peut grandement améliorer la vigilance et </a:t>
            </a:r>
            <a:r>
              <a:rPr lang="fr-CA" sz="2400" dirty="0" smtClean="0"/>
              <a:t>la performance </a:t>
            </a:r>
            <a:r>
              <a:rPr lang="fr-CA" sz="2400" dirty="0"/>
              <a:t>pendant les heures subséquentes (période approximative d’une heure </a:t>
            </a:r>
            <a:r>
              <a:rPr lang="fr-CA" sz="2400" dirty="0" smtClean="0"/>
              <a:t>et demie à </a:t>
            </a:r>
            <a:r>
              <a:rPr lang="fr-CA" sz="2400" dirty="0"/>
              <a:t>deux heures</a:t>
            </a:r>
            <a:r>
              <a:rPr lang="fr-CA" sz="2400" dirty="0" smtClean="0"/>
              <a:t>).</a:t>
            </a:r>
            <a:endParaRPr lang="en-US" sz="2400" dirty="0"/>
          </a:p>
          <a:p>
            <a:r>
              <a:rPr lang="fr-CA" sz="2400" dirty="0" smtClean="0"/>
              <a:t>Au cours d’une </a:t>
            </a:r>
            <a:r>
              <a:rPr lang="fr-CA" sz="2400" dirty="0"/>
              <a:t>étude de la </a:t>
            </a:r>
            <a:r>
              <a:rPr lang="fr-CA" sz="2400" dirty="0" smtClean="0"/>
              <a:t>NASA</a:t>
            </a:r>
            <a:r>
              <a:rPr lang="fr-CA" sz="2400" dirty="0"/>
              <a:t> </a:t>
            </a:r>
            <a:r>
              <a:rPr lang="fr-CA" sz="2400" dirty="0" smtClean="0"/>
              <a:t>portant </a:t>
            </a:r>
            <a:r>
              <a:rPr lang="fr-CA" sz="2400" dirty="0"/>
              <a:t>sur des pilotes de ligne, l’ajout d’une sieste planifiée a permis de réduire de 50 % les épisodes de somnolence </a:t>
            </a:r>
            <a:r>
              <a:rPr lang="fr-CA" sz="2400" dirty="0" smtClean="0"/>
              <a:t>subséquente </a:t>
            </a:r>
            <a:r>
              <a:rPr lang="fr-CA" sz="2400" dirty="0"/>
              <a:t>et de </a:t>
            </a:r>
            <a:r>
              <a:rPr lang="fr-CA" sz="2400" dirty="0" smtClean="0"/>
              <a:t>34 % </a:t>
            </a:r>
            <a:r>
              <a:rPr lang="fr-CA" sz="2400" dirty="0"/>
              <a:t>les erreurs d’atterrissage. </a:t>
            </a:r>
            <a:endParaRPr lang="en-US" sz="3000" dirty="0"/>
          </a:p>
        </p:txBody>
      </p:sp>
      <p:pic>
        <p:nvPicPr>
          <p:cNvPr id="9218"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31155" y="2209800"/>
            <a:ext cx="2508710" cy="3581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custDataLst>
              <p:tags r:id="rId1"/>
            </p:custDataLst>
          </p:nvPr>
        </p:nvPicPr>
        <p:blipFill>
          <a:blip r:embed="rId6" cstate="print"/>
          <a:srcRect l="20000" t="6000" r="17000" b="6000"/>
          <a:stretch>
            <a:fillRect/>
          </a:stretch>
        </p:blipFill>
        <p:spPr bwMode="auto">
          <a:xfrm>
            <a:off x="6149340" y="1752600"/>
            <a:ext cx="2691436" cy="2819400"/>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Autofit/>
          </a:bodyPr>
          <a:lstStyle/>
          <a:p>
            <a:r>
              <a:rPr lang="fr-CA" sz="3200" dirty="0"/>
              <a:t>Rythme circadien quotidien (aussi appelé horloge interne ou </a:t>
            </a:r>
            <a:r>
              <a:rPr lang="fr-CA" sz="3200" dirty="0" smtClean="0"/>
              <a:t>horloge </a:t>
            </a:r>
            <a:r>
              <a:rPr lang="fr-CA" sz="3200" dirty="0"/>
              <a:t>biologique)</a:t>
            </a:r>
            <a:endParaRPr lang="en-US" sz="3200" dirty="0"/>
          </a:p>
        </p:txBody>
      </p:sp>
      <p:sp>
        <p:nvSpPr>
          <p:cNvPr id="3" name="Content Placeholder 2"/>
          <p:cNvSpPr>
            <a:spLocks noGrp="1"/>
          </p:cNvSpPr>
          <p:nvPr>
            <p:ph idx="1"/>
            <p:custDataLst>
              <p:tags r:id="rId3"/>
            </p:custDataLst>
          </p:nvPr>
        </p:nvSpPr>
        <p:spPr>
          <a:xfrm>
            <a:off x="457200" y="1600200"/>
            <a:ext cx="5943600" cy="4525963"/>
          </a:xfrm>
        </p:spPr>
        <p:txBody>
          <a:bodyPr>
            <a:normAutofit lnSpcReduction="10000"/>
          </a:bodyPr>
          <a:lstStyle/>
          <a:p>
            <a:pPr lvl="0"/>
            <a:r>
              <a:rPr lang="fr-CA" sz="2800" dirty="0" smtClean="0"/>
              <a:t>Physiologique</a:t>
            </a:r>
            <a:endParaRPr lang="en-US" sz="2800" dirty="0"/>
          </a:p>
          <a:p>
            <a:pPr lvl="0"/>
            <a:r>
              <a:rPr lang="fr-CA" sz="2800" dirty="0"/>
              <a:t>Contrôlé par le </a:t>
            </a:r>
            <a:r>
              <a:rPr lang="fr-CA" sz="2800" dirty="0" smtClean="0"/>
              <a:t>cerveau</a:t>
            </a:r>
            <a:endParaRPr lang="en-US" sz="2800" dirty="0"/>
          </a:p>
          <a:p>
            <a:pPr lvl="0"/>
            <a:r>
              <a:rPr lang="fr-CA" sz="2800" dirty="0"/>
              <a:t>Présent chez presque tous les </a:t>
            </a:r>
            <a:r>
              <a:rPr lang="fr-CA" sz="2800" dirty="0" smtClean="0"/>
              <a:t>animaux</a:t>
            </a:r>
            <a:endParaRPr lang="en-US" sz="2800" dirty="0"/>
          </a:p>
          <a:p>
            <a:pPr lvl="0"/>
            <a:r>
              <a:rPr lang="fr-CA" sz="2800" dirty="0" smtClean="0"/>
              <a:t>Résiste aux changements </a:t>
            </a:r>
            <a:r>
              <a:rPr lang="fr-CA" sz="2800" dirty="0"/>
              <a:t>(comme le décalage horaire</a:t>
            </a:r>
            <a:r>
              <a:rPr lang="fr-CA" sz="2800" dirty="0" smtClean="0"/>
              <a:t>)</a:t>
            </a:r>
            <a:endParaRPr lang="en-US" sz="2800" dirty="0"/>
          </a:p>
          <a:p>
            <a:pPr lvl="0"/>
            <a:r>
              <a:rPr lang="fr-CA" sz="2800" dirty="0" smtClean="0"/>
              <a:t>Présent même </a:t>
            </a:r>
            <a:r>
              <a:rPr lang="fr-CA" sz="2800" dirty="0"/>
              <a:t>si </a:t>
            </a:r>
            <a:r>
              <a:rPr lang="fr-CA" sz="2800" dirty="0" smtClean="0"/>
              <a:t>on dort </a:t>
            </a:r>
            <a:r>
              <a:rPr lang="fr-CA" sz="2800" dirty="0"/>
              <a:t>suffisamment et peu importe </a:t>
            </a:r>
            <a:r>
              <a:rPr lang="fr-CA" sz="2800" dirty="0" smtClean="0"/>
              <a:t>les activités</a:t>
            </a:r>
            <a:endParaRPr lang="en-US" sz="2800" dirty="0"/>
          </a:p>
          <a:p>
            <a:r>
              <a:rPr lang="fr-CA" sz="2800" dirty="0"/>
              <a:t>Influencé par la lumière et </a:t>
            </a:r>
            <a:r>
              <a:rPr lang="fr-CA" sz="2800" dirty="0" smtClean="0"/>
              <a:t>l’obscurité</a:t>
            </a:r>
            <a:endParaRPr lang="en-US" sz="3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Rythme circadien quotidien</a:t>
            </a:r>
            <a:endParaRPr lang="en-US" dirty="0"/>
          </a:p>
        </p:txBody>
      </p:sp>
      <p:graphicFrame>
        <p:nvGraphicFramePr>
          <p:cNvPr id="5" name="Chart 4"/>
          <p:cNvGraphicFramePr/>
          <p:nvPr>
            <p:custDataLst>
              <p:tags r:id="rId2"/>
            </p:custDataLst>
            <p:extLst>
              <p:ext uri="{D42A27DB-BD31-4B8C-83A1-F6EECF244321}">
                <p14:modId xmlns:p14="http://schemas.microsoft.com/office/powerpoint/2010/main" xmlns="" val="2350500427"/>
              </p:ext>
            </p:extLst>
          </p:nvPr>
        </p:nvGraphicFramePr>
        <p:xfrm>
          <a:off x="990600" y="1219200"/>
          <a:ext cx="7391400" cy="4572000"/>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p:cNvSpPr txBox="1"/>
          <p:nvPr>
            <p:custDataLst>
              <p:tags r:id="rId3"/>
            </p:custDataLst>
          </p:nvPr>
        </p:nvSpPr>
        <p:spPr>
          <a:xfrm rot="16200000">
            <a:off x="-872331" y="3166269"/>
            <a:ext cx="3657600" cy="677862"/>
          </a:xfrm>
          <a:prstGeom prst="rect">
            <a:avLst/>
          </a:prstGeom>
          <a:noFill/>
        </p:spPr>
        <p:txBody>
          <a:bodyPr>
            <a:spAutoFit/>
          </a:bodyPr>
          <a:lstStyle/>
          <a:p>
            <a:pPr algn="ctr" defTabSz="914400">
              <a:buNone/>
            </a:pPr>
            <a:r>
              <a:rPr lang="en-US" sz="2000" b="1" i="0" dirty="0" smtClean="0">
                <a:solidFill>
                  <a:srgbClr val="000000"/>
                </a:solidFill>
                <a:latin typeface="Calibri"/>
                <a:ea typeface="+mn-ea"/>
                <a:cs typeface="+mn-cs"/>
              </a:rPr>
              <a:t>Vigilance relative</a:t>
            </a:r>
            <a:endParaRPr lang="en-US" sz="2000" b="1" i="0" dirty="0">
              <a:solidFill>
                <a:srgbClr val="000000"/>
              </a:solidFill>
              <a:latin typeface="Calibri"/>
              <a:ea typeface="+mn-ea"/>
              <a:cs typeface="+mn-cs"/>
            </a:endParaRPr>
          </a:p>
          <a:p>
            <a:pPr algn="ctr" defTabSz="914400">
              <a:buNone/>
            </a:pPr>
            <a:endParaRPr lang="en-US" b="1" dirty="0"/>
          </a:p>
        </p:txBody>
      </p:sp>
      <p:sp>
        <p:nvSpPr>
          <p:cNvPr id="6" name="TextBox 5"/>
          <p:cNvSpPr txBox="1"/>
          <p:nvPr>
            <p:custDataLst>
              <p:tags r:id="rId4"/>
            </p:custDataLst>
          </p:nvPr>
        </p:nvSpPr>
        <p:spPr>
          <a:xfrm>
            <a:off x="1066800" y="5791200"/>
            <a:ext cx="7162800" cy="430213"/>
          </a:xfrm>
          <a:prstGeom prst="rect">
            <a:avLst/>
          </a:prstGeom>
          <a:noFill/>
        </p:spPr>
        <p:txBody>
          <a:bodyPr>
            <a:spAutoFit/>
          </a:bodyPr>
          <a:lstStyle/>
          <a:p>
            <a:pPr algn="ctr" defTabSz="914400">
              <a:buNone/>
            </a:pPr>
            <a:r>
              <a:rPr lang="en-US" sz="2200" b="1" i="0" dirty="0" err="1" smtClean="0">
                <a:solidFill>
                  <a:prstClr val="black"/>
                </a:solidFill>
                <a:latin typeface="Calibri"/>
                <a:ea typeface="+mn-ea"/>
                <a:cs typeface="+mn-cs"/>
              </a:rPr>
              <a:t>Heure</a:t>
            </a:r>
            <a:r>
              <a:rPr lang="en-US" sz="2200" b="1" i="0" dirty="0" smtClean="0">
                <a:solidFill>
                  <a:prstClr val="black"/>
                </a:solidFill>
                <a:latin typeface="Calibri"/>
                <a:ea typeface="+mn-ea"/>
                <a:cs typeface="+mn-cs"/>
              </a:rPr>
              <a:t> </a:t>
            </a:r>
            <a:r>
              <a:rPr lang="en-US" sz="2200" b="1" i="0" dirty="0">
                <a:solidFill>
                  <a:prstClr val="black"/>
                </a:solidFill>
                <a:latin typeface="Calibri"/>
                <a:ea typeface="+mn-ea"/>
                <a:cs typeface="+mn-cs"/>
              </a:rPr>
              <a:t>du jour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Période d’éveil</a:t>
            </a:r>
            <a:endParaRPr lang="en-US" dirty="0"/>
          </a:p>
        </p:txBody>
      </p:sp>
      <p:sp>
        <p:nvSpPr>
          <p:cNvPr id="3" name="Content Placeholder 2"/>
          <p:cNvSpPr>
            <a:spLocks noGrp="1"/>
          </p:cNvSpPr>
          <p:nvPr>
            <p:ph idx="1"/>
            <p:custDataLst>
              <p:tags r:id="rId2"/>
            </p:custDataLst>
          </p:nvPr>
        </p:nvSpPr>
        <p:spPr>
          <a:xfrm>
            <a:off x="457200" y="1600200"/>
            <a:ext cx="6477000" cy="4525963"/>
          </a:xfrm>
        </p:spPr>
        <p:txBody>
          <a:bodyPr>
            <a:normAutofit fontScale="92500" lnSpcReduction="10000"/>
          </a:bodyPr>
          <a:lstStyle/>
          <a:p>
            <a:pPr>
              <a:defRPr/>
            </a:pPr>
            <a:r>
              <a:rPr lang="fr-CA" dirty="0" smtClean="0"/>
              <a:t>« 16 heures d’éveil » est la règle à la base des heures de service.</a:t>
            </a:r>
            <a:endParaRPr lang="en-US" sz="2800" dirty="0" smtClean="0"/>
          </a:p>
          <a:p>
            <a:pPr>
              <a:defRPr/>
            </a:pPr>
            <a:r>
              <a:rPr lang="fr-CA" dirty="0" smtClean="0"/>
              <a:t>Une étude en laboratoire a comparé les effets sur la vigilance de longues périodes d’éveil à ceux de l’alcool (taux d’alcoolémie) :</a:t>
            </a:r>
            <a:endParaRPr lang="en-US" sz="2800" dirty="0" smtClean="0"/>
          </a:p>
          <a:p>
            <a:pPr lvl="1">
              <a:defRPr/>
            </a:pPr>
            <a:r>
              <a:rPr lang="fr-CA" dirty="0" smtClean="0"/>
              <a:t>Plus de 17 heures d’éveil ≈ alcoolémie de 0,05 mg/100 ml.</a:t>
            </a:r>
            <a:endParaRPr lang="en-US" sz="2400" dirty="0" smtClean="0"/>
          </a:p>
          <a:p>
            <a:pPr lvl="1">
              <a:defRPr/>
            </a:pPr>
            <a:r>
              <a:rPr lang="fr-CA" dirty="0" smtClean="0"/>
              <a:t>Plus de 24 heures d’éveil ≈ alcoolémie de 0,1 mg/100 ml.</a:t>
            </a:r>
            <a:endParaRPr lang="en-US" sz="2400" dirty="0" smtClean="0"/>
          </a:p>
        </p:txBody>
      </p:sp>
      <p:sp>
        <p:nvSpPr>
          <p:cNvPr id="5" name="TextBox 4"/>
          <p:cNvSpPr txBox="1"/>
          <p:nvPr>
            <p:custDataLst>
              <p:tags r:id="rId3"/>
            </p:custDataLst>
          </p:nvPr>
        </p:nvSpPr>
        <p:spPr>
          <a:xfrm>
            <a:off x="6400800" y="2427149"/>
            <a:ext cx="2514600" cy="1200329"/>
          </a:xfrm>
          <a:prstGeom prst="rect">
            <a:avLst/>
          </a:prstGeom>
          <a:noFill/>
        </p:spPr>
        <p:txBody>
          <a:bodyPr wrap="square" rtlCol="0">
            <a:spAutoFit/>
          </a:bodyPr>
          <a:lstStyle/>
          <a:p>
            <a:pPr algn="ctr" defTabSz="914400">
              <a:buNone/>
            </a:pPr>
            <a:r>
              <a:rPr lang="en-US" sz="3600" b="0" i="0" dirty="0">
                <a:solidFill>
                  <a:srgbClr val="C00000"/>
                </a:solidFill>
                <a:latin typeface="Impact"/>
                <a:ea typeface="+mn-ea"/>
                <a:cs typeface="+mn-cs"/>
              </a:rPr>
              <a:t>16 HEURES</a:t>
            </a:r>
          </a:p>
          <a:p>
            <a:pPr algn="ctr" defTabSz="914400">
              <a:buNone/>
            </a:pPr>
            <a:r>
              <a:rPr lang="en-US" sz="3600" b="0" i="0" dirty="0" smtClean="0">
                <a:solidFill>
                  <a:srgbClr val="C00000"/>
                </a:solidFill>
                <a:latin typeface="Impact"/>
                <a:ea typeface="+mn-ea"/>
                <a:cs typeface="+mn-cs"/>
              </a:rPr>
              <a:t>D’ÉVEIL</a:t>
            </a:r>
            <a:endParaRPr lang="en-US" sz="3600" dirty="0">
              <a:solidFill>
                <a:srgbClr val="C00000"/>
              </a:solidFill>
              <a:latin typeface="Impac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57200" y="228600"/>
            <a:ext cx="8229600" cy="1143000"/>
          </a:xfrm>
        </p:spPr>
        <p:txBody>
          <a:bodyPr>
            <a:normAutofit fontScale="90000"/>
          </a:bodyPr>
          <a:lstStyle/>
          <a:p>
            <a:r>
              <a:rPr lang="fr-CA" dirty="0"/>
              <a:t>Merci de regarder cette présentation!</a:t>
            </a:r>
            <a:endParaRPr lang="en-US" dirty="0"/>
          </a:p>
        </p:txBody>
      </p:sp>
      <p:sp>
        <p:nvSpPr>
          <p:cNvPr id="7" name="Content Placeholder 6"/>
          <p:cNvSpPr>
            <a:spLocks noGrp="1"/>
          </p:cNvSpPr>
          <p:nvPr>
            <p:ph idx="1"/>
            <p:custDataLst>
              <p:tags r:id="rId2"/>
            </p:custDataLst>
          </p:nvPr>
        </p:nvSpPr>
        <p:spPr>
          <a:xfrm>
            <a:off x="457200" y="1600200"/>
            <a:ext cx="8229600" cy="4525963"/>
          </a:xfrm>
        </p:spPr>
        <p:txBody>
          <a:bodyPr>
            <a:normAutofit fontScale="92500" lnSpcReduction="20000"/>
          </a:bodyPr>
          <a:lstStyle/>
          <a:p>
            <a:pPr marL="0" indent="0">
              <a:buNone/>
            </a:pPr>
            <a:r>
              <a:rPr lang="fr-CA" u="sng" dirty="0"/>
              <a:t>Objectifs :</a:t>
            </a:r>
            <a:r>
              <a:rPr lang="fr-CA" dirty="0"/>
              <a:t> </a:t>
            </a:r>
            <a:endParaRPr lang="en-US" dirty="0"/>
          </a:p>
          <a:p>
            <a:pPr lvl="0"/>
            <a:r>
              <a:rPr lang="fr-CA" dirty="0"/>
              <a:t>Étudier les notions élémentaires </a:t>
            </a:r>
            <a:r>
              <a:rPr lang="fr-CA" dirty="0" smtClean="0"/>
              <a:t>sur </a:t>
            </a:r>
            <a:r>
              <a:rPr lang="fr-CA" dirty="0"/>
              <a:t>la fatigue, </a:t>
            </a:r>
            <a:r>
              <a:rPr lang="fr-CA" dirty="0" smtClean="0"/>
              <a:t>la </a:t>
            </a:r>
            <a:r>
              <a:rPr lang="fr-CA" dirty="0"/>
              <a:t>vigilance et </a:t>
            </a:r>
            <a:r>
              <a:rPr lang="fr-CA" dirty="0" smtClean="0"/>
              <a:t>la </a:t>
            </a:r>
            <a:r>
              <a:rPr lang="fr-CA" dirty="0"/>
              <a:t>santé </a:t>
            </a:r>
            <a:r>
              <a:rPr lang="fr-CA" dirty="0" smtClean="0"/>
              <a:t>des conducteurs.</a:t>
            </a:r>
            <a:endParaRPr lang="en-US" dirty="0"/>
          </a:p>
          <a:p>
            <a:pPr lvl="0"/>
            <a:r>
              <a:rPr lang="fr-CA" dirty="0" smtClean="0"/>
              <a:t>Solliciter la </a:t>
            </a:r>
            <a:r>
              <a:rPr lang="fr-CA" dirty="0"/>
              <a:t>collaboration </a:t>
            </a:r>
            <a:r>
              <a:rPr lang="fr-CA" dirty="0" smtClean="0"/>
              <a:t>des expéditeurs, des réceptionnaires </a:t>
            </a:r>
            <a:r>
              <a:rPr lang="fr-CA" dirty="0"/>
              <a:t>et </a:t>
            </a:r>
            <a:r>
              <a:rPr lang="fr-CA" dirty="0" smtClean="0"/>
              <a:t>des intermédiaires </a:t>
            </a:r>
            <a:r>
              <a:rPr lang="fr-CA" dirty="0"/>
              <a:t>pour mieux gérer les périodes de repos </a:t>
            </a:r>
            <a:r>
              <a:rPr lang="fr-CA" dirty="0" smtClean="0"/>
              <a:t>des conducteurs </a:t>
            </a:r>
            <a:r>
              <a:rPr lang="fr-CA" dirty="0"/>
              <a:t>et veiller à ce </a:t>
            </a:r>
            <a:r>
              <a:rPr lang="fr-CA" dirty="0" smtClean="0"/>
              <a:t>qu’ils </a:t>
            </a:r>
            <a:r>
              <a:rPr lang="fr-CA" dirty="0"/>
              <a:t>se </a:t>
            </a:r>
            <a:r>
              <a:rPr lang="fr-CA" dirty="0" smtClean="0"/>
              <a:t>conforment </a:t>
            </a:r>
            <a:r>
              <a:rPr lang="fr-CA" dirty="0"/>
              <a:t>aux heures de service (HDS</a:t>
            </a:r>
            <a:r>
              <a:rPr lang="fr-CA" dirty="0" smtClean="0"/>
              <a:t>).</a:t>
            </a:r>
            <a:endParaRPr lang="en-US" dirty="0"/>
          </a:p>
          <a:p>
            <a:r>
              <a:rPr lang="fr-CA" dirty="0"/>
              <a:t>Encourager le travail d’équipe, </a:t>
            </a:r>
            <a:r>
              <a:rPr lang="fr-CA" dirty="0" smtClean="0"/>
              <a:t>ce qui favorise le respect des HDS, </a:t>
            </a:r>
            <a:r>
              <a:rPr lang="fr-CA" dirty="0"/>
              <a:t>la sécurité et la santé </a:t>
            </a:r>
            <a:r>
              <a:rPr lang="fr-CA" dirty="0" smtClean="0"/>
              <a:t>des conducteurs.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Périodes </a:t>
            </a:r>
            <a:r>
              <a:rPr lang="fr-CA" dirty="0"/>
              <a:t>de travail et de conduite</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sz="2400" dirty="0"/>
              <a:t>Des études ont fait ressortir que le risque d’accident est proportionnel au nombre d’heures de </a:t>
            </a:r>
            <a:r>
              <a:rPr lang="fr-CA" sz="2400" dirty="0" smtClean="0"/>
              <a:t>conduite. </a:t>
            </a:r>
            <a:endParaRPr lang="en-US" sz="2400" dirty="0"/>
          </a:p>
          <a:p>
            <a:pPr lvl="0"/>
            <a:r>
              <a:rPr lang="fr-CA" sz="2400" dirty="0"/>
              <a:t>Les heures passées au travail et à la conduite sont également </a:t>
            </a:r>
            <a:r>
              <a:rPr lang="fr-CA" sz="2400" dirty="0" smtClean="0"/>
              <a:t>associées à </a:t>
            </a:r>
            <a:r>
              <a:rPr lang="fr-CA" sz="2400" dirty="0"/>
              <a:t>une période </a:t>
            </a:r>
            <a:r>
              <a:rPr lang="fr-CA" sz="2400" dirty="0" smtClean="0"/>
              <a:t>excessive d’éveil </a:t>
            </a:r>
            <a:r>
              <a:rPr lang="fr-CA" sz="2400" dirty="0"/>
              <a:t>(plus de 16 heures</a:t>
            </a:r>
            <a:r>
              <a:rPr lang="fr-CA" sz="2400" dirty="0" smtClean="0"/>
              <a:t>).</a:t>
            </a:r>
            <a:endParaRPr lang="en-US" sz="2400" dirty="0"/>
          </a:p>
          <a:p>
            <a:r>
              <a:rPr lang="fr-CA" sz="2400" dirty="0"/>
              <a:t>Selon une étude </a:t>
            </a:r>
            <a:r>
              <a:rPr lang="fr-CA" sz="2400" dirty="0" smtClean="0"/>
              <a:t>sur </a:t>
            </a:r>
            <a:r>
              <a:rPr lang="fr-CA" sz="2400" dirty="0"/>
              <a:t>des </a:t>
            </a:r>
            <a:endParaRPr lang="fr-CA" sz="2400" dirty="0" smtClean="0"/>
          </a:p>
          <a:p>
            <a:pPr marL="0" indent="0">
              <a:buNone/>
            </a:pPr>
            <a:r>
              <a:rPr lang="fr-CA" sz="2400" dirty="0" smtClean="0"/>
              <a:t>  véhicules lourds impliqués dans                                    des accidents </a:t>
            </a:r>
            <a:r>
              <a:rPr lang="fr-CA" sz="2400" dirty="0"/>
              <a:t>mortels, le </a:t>
            </a:r>
            <a:endParaRPr lang="fr-CA" sz="2400" dirty="0" smtClean="0"/>
          </a:p>
          <a:p>
            <a:pPr marL="0" indent="0">
              <a:buNone/>
            </a:pPr>
            <a:r>
              <a:rPr lang="fr-CA" sz="2400" dirty="0" smtClean="0"/>
              <a:t>  pourcentage </a:t>
            </a:r>
            <a:r>
              <a:rPr lang="fr-CA" sz="2400" dirty="0"/>
              <a:t>d’accidents liés </a:t>
            </a:r>
            <a:endParaRPr lang="fr-CA" sz="2400" dirty="0" smtClean="0"/>
          </a:p>
          <a:p>
            <a:pPr marL="0" indent="0">
              <a:buNone/>
            </a:pPr>
            <a:r>
              <a:rPr lang="fr-CA" sz="2400" dirty="0" smtClean="0"/>
              <a:t>  à </a:t>
            </a:r>
            <a:r>
              <a:rPr lang="fr-CA" sz="2400" dirty="0"/>
              <a:t>la fatigue est </a:t>
            </a:r>
            <a:r>
              <a:rPr lang="fr-CA" sz="2400" dirty="0" smtClean="0"/>
              <a:t>sept </a:t>
            </a:r>
            <a:r>
              <a:rPr lang="fr-CA" sz="2400" dirty="0"/>
              <a:t>fois supérieur </a:t>
            </a:r>
            <a:endParaRPr lang="fr-CA" sz="2400" dirty="0" smtClean="0"/>
          </a:p>
          <a:p>
            <a:pPr marL="0" indent="0">
              <a:buNone/>
            </a:pPr>
            <a:r>
              <a:rPr lang="fr-CA" sz="2400" dirty="0" smtClean="0"/>
              <a:t>  lorsque </a:t>
            </a:r>
            <a:r>
              <a:rPr lang="fr-CA" sz="2400" dirty="0"/>
              <a:t>les conducteurs </a:t>
            </a:r>
            <a:endParaRPr lang="fr-CA" sz="2400" dirty="0" smtClean="0"/>
          </a:p>
          <a:p>
            <a:pPr marL="0" indent="0">
              <a:buNone/>
            </a:pPr>
            <a:r>
              <a:rPr lang="fr-CA" sz="2400" dirty="0" smtClean="0"/>
              <a:t>  dépassent le</a:t>
            </a:r>
          </a:p>
          <a:p>
            <a:pPr marL="0" indent="0">
              <a:buNone/>
            </a:pPr>
            <a:r>
              <a:rPr lang="fr-CA" sz="2400" dirty="0" smtClean="0"/>
              <a:t>  nombre d’heures </a:t>
            </a:r>
            <a:r>
              <a:rPr lang="fr-CA" sz="2400" dirty="0"/>
              <a:t>de conduite </a:t>
            </a:r>
            <a:endParaRPr lang="fr-CA" sz="2400" dirty="0" smtClean="0"/>
          </a:p>
          <a:p>
            <a:pPr marL="0" indent="0">
              <a:buNone/>
            </a:pPr>
            <a:r>
              <a:rPr lang="fr-CA" sz="2400" dirty="0" smtClean="0"/>
              <a:t>  autorisées</a:t>
            </a:r>
            <a:r>
              <a:rPr lang="fr-CA" sz="2400" dirty="0"/>
              <a:t>.</a:t>
            </a:r>
            <a:endParaRPr lang="en-US" sz="2200" dirty="0"/>
          </a:p>
        </p:txBody>
      </p:sp>
      <p:graphicFrame>
        <p:nvGraphicFramePr>
          <p:cNvPr id="5" name="Chart 4"/>
          <p:cNvGraphicFramePr/>
          <p:nvPr>
            <p:custDataLst>
              <p:tags r:id="rId3"/>
            </p:custDataLst>
            <p:extLst>
              <p:ext uri="{D42A27DB-BD31-4B8C-83A1-F6EECF244321}">
                <p14:modId xmlns:p14="http://schemas.microsoft.com/office/powerpoint/2010/main" xmlns="" val="2438228429"/>
              </p:ext>
            </p:extLst>
          </p:nvPr>
        </p:nvGraphicFramePr>
        <p:xfrm>
          <a:off x="4572000" y="2895600"/>
          <a:ext cx="4419600" cy="3048000"/>
        </p:xfrm>
        <a:graphic>
          <a:graphicData uri="http://schemas.openxmlformats.org/drawingml/2006/chart">
            <c:chart xmlns:c="http://schemas.openxmlformats.org/drawingml/2006/chart" xmlns:r="http://schemas.openxmlformats.org/officeDocument/2006/relationships" r:id="rId10"/>
          </a:graphicData>
        </a:graphic>
      </p:graphicFrame>
      <p:sp>
        <p:nvSpPr>
          <p:cNvPr id="6" name="TextBox 5"/>
          <p:cNvSpPr txBox="1"/>
          <p:nvPr>
            <p:custDataLst>
              <p:tags r:id="rId4"/>
            </p:custDataLst>
          </p:nvPr>
        </p:nvSpPr>
        <p:spPr>
          <a:xfrm rot="16200000">
            <a:off x="3890665" y="3957935"/>
            <a:ext cx="2286000" cy="923330"/>
          </a:xfrm>
          <a:prstGeom prst="rect">
            <a:avLst/>
          </a:prstGeom>
          <a:noFill/>
        </p:spPr>
        <p:txBody>
          <a:bodyPr wrap="square" rtlCol="0">
            <a:spAutoFit/>
          </a:bodyPr>
          <a:lstStyle/>
          <a:p>
            <a:pPr algn="ctr" defTabSz="914400">
              <a:buNone/>
            </a:pPr>
            <a:r>
              <a:rPr lang="en-US" dirty="0">
                <a:latin typeface="Calibri"/>
              </a:rPr>
              <a:t>A</a:t>
            </a:r>
            <a:r>
              <a:rPr lang="en-US" sz="1800" b="0" i="0" dirty="0" smtClean="0">
                <a:solidFill>
                  <a:schemeClr val="tx1"/>
                </a:solidFill>
                <a:latin typeface="Calibri"/>
                <a:ea typeface="+mn-ea"/>
                <a:cs typeface="+mn-cs"/>
              </a:rPr>
              <a:t>ccidents </a:t>
            </a:r>
            <a:r>
              <a:rPr lang="en-US" sz="1800" b="0" i="0" dirty="0" err="1">
                <a:solidFill>
                  <a:schemeClr val="tx1"/>
                </a:solidFill>
                <a:latin typeface="Calibri"/>
                <a:ea typeface="+mn-ea"/>
                <a:cs typeface="+mn-cs"/>
              </a:rPr>
              <a:t>mortels</a:t>
            </a:r>
            <a:r>
              <a:rPr lang="en-US" sz="1800" b="0" i="0" dirty="0">
                <a:solidFill>
                  <a:schemeClr val="tx1"/>
                </a:solidFill>
                <a:latin typeface="Calibri"/>
                <a:ea typeface="+mn-ea"/>
                <a:cs typeface="+mn-cs"/>
              </a:rPr>
              <a:t> </a:t>
            </a:r>
          </a:p>
          <a:p>
            <a:pPr algn="ctr"/>
            <a:r>
              <a:rPr lang="fr-CA" dirty="0"/>
              <a:t>liés </a:t>
            </a:r>
            <a:r>
              <a:rPr lang="fr-CA" dirty="0" smtClean="0"/>
              <a:t>à </a:t>
            </a:r>
            <a:r>
              <a:rPr lang="en-US" sz="1800" b="0" i="0" dirty="0" smtClean="0">
                <a:solidFill>
                  <a:schemeClr val="tx1"/>
                </a:solidFill>
                <a:latin typeface="Calibri"/>
                <a:ea typeface="+mn-ea"/>
                <a:cs typeface="+mn-cs"/>
              </a:rPr>
              <a:t>la fatigue (%)</a:t>
            </a:r>
            <a:endParaRPr lang="en-US" sz="1800" b="0" i="0" dirty="0">
              <a:solidFill>
                <a:schemeClr val="tx1"/>
              </a:solidFill>
              <a:latin typeface="Calibri"/>
              <a:ea typeface="+mn-ea"/>
              <a:cs typeface="+mn-cs"/>
            </a:endParaRPr>
          </a:p>
          <a:p>
            <a:pPr algn="l" defTabSz="914400">
              <a:buNone/>
            </a:pPr>
            <a:endParaRPr lang="en-US" dirty="0"/>
          </a:p>
        </p:txBody>
      </p:sp>
      <p:sp>
        <p:nvSpPr>
          <p:cNvPr id="9" name="Rectangle 8"/>
          <p:cNvSpPr/>
          <p:nvPr>
            <p:custDataLst>
              <p:tags r:id="rId5"/>
            </p:custDataLst>
          </p:nvPr>
        </p:nvSpPr>
        <p:spPr>
          <a:xfrm>
            <a:off x="5334000" y="5638800"/>
            <a:ext cx="3581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6"/>
            </p:custDataLst>
          </p:nvPr>
        </p:nvSpPr>
        <p:spPr>
          <a:xfrm>
            <a:off x="5029200" y="5486400"/>
            <a:ext cx="2286000" cy="461665"/>
          </a:xfrm>
          <a:prstGeom prst="rect">
            <a:avLst/>
          </a:prstGeom>
          <a:noFill/>
        </p:spPr>
        <p:txBody>
          <a:bodyPr wrap="square" rtlCol="0">
            <a:spAutoFit/>
          </a:bodyPr>
          <a:lstStyle/>
          <a:p>
            <a:pPr algn="ctr"/>
            <a:r>
              <a:rPr lang="en-US" sz="1200" dirty="0"/>
              <a:t>Respect des heures </a:t>
            </a:r>
            <a:br>
              <a:rPr lang="en-US" sz="1200" dirty="0"/>
            </a:br>
            <a:r>
              <a:rPr lang="en-US" sz="1200" dirty="0"/>
              <a:t>de </a:t>
            </a:r>
            <a:r>
              <a:rPr lang="en-US" sz="1200" dirty="0" err="1" smtClean="0"/>
              <a:t>conduite</a:t>
            </a:r>
            <a:r>
              <a:rPr lang="en-US" sz="1200" dirty="0" smtClean="0"/>
              <a:t> </a:t>
            </a:r>
            <a:endParaRPr lang="en-US" sz="1200" dirty="0"/>
          </a:p>
        </p:txBody>
      </p:sp>
      <p:sp>
        <p:nvSpPr>
          <p:cNvPr id="8" name="TextBox 7"/>
          <p:cNvSpPr txBox="1"/>
          <p:nvPr>
            <p:custDataLst>
              <p:tags r:id="rId7"/>
            </p:custDataLst>
          </p:nvPr>
        </p:nvSpPr>
        <p:spPr>
          <a:xfrm>
            <a:off x="6858000" y="5486400"/>
            <a:ext cx="2286000" cy="461665"/>
          </a:xfrm>
          <a:prstGeom prst="rect">
            <a:avLst/>
          </a:prstGeom>
          <a:noFill/>
        </p:spPr>
        <p:txBody>
          <a:bodyPr wrap="square" rtlCol="0">
            <a:spAutoFit/>
          </a:bodyPr>
          <a:lstStyle/>
          <a:p>
            <a:pPr algn="ctr"/>
            <a:r>
              <a:rPr lang="fr-CA" sz="1200" dirty="0"/>
              <a:t>Non-respect des heures </a:t>
            </a:r>
            <a:br>
              <a:rPr lang="fr-CA" sz="1200" dirty="0"/>
            </a:br>
            <a:r>
              <a:rPr lang="fr-CA" sz="1200" dirty="0"/>
              <a:t>de </a:t>
            </a:r>
            <a:r>
              <a:rPr lang="fr-CA" sz="1200" dirty="0" smtClean="0"/>
              <a:t>conduite </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Autres facteurs ayant un </a:t>
            </a:r>
            <a:r>
              <a:rPr lang="fr-CA" dirty="0" smtClean="0"/>
              <a:t>effet sur </a:t>
            </a:r>
            <a:r>
              <a:rPr lang="fr-CA" dirty="0"/>
              <a:t>la vigilance</a:t>
            </a:r>
            <a:endParaRPr lang="en-US" dirty="0"/>
          </a:p>
        </p:txBody>
      </p:sp>
      <p:sp>
        <p:nvSpPr>
          <p:cNvPr id="3" name="Content Placeholder 2"/>
          <p:cNvSpPr>
            <a:spLocks noGrp="1"/>
          </p:cNvSpPr>
          <p:nvPr>
            <p:ph idx="1"/>
            <p:custDataLst>
              <p:tags r:id="rId2"/>
            </p:custDataLst>
          </p:nvPr>
        </p:nvSpPr>
        <p:spPr>
          <a:xfrm>
            <a:off x="457200" y="1600200"/>
            <a:ext cx="4953000" cy="4525963"/>
          </a:xfrm>
        </p:spPr>
        <p:txBody>
          <a:bodyPr>
            <a:normAutofit lnSpcReduction="10000"/>
          </a:bodyPr>
          <a:lstStyle/>
          <a:p>
            <a:pPr lvl="0"/>
            <a:r>
              <a:rPr lang="fr-CA" sz="2800" dirty="0" smtClean="0"/>
              <a:t>Différences </a:t>
            </a:r>
            <a:r>
              <a:rPr lang="fr-CA" sz="2800" dirty="0"/>
              <a:t>individuelles </a:t>
            </a:r>
            <a:r>
              <a:rPr lang="fr-CA" sz="2800" dirty="0" smtClean="0"/>
              <a:t>en matière de tolérance à </a:t>
            </a:r>
            <a:r>
              <a:rPr lang="fr-CA" sz="2800" dirty="0"/>
              <a:t>la </a:t>
            </a:r>
            <a:r>
              <a:rPr lang="fr-CA" sz="2800" dirty="0" smtClean="0"/>
              <a:t>fatigue</a:t>
            </a:r>
            <a:endParaRPr lang="en-US" sz="2800" dirty="0"/>
          </a:p>
          <a:p>
            <a:pPr lvl="0"/>
            <a:r>
              <a:rPr lang="fr-CA" sz="2800" dirty="0" smtClean="0"/>
              <a:t>Circulation routière</a:t>
            </a:r>
            <a:endParaRPr lang="en-US" sz="2800" dirty="0"/>
          </a:p>
          <a:p>
            <a:pPr lvl="0"/>
            <a:r>
              <a:rPr lang="fr-CA" sz="2800" dirty="0" smtClean="0"/>
              <a:t>Monotonie </a:t>
            </a:r>
            <a:r>
              <a:rPr lang="fr-CA" sz="2800" dirty="0"/>
              <a:t>de la </a:t>
            </a:r>
            <a:r>
              <a:rPr lang="fr-CA" sz="2800" dirty="0" smtClean="0"/>
              <a:t>route</a:t>
            </a:r>
            <a:endParaRPr lang="en-US" sz="2800" dirty="0"/>
          </a:p>
          <a:p>
            <a:pPr lvl="0"/>
            <a:r>
              <a:rPr lang="fr-CA" sz="2800" dirty="0" smtClean="0"/>
              <a:t>Conditions météo</a:t>
            </a:r>
            <a:endParaRPr lang="en-US" sz="2800" dirty="0"/>
          </a:p>
          <a:p>
            <a:pPr lvl="0"/>
            <a:r>
              <a:rPr lang="fr-CA" sz="2800" dirty="0" smtClean="0"/>
              <a:t>Agresseurs environnementaux (</a:t>
            </a:r>
            <a:r>
              <a:rPr lang="fr-CA" sz="2800" dirty="0"/>
              <a:t>chaleur, bruit, vibrations</a:t>
            </a:r>
            <a:r>
              <a:rPr lang="fr-CA" sz="2800" dirty="0" smtClean="0"/>
              <a:t>)</a:t>
            </a:r>
            <a:endParaRPr lang="en-US" sz="2800" dirty="0"/>
          </a:p>
          <a:p>
            <a:pPr lvl="0"/>
            <a:r>
              <a:rPr lang="fr-CA" sz="2800" dirty="0" smtClean="0"/>
              <a:t>Interaction sociale</a:t>
            </a:r>
            <a:endParaRPr lang="en-US" sz="2800" dirty="0"/>
          </a:p>
          <a:p>
            <a:r>
              <a:rPr lang="fr-CA" sz="2800" dirty="0" smtClean="0"/>
              <a:t>Caféine</a:t>
            </a:r>
            <a:endParaRPr lang="en-US" sz="2800" dirty="0"/>
          </a:p>
        </p:txBody>
      </p:sp>
      <p:pic>
        <p:nvPicPr>
          <p:cNvPr id="621569" name="Picture 1"/>
          <p:cNvPicPr>
            <a:picLocks noChangeAspect="1" noChangeArrowheads="1"/>
          </p:cNvPicPr>
          <p:nvPr>
            <p:custDataLst>
              <p:tags r:id="rId3"/>
            </p:custDataLst>
          </p:nvPr>
        </p:nvPicPr>
        <p:blipFill>
          <a:blip r:embed="rId7" cstate="print"/>
          <a:srcRect/>
          <a:stretch>
            <a:fillRect/>
          </a:stretch>
        </p:blipFill>
        <p:spPr bwMode="auto">
          <a:xfrm>
            <a:off x="5562600" y="4114800"/>
            <a:ext cx="3063238" cy="2188028"/>
          </a:xfrm>
          <a:prstGeom prst="rect">
            <a:avLst/>
          </a:prstGeom>
          <a:noFill/>
        </p:spPr>
      </p:pic>
      <p:pic>
        <p:nvPicPr>
          <p:cNvPr id="10242" name="Picture 2"/>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05400" y="1615235"/>
            <a:ext cx="3611562" cy="239637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ctrTitle"/>
            <p:custDataLst>
              <p:tags r:id="rId1"/>
            </p:custDataLst>
          </p:nvPr>
        </p:nvSpPr>
        <p:spPr/>
        <p:txBody>
          <a:bodyPr/>
          <a:lstStyle/>
          <a:p>
            <a:r>
              <a:rPr lang="fr-CA" dirty="0"/>
              <a:t>Règles et défis pour les conducteurs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Principales </a:t>
            </a:r>
            <a:r>
              <a:rPr lang="fr-CA" sz="3600" dirty="0" smtClean="0"/>
              <a:t>règles américaines </a:t>
            </a:r>
            <a:r>
              <a:rPr lang="fr-CA" sz="3600" dirty="0"/>
              <a:t>sur les HDS </a:t>
            </a:r>
            <a:r>
              <a:rPr lang="fr-CA" sz="3600" dirty="0" smtClean="0"/>
              <a:t>pour </a:t>
            </a:r>
            <a:r>
              <a:rPr lang="fr-CA" sz="3600" dirty="0"/>
              <a:t>les </a:t>
            </a:r>
            <a:r>
              <a:rPr lang="fr-CA" sz="3600" dirty="0" smtClean="0"/>
              <a:t>conducteurs de véhicules lourds</a:t>
            </a:r>
            <a:endParaRPr lang="en-US" sz="3600"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dirty="0"/>
              <a:t>14 heures : </a:t>
            </a:r>
            <a:r>
              <a:rPr lang="fr-CA" dirty="0" smtClean="0"/>
              <a:t>fenêtre </a:t>
            </a:r>
            <a:r>
              <a:rPr lang="fr-CA" dirty="0"/>
              <a:t>de </a:t>
            </a:r>
            <a:r>
              <a:rPr lang="fr-CA" dirty="0" smtClean="0"/>
              <a:t>travail</a:t>
            </a:r>
            <a:endParaRPr lang="en-US" sz="2800" dirty="0"/>
          </a:p>
          <a:p>
            <a:pPr lvl="0"/>
            <a:r>
              <a:rPr lang="fr-CA" dirty="0"/>
              <a:t>11 heures : </a:t>
            </a:r>
            <a:r>
              <a:rPr lang="fr-CA" dirty="0" smtClean="0"/>
              <a:t>maximum </a:t>
            </a:r>
            <a:r>
              <a:rPr lang="fr-CA" dirty="0"/>
              <a:t>d’heures de </a:t>
            </a:r>
            <a:r>
              <a:rPr lang="fr-CA" dirty="0" smtClean="0"/>
              <a:t>conduite</a:t>
            </a:r>
            <a:endParaRPr lang="en-US" sz="2800" dirty="0"/>
          </a:p>
          <a:p>
            <a:pPr lvl="0"/>
            <a:r>
              <a:rPr lang="fr-CA" dirty="0"/>
              <a:t>10 heures : </a:t>
            </a:r>
            <a:r>
              <a:rPr lang="fr-CA" dirty="0" smtClean="0"/>
              <a:t>période minimale </a:t>
            </a:r>
            <a:r>
              <a:rPr lang="fr-CA" dirty="0"/>
              <a:t>de </a:t>
            </a:r>
            <a:r>
              <a:rPr lang="fr-CA" dirty="0" smtClean="0"/>
              <a:t>repos :</a:t>
            </a:r>
            <a:endParaRPr lang="en-US" sz="2800" dirty="0"/>
          </a:p>
          <a:p>
            <a:pPr lvl="1"/>
            <a:r>
              <a:rPr lang="fr-CA" dirty="0"/>
              <a:t>10 heures </a:t>
            </a:r>
            <a:r>
              <a:rPr lang="fr-CA" dirty="0" smtClean="0"/>
              <a:t>successives</a:t>
            </a:r>
            <a:endParaRPr lang="en-US" sz="2400" dirty="0"/>
          </a:p>
          <a:p>
            <a:pPr lvl="1"/>
            <a:r>
              <a:rPr lang="fr-CA" dirty="0" smtClean="0"/>
              <a:t>10 heures divisées en 8 heures et 2 heures</a:t>
            </a:r>
            <a:endParaRPr lang="en-US" sz="2400" dirty="0"/>
          </a:p>
          <a:p>
            <a:pPr lvl="0"/>
            <a:r>
              <a:rPr lang="fr-CA" dirty="0" smtClean="0"/>
              <a:t>Limite hebdomadaire. On </a:t>
            </a:r>
            <a:r>
              <a:rPr lang="fr-CA" dirty="0"/>
              <a:t>ne peut conduire après avoir </a:t>
            </a:r>
            <a:r>
              <a:rPr lang="fr-CA" dirty="0" smtClean="0"/>
              <a:t>accumulé : </a:t>
            </a:r>
            <a:endParaRPr lang="en-US" sz="2800" dirty="0"/>
          </a:p>
          <a:p>
            <a:pPr lvl="1"/>
            <a:r>
              <a:rPr lang="fr-CA" dirty="0"/>
              <a:t>60 heures de travail en 7 jours </a:t>
            </a:r>
            <a:r>
              <a:rPr lang="fr-CA" dirty="0" smtClean="0"/>
              <a:t>consécutifs</a:t>
            </a:r>
            <a:endParaRPr lang="en-US" sz="2400" dirty="0"/>
          </a:p>
          <a:p>
            <a:pPr lvl="1"/>
            <a:r>
              <a:rPr lang="fr-CA" dirty="0"/>
              <a:t>70 heures de travail en 8 jours </a:t>
            </a:r>
            <a:r>
              <a:rPr lang="fr-CA" dirty="0" smtClean="0"/>
              <a:t>consécutifs</a:t>
            </a:r>
            <a:endParaRPr lang="en-US" sz="2400" dirty="0"/>
          </a:p>
          <a:p>
            <a:r>
              <a:rPr lang="fr-CA" dirty="0"/>
              <a:t>34 heures avant la reprise du </a:t>
            </a:r>
            <a:r>
              <a:rPr lang="fr-CA" dirty="0" smtClean="0"/>
              <a:t>travail</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Principales règles canadiennes sur les HDS </a:t>
            </a:r>
            <a:r>
              <a:rPr lang="fr-CA" dirty="0" smtClean="0"/>
              <a:t>(1 </a:t>
            </a:r>
            <a:r>
              <a:rPr lang="fr-CA" dirty="0"/>
              <a:t>de 2)</a:t>
            </a:r>
            <a:endParaRPr lang="en-US" dirty="0"/>
          </a:p>
        </p:txBody>
      </p:sp>
      <p:sp>
        <p:nvSpPr>
          <p:cNvPr id="3" name="Content Placeholder 2"/>
          <p:cNvSpPr>
            <a:spLocks noGrp="1"/>
          </p:cNvSpPr>
          <p:nvPr>
            <p:ph idx="1"/>
            <p:custDataLst>
              <p:tags r:id="rId2"/>
            </p:custDataLst>
          </p:nvPr>
        </p:nvSpPr>
        <p:spPr/>
        <p:txBody>
          <a:bodyPr>
            <a:normAutofit fontScale="85000" lnSpcReduction="20000"/>
          </a:bodyPr>
          <a:lstStyle/>
          <a:p>
            <a:pPr marL="0" indent="0">
              <a:buNone/>
            </a:pPr>
            <a:r>
              <a:rPr lang="fr-CA" sz="2000" dirty="0"/>
              <a:t>Pour conduire, </a:t>
            </a:r>
            <a:r>
              <a:rPr lang="fr-CA" sz="2000" dirty="0" smtClean="0"/>
              <a:t>il faut </a:t>
            </a:r>
            <a:r>
              <a:rPr lang="fr-CA" sz="2000" dirty="0"/>
              <a:t>avoir pris </a:t>
            </a:r>
            <a:r>
              <a:rPr lang="fr-CA" sz="2000" b="1" dirty="0"/>
              <a:t>au moins 24 heures de repos consécutives au cours des 14 jours précédents</a:t>
            </a:r>
            <a:r>
              <a:rPr lang="fr-CA" sz="2000" b="1" dirty="0" smtClean="0"/>
              <a:t>.</a:t>
            </a:r>
            <a:endParaRPr lang="en-US" sz="2000" dirty="0" smtClean="0"/>
          </a:p>
          <a:p>
            <a:pPr marL="0" indent="0">
              <a:buNone/>
            </a:pPr>
            <a:endParaRPr lang="fr-CA" sz="2000" dirty="0" smtClean="0"/>
          </a:p>
          <a:p>
            <a:pPr marL="0" indent="0">
              <a:buNone/>
            </a:pPr>
            <a:r>
              <a:rPr lang="fr-CA" sz="2000" dirty="0" smtClean="0"/>
              <a:t>Interdiction </a:t>
            </a:r>
            <a:r>
              <a:rPr lang="fr-CA" sz="2000" dirty="0"/>
              <a:t>de conduire lorsque, depuis le début du poste de travail :</a:t>
            </a:r>
            <a:endParaRPr lang="en-US" sz="2000" dirty="0"/>
          </a:p>
          <a:p>
            <a:pPr lvl="0"/>
            <a:r>
              <a:rPr lang="fr-CA" sz="1800" dirty="0"/>
              <a:t>16 heures se sont </a:t>
            </a:r>
            <a:r>
              <a:rPr lang="fr-CA" sz="1800" dirty="0" smtClean="0"/>
              <a:t>écoulées.</a:t>
            </a:r>
            <a:endParaRPr lang="en-US" sz="1800" dirty="0"/>
          </a:p>
          <a:p>
            <a:pPr lvl="0"/>
            <a:r>
              <a:rPr lang="fr-CA" sz="1800" dirty="0"/>
              <a:t>14 heures de travail se sont </a:t>
            </a:r>
            <a:r>
              <a:rPr lang="fr-CA" sz="1800" dirty="0" smtClean="0"/>
              <a:t>accumulées.</a:t>
            </a:r>
            <a:endParaRPr lang="en-US" sz="1800" dirty="0"/>
          </a:p>
          <a:p>
            <a:pPr lvl="0"/>
            <a:r>
              <a:rPr lang="fr-CA" sz="1800" dirty="0"/>
              <a:t>13 heures de conduite se sont accumulées</a:t>
            </a:r>
            <a:r>
              <a:rPr lang="fr-CA" sz="1800" dirty="0" smtClean="0"/>
              <a:t>.</a:t>
            </a:r>
            <a:endParaRPr lang="en-US" sz="1800" dirty="0" smtClean="0"/>
          </a:p>
          <a:p>
            <a:pPr lvl="0"/>
            <a:endParaRPr lang="fr-CA" sz="2000" dirty="0" smtClean="0"/>
          </a:p>
          <a:p>
            <a:pPr marL="0" indent="0">
              <a:buNone/>
            </a:pPr>
            <a:r>
              <a:rPr lang="fr-CA" sz="2000" dirty="0" smtClean="0"/>
              <a:t>Au </a:t>
            </a:r>
            <a:r>
              <a:rPr lang="fr-CA" sz="2000" dirty="0"/>
              <a:t>cours d’une journée, le conducteur doit cesser de conduire s’il a accumulé :</a:t>
            </a:r>
            <a:endParaRPr lang="en-US" sz="2000" dirty="0"/>
          </a:p>
          <a:p>
            <a:pPr lvl="0"/>
            <a:r>
              <a:rPr lang="fr-CA" sz="1800" dirty="0"/>
              <a:t>13 heures de </a:t>
            </a:r>
            <a:r>
              <a:rPr lang="fr-CA" sz="1800" dirty="0" smtClean="0"/>
              <a:t>conduite.</a:t>
            </a:r>
            <a:endParaRPr lang="en-US" sz="1800" dirty="0"/>
          </a:p>
          <a:p>
            <a:pPr lvl="0"/>
            <a:r>
              <a:rPr lang="fr-CA" sz="1800" dirty="0" smtClean="0"/>
              <a:t>14 </a:t>
            </a:r>
            <a:r>
              <a:rPr lang="fr-CA" sz="1800" dirty="0"/>
              <a:t>heures de travail.</a:t>
            </a:r>
            <a:endParaRPr lang="en-US" sz="1800" dirty="0"/>
          </a:p>
          <a:p>
            <a:pPr marL="0" indent="0">
              <a:buNone/>
            </a:pPr>
            <a:r>
              <a:rPr lang="fr-CA" sz="2000" dirty="0"/>
              <a:t> </a:t>
            </a:r>
            <a:endParaRPr lang="en-US" sz="2000" dirty="0"/>
          </a:p>
          <a:p>
            <a:pPr marL="0" indent="0">
              <a:buNone/>
            </a:pPr>
            <a:r>
              <a:rPr lang="fr-CA" sz="2000" dirty="0"/>
              <a:t>10 heures : </a:t>
            </a:r>
            <a:r>
              <a:rPr lang="fr-CA" sz="2000" dirty="0" smtClean="0"/>
              <a:t>période minimale de </a:t>
            </a:r>
            <a:r>
              <a:rPr lang="fr-CA" sz="2000" dirty="0"/>
              <a:t>repos </a:t>
            </a:r>
            <a:r>
              <a:rPr lang="fr-CA" sz="2000" dirty="0" smtClean="0"/>
              <a:t>par jour :</a:t>
            </a:r>
            <a:endParaRPr lang="en-US" sz="2000" dirty="0" smtClean="0"/>
          </a:p>
          <a:p>
            <a:pPr marL="342000" indent="-342000"/>
            <a:r>
              <a:rPr lang="en-US" sz="2000" dirty="0" smtClean="0"/>
              <a:t> </a:t>
            </a:r>
            <a:r>
              <a:rPr lang="fr-CA" sz="2000" dirty="0" smtClean="0"/>
              <a:t>8 </a:t>
            </a:r>
            <a:r>
              <a:rPr lang="fr-CA" sz="2000" dirty="0"/>
              <a:t>heures consécutives, plus 2 heures prises en périodes de </a:t>
            </a:r>
            <a:r>
              <a:rPr lang="fr-CA" sz="2000" u="sng" dirty="0" smtClean="0"/>
              <a:t>&gt;</a:t>
            </a:r>
            <a:r>
              <a:rPr lang="fr-CA" sz="2000" dirty="0" smtClean="0"/>
              <a:t> 30 minutes.</a:t>
            </a:r>
            <a:endParaRPr lang="en-US" sz="2000" dirty="0"/>
          </a:p>
          <a:p>
            <a:pPr marL="0" indent="0">
              <a:buNone/>
            </a:pPr>
            <a:endParaRPr lang="fr-CA" sz="2000" dirty="0" smtClean="0"/>
          </a:p>
          <a:p>
            <a:pPr marL="0" indent="0">
              <a:buNone/>
            </a:pPr>
            <a:r>
              <a:rPr lang="fr-CA" sz="2000" dirty="0"/>
              <a:t>L</a:t>
            </a:r>
            <a:r>
              <a:rPr lang="fr-CA" sz="2000" dirty="0" smtClean="0"/>
              <a:t>es </a:t>
            </a:r>
            <a:r>
              <a:rPr lang="fr-CA" sz="2000" dirty="0"/>
              <a:t>10 heures de repos </a:t>
            </a:r>
            <a:r>
              <a:rPr lang="fr-CA" sz="2000" dirty="0" smtClean="0"/>
              <a:t>prises dans le compartiment couchette peuvent </a:t>
            </a:r>
            <a:r>
              <a:rPr lang="fr-CA" sz="2000" dirty="0"/>
              <a:t>être </a:t>
            </a:r>
            <a:r>
              <a:rPr lang="fr-CA" sz="2000" dirty="0" smtClean="0"/>
              <a:t>fractionnées, que le conducteur conduise seul ou en équipe, si </a:t>
            </a:r>
            <a:r>
              <a:rPr lang="fr-CA" sz="2000" dirty="0"/>
              <a:t>les conditions sont respectées</a:t>
            </a:r>
            <a:r>
              <a:rPr lang="fr-CA" sz="2000" dirty="0" smtClean="0"/>
              <a:t>.</a:t>
            </a:r>
            <a:endParaRPr lang="en-US" sz="2000" dirty="0"/>
          </a:p>
        </p:txBody>
      </p:sp>
    </p:spTree>
    <p:extLst>
      <p:ext uri="{BB962C8B-B14F-4D97-AF65-F5344CB8AC3E}">
        <p14:creationId xmlns:p14="http://schemas.microsoft.com/office/powerpoint/2010/main" xmlns="" val="2399932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Principales règles canadiennes sur les HDS </a:t>
            </a:r>
            <a:r>
              <a:rPr lang="fr-CA" dirty="0" smtClean="0"/>
              <a:t>(2 de 2)</a:t>
            </a:r>
            <a:endParaRPr lang="en-US" dirty="0"/>
          </a:p>
        </p:txBody>
      </p:sp>
      <p:sp>
        <p:nvSpPr>
          <p:cNvPr id="3" name="Content Placeholder 2"/>
          <p:cNvSpPr>
            <a:spLocks noGrp="1"/>
          </p:cNvSpPr>
          <p:nvPr>
            <p:ph idx="1"/>
            <p:custDataLst>
              <p:tags r:id="rId2"/>
            </p:custDataLst>
          </p:nvPr>
        </p:nvSpPr>
        <p:spPr>
          <a:xfrm>
            <a:off x="457200" y="1600200"/>
            <a:ext cx="8077200" cy="4724400"/>
          </a:xfrm>
        </p:spPr>
        <p:txBody>
          <a:bodyPr>
            <a:normAutofit lnSpcReduction="10000"/>
          </a:bodyPr>
          <a:lstStyle/>
          <a:p>
            <a:pPr marL="0" indent="0">
              <a:buNone/>
            </a:pPr>
            <a:r>
              <a:rPr lang="fr-CA" sz="2600" b="1" dirty="0" smtClean="0"/>
              <a:t>Les </a:t>
            </a:r>
            <a:r>
              <a:rPr lang="fr-CA" sz="2600" b="1" dirty="0"/>
              <a:t>cycles </a:t>
            </a:r>
            <a:endParaRPr lang="en-US" sz="2600" b="1" dirty="0"/>
          </a:p>
          <a:p>
            <a:pPr marL="0" indent="0">
              <a:buNone/>
            </a:pPr>
            <a:r>
              <a:rPr lang="fr-CA" sz="2000" dirty="0" smtClean="0"/>
              <a:t>Cycle </a:t>
            </a:r>
            <a:r>
              <a:rPr lang="fr-CA" sz="2000" dirty="0"/>
              <a:t>1 :</a:t>
            </a:r>
            <a:endParaRPr lang="en-US" sz="2000" dirty="0"/>
          </a:p>
          <a:p>
            <a:pPr marL="0" indent="0">
              <a:buNone/>
            </a:pPr>
            <a:r>
              <a:rPr lang="fr-CA" sz="1800" dirty="0"/>
              <a:t>Interdiction de conduire après avoir accumulé 70 heures de travail au cours d’une période de </a:t>
            </a:r>
            <a:r>
              <a:rPr lang="fr-CA" sz="1800" dirty="0" smtClean="0"/>
              <a:t>7 </a:t>
            </a:r>
            <a:r>
              <a:rPr lang="fr-CA" sz="1800" dirty="0"/>
              <a:t>jours consécutifs</a:t>
            </a:r>
            <a:r>
              <a:rPr lang="fr-CA" sz="1800" dirty="0" smtClean="0"/>
              <a:t>.</a:t>
            </a:r>
          </a:p>
          <a:p>
            <a:pPr marL="0" indent="0">
              <a:buNone/>
            </a:pPr>
            <a:endParaRPr lang="en-US" sz="1800" dirty="0"/>
          </a:p>
          <a:p>
            <a:pPr marL="0" indent="0">
              <a:buNone/>
            </a:pPr>
            <a:r>
              <a:rPr lang="fr-CA" sz="2000" dirty="0"/>
              <a:t>Cycle 2 :</a:t>
            </a:r>
            <a:endParaRPr lang="en-US" sz="2000" dirty="0"/>
          </a:p>
          <a:p>
            <a:pPr marL="0" indent="0">
              <a:buNone/>
            </a:pPr>
            <a:r>
              <a:rPr lang="fr-CA" sz="1800" dirty="0"/>
              <a:t>Interdiction de conduire après avoir accumulé :</a:t>
            </a:r>
            <a:endParaRPr lang="en-US" sz="1800" dirty="0"/>
          </a:p>
          <a:p>
            <a:pPr lvl="0"/>
            <a:r>
              <a:rPr lang="fr-CA" sz="1800" dirty="0"/>
              <a:t>120 heures de travail au cours d’une période de 14 jours </a:t>
            </a:r>
            <a:r>
              <a:rPr lang="fr-CA" sz="1800" dirty="0" smtClean="0"/>
              <a:t>consécutifs.</a:t>
            </a:r>
            <a:endParaRPr lang="en-US" sz="1800" dirty="0"/>
          </a:p>
          <a:p>
            <a:pPr lvl="0"/>
            <a:r>
              <a:rPr lang="fr-CA" sz="1800" dirty="0"/>
              <a:t>70 heures de </a:t>
            </a:r>
            <a:r>
              <a:rPr lang="fr-CA" sz="1800" dirty="0" smtClean="0"/>
              <a:t>travail </a:t>
            </a:r>
            <a:r>
              <a:rPr lang="fr-CA" sz="1800" dirty="0"/>
              <a:t>sans avoir pris au moins 24 heures de repos consécutives.</a:t>
            </a:r>
            <a:endParaRPr lang="en-US" sz="1800" dirty="0"/>
          </a:p>
          <a:p>
            <a:pPr marL="0" indent="0">
              <a:buNone/>
            </a:pPr>
            <a:endParaRPr lang="fr-CA" sz="1800" dirty="0" smtClean="0"/>
          </a:p>
          <a:p>
            <a:pPr marL="0" indent="0">
              <a:buNone/>
            </a:pPr>
            <a:r>
              <a:rPr lang="fr-CA" sz="1800" dirty="0" smtClean="0"/>
              <a:t>Commencer </a:t>
            </a:r>
            <a:r>
              <a:rPr lang="fr-CA" sz="1800" dirty="0"/>
              <a:t>un cycle ou changer de cycle :</a:t>
            </a:r>
            <a:endParaRPr lang="en-US" sz="1800" dirty="0"/>
          </a:p>
          <a:p>
            <a:pPr marL="0" indent="0">
              <a:buNone/>
            </a:pPr>
            <a:r>
              <a:rPr lang="fr-CA" sz="1800" dirty="0" smtClean="0"/>
              <a:t>Le </a:t>
            </a:r>
            <a:r>
              <a:rPr lang="fr-CA" sz="1800" dirty="0"/>
              <a:t>conducteur PEUT terminer un cycle en cours, commencer un nouveau cycle ou passer d’un cycle à l’autre s’il prend les heures de repos suivantes :</a:t>
            </a:r>
            <a:endParaRPr lang="en-US" sz="1800" dirty="0"/>
          </a:p>
          <a:p>
            <a:pPr lvl="0"/>
            <a:r>
              <a:rPr lang="fr-CA" sz="1800" dirty="0"/>
              <a:t>Au moins 36 heures de repos consécutives lorsqu’il suit le cycle </a:t>
            </a:r>
            <a:r>
              <a:rPr lang="fr-CA" sz="1800" dirty="0" smtClean="0"/>
              <a:t>1.</a:t>
            </a:r>
            <a:endParaRPr lang="en-US" sz="1800" dirty="0"/>
          </a:p>
          <a:p>
            <a:pPr lvl="0"/>
            <a:r>
              <a:rPr lang="fr-CA" sz="1800" dirty="0"/>
              <a:t>Au moins 72 heures de repos consécutives lorsqu’il suit le cycle 2</a:t>
            </a:r>
            <a:r>
              <a:rPr lang="fr-CA" sz="1800" dirty="0" smtClean="0"/>
              <a:t>.</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Les HDS comme mesure </a:t>
            </a:r>
            <a:r>
              <a:rPr lang="fr-CA" sz="3600" dirty="0" smtClean="0"/>
              <a:t>de prévention de </a:t>
            </a:r>
            <a:r>
              <a:rPr lang="fr-CA" sz="3600" dirty="0"/>
              <a:t>la fatigue </a:t>
            </a:r>
            <a:endParaRPr lang="en-US" sz="3600" dirty="0"/>
          </a:p>
        </p:txBody>
      </p:sp>
      <p:sp>
        <p:nvSpPr>
          <p:cNvPr id="3" name="Content Placeholder 2"/>
          <p:cNvSpPr>
            <a:spLocks noGrp="1"/>
          </p:cNvSpPr>
          <p:nvPr>
            <p:ph idx="1"/>
            <p:custDataLst>
              <p:tags r:id="rId2"/>
            </p:custDataLst>
          </p:nvPr>
        </p:nvSpPr>
        <p:spPr>
          <a:xfrm>
            <a:off x="457200" y="1676400"/>
            <a:ext cx="7924800" cy="4525963"/>
          </a:xfrm>
        </p:spPr>
        <p:txBody>
          <a:bodyPr>
            <a:normAutofit fontScale="85000" lnSpcReduction="20000"/>
          </a:bodyPr>
          <a:lstStyle/>
          <a:p>
            <a:pPr marL="0" indent="0">
              <a:buNone/>
            </a:pPr>
            <a:r>
              <a:rPr lang="fr-CA" u="sng" dirty="0" smtClean="0"/>
              <a:t>Respect des HDS</a:t>
            </a:r>
            <a:r>
              <a:rPr lang="fr-CA" dirty="0" smtClean="0"/>
              <a:t> : </a:t>
            </a:r>
            <a:endParaRPr lang="en-US" dirty="0"/>
          </a:p>
          <a:p>
            <a:pPr lvl="0"/>
            <a:r>
              <a:rPr lang="fr-CA" dirty="0" smtClean="0"/>
              <a:t>Les HDS donnent </a:t>
            </a:r>
            <a:r>
              <a:rPr lang="fr-CA" dirty="0"/>
              <a:t>aux conducteurs la </a:t>
            </a:r>
            <a:r>
              <a:rPr lang="fr-CA" b="1" dirty="0"/>
              <a:t>possibilité</a:t>
            </a:r>
            <a:r>
              <a:rPr lang="fr-CA" dirty="0"/>
              <a:t> de dormir suffisamment.</a:t>
            </a:r>
            <a:endParaRPr lang="en-US" dirty="0"/>
          </a:p>
          <a:p>
            <a:pPr lvl="0"/>
            <a:r>
              <a:rPr lang="fr-CA" dirty="0" smtClean="0"/>
              <a:t>Les 10 </a:t>
            </a:r>
            <a:r>
              <a:rPr lang="fr-CA" dirty="0"/>
              <a:t>heures de </a:t>
            </a:r>
            <a:r>
              <a:rPr lang="fr-CA" dirty="0" smtClean="0"/>
              <a:t>repos </a:t>
            </a:r>
            <a:r>
              <a:rPr lang="fr-CA" b="1" dirty="0" smtClean="0"/>
              <a:t>permettent </a:t>
            </a:r>
            <a:r>
              <a:rPr lang="fr-CA" b="1" dirty="0"/>
              <a:t>d’obtenir</a:t>
            </a:r>
            <a:r>
              <a:rPr lang="fr-CA" dirty="0"/>
              <a:t> de 7 </a:t>
            </a:r>
            <a:r>
              <a:rPr lang="fr-CA" dirty="0" smtClean="0"/>
              <a:t>à 8 </a:t>
            </a:r>
            <a:r>
              <a:rPr lang="fr-CA" dirty="0"/>
              <a:t>heures de </a:t>
            </a:r>
            <a:r>
              <a:rPr lang="fr-CA" dirty="0" smtClean="0"/>
              <a:t>sommeil.</a:t>
            </a:r>
            <a:endParaRPr lang="en-US" dirty="0"/>
          </a:p>
          <a:p>
            <a:pPr lvl="0"/>
            <a:r>
              <a:rPr lang="fr-CA" dirty="0" smtClean="0"/>
              <a:t>Les quarts </a:t>
            </a:r>
            <a:r>
              <a:rPr lang="fr-CA" dirty="0"/>
              <a:t>de travail </a:t>
            </a:r>
            <a:r>
              <a:rPr lang="fr-CA" dirty="0" smtClean="0"/>
              <a:t>sont conformes </a:t>
            </a:r>
            <a:r>
              <a:rPr lang="fr-CA" dirty="0"/>
              <a:t>à la norme naturelle de </a:t>
            </a:r>
            <a:r>
              <a:rPr lang="fr-CA" dirty="0" smtClean="0"/>
              <a:t>16 </a:t>
            </a:r>
            <a:r>
              <a:rPr lang="fr-CA" dirty="0"/>
              <a:t>heures d’éveil par </a:t>
            </a:r>
            <a:r>
              <a:rPr lang="fr-CA" dirty="0" smtClean="0"/>
              <a:t>jour.</a:t>
            </a:r>
            <a:endParaRPr lang="en-US" dirty="0"/>
          </a:p>
          <a:p>
            <a:pPr lvl="0"/>
            <a:r>
              <a:rPr lang="fr-CA" dirty="0"/>
              <a:t>La règle </a:t>
            </a:r>
            <a:r>
              <a:rPr lang="fr-CA" dirty="0" smtClean="0"/>
              <a:t>des </a:t>
            </a:r>
            <a:r>
              <a:rPr lang="fr-CA" dirty="0"/>
              <a:t>11 heures de conduite (13 heures au Canada</a:t>
            </a:r>
            <a:r>
              <a:rPr lang="fr-CA" dirty="0" smtClean="0"/>
              <a:t>) </a:t>
            </a:r>
            <a:r>
              <a:rPr lang="fr-CA" dirty="0"/>
              <a:t>limite les heures de </a:t>
            </a:r>
            <a:r>
              <a:rPr lang="fr-CA" dirty="0" smtClean="0"/>
              <a:t>conduite. </a:t>
            </a:r>
            <a:endParaRPr lang="en-US" dirty="0"/>
          </a:p>
          <a:p>
            <a:r>
              <a:rPr lang="fr-CA" dirty="0"/>
              <a:t>Les limites hebdomadaires (cycles) favorisent le repos et la récupération lors des jours de </a:t>
            </a:r>
            <a:r>
              <a:rPr lang="fr-CA" dirty="0" smtClean="0"/>
              <a:t>congé.</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Défis liés </a:t>
            </a:r>
            <a:r>
              <a:rPr lang="fr-CA" dirty="0" smtClean="0"/>
              <a:t>à la </a:t>
            </a:r>
            <a:r>
              <a:rPr lang="fr-CA" dirty="0"/>
              <a:t>gestion de la fatigue </a:t>
            </a:r>
            <a:r>
              <a:rPr lang="fr-CA" dirty="0" smtClean="0"/>
              <a:t/>
            </a:r>
            <a:br>
              <a:rPr lang="fr-CA" dirty="0" smtClean="0"/>
            </a:br>
            <a:r>
              <a:rPr lang="fr-CA" dirty="0" smtClean="0"/>
              <a:t>(</a:t>
            </a:r>
            <a:r>
              <a:rPr lang="fr-CA" dirty="0"/>
              <a:t>1 de 2)</a:t>
            </a:r>
            <a:endParaRPr lang="en-US" dirty="0"/>
          </a:p>
        </p:txBody>
      </p:sp>
      <p:sp>
        <p:nvSpPr>
          <p:cNvPr id="3" name="Content Placeholder 2"/>
          <p:cNvSpPr>
            <a:spLocks noGrp="1"/>
          </p:cNvSpPr>
          <p:nvPr>
            <p:ph idx="1"/>
            <p:custDataLst>
              <p:tags r:id="rId2"/>
            </p:custDataLst>
          </p:nvPr>
        </p:nvSpPr>
        <p:spPr>
          <a:xfrm>
            <a:off x="457200" y="1600200"/>
            <a:ext cx="5486400" cy="4525963"/>
          </a:xfrm>
        </p:spPr>
        <p:txBody>
          <a:bodyPr>
            <a:normAutofit lnSpcReduction="10000"/>
          </a:bodyPr>
          <a:lstStyle/>
          <a:p>
            <a:pPr lvl="0"/>
            <a:r>
              <a:rPr lang="fr-CA" sz="2800" dirty="0"/>
              <a:t>Horaire souvent trop chargé pour bien profiter du sommeil </a:t>
            </a:r>
            <a:r>
              <a:rPr lang="fr-CA" sz="2800" dirty="0" smtClean="0"/>
              <a:t>principal</a:t>
            </a:r>
            <a:endParaRPr lang="en-US" sz="2800" dirty="0"/>
          </a:p>
          <a:p>
            <a:pPr lvl="0"/>
            <a:r>
              <a:rPr lang="fr-CA" sz="2800" dirty="0" smtClean="0"/>
              <a:t>Longues heures de travail (en plus de la navette quotidienne maison-travail)</a:t>
            </a:r>
            <a:endParaRPr lang="en-US" sz="2800" dirty="0" smtClean="0"/>
          </a:p>
          <a:p>
            <a:pPr lvl="0"/>
            <a:r>
              <a:rPr lang="fr-CA" sz="2800" dirty="0" smtClean="0"/>
              <a:t>Changements fréquents d’horaire</a:t>
            </a:r>
            <a:endParaRPr lang="en-US" sz="2800" dirty="0" smtClean="0"/>
          </a:p>
          <a:p>
            <a:pPr lvl="0"/>
            <a:r>
              <a:rPr lang="fr-CA" sz="2800" dirty="0" smtClean="0"/>
              <a:t>Cycles travail-repos en conflit avec les rythmes circadiens</a:t>
            </a:r>
            <a:endParaRPr lang="en-US" sz="2800" dirty="0" smtClean="0"/>
          </a:p>
          <a:p>
            <a:r>
              <a:rPr lang="fr-CA" sz="2800" dirty="0" smtClean="0"/>
              <a:t>Fenêtres </a:t>
            </a:r>
            <a:r>
              <a:rPr lang="fr-CA" sz="2800" dirty="0"/>
              <a:t>de </a:t>
            </a:r>
            <a:r>
              <a:rPr lang="fr-CA" sz="2800" dirty="0" smtClean="0"/>
              <a:t>travail pendant lesquelles </a:t>
            </a:r>
            <a:r>
              <a:rPr lang="fr-CA" sz="2800" dirty="0"/>
              <a:t>chaque minute </a:t>
            </a:r>
            <a:r>
              <a:rPr lang="fr-CA" sz="2800" dirty="0" smtClean="0"/>
              <a:t>compte</a:t>
            </a:r>
            <a:endParaRPr lang="en-US" sz="2800" b="0" i="0" dirty="0">
              <a:solidFill>
                <a:schemeClr val="tx1"/>
              </a:solidFill>
              <a:latin typeface="Calibri"/>
              <a:ea typeface="+mn-ea"/>
              <a:cs typeface="+mn-cs"/>
            </a:endParaRPr>
          </a:p>
        </p:txBody>
      </p:sp>
      <p:pic>
        <p:nvPicPr>
          <p:cNvPr id="1126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800" y="1828800"/>
            <a:ext cx="2695575" cy="4038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72200" y="1828800"/>
            <a:ext cx="2695575" cy="4038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custDataLst>
              <p:tags r:id="rId2"/>
            </p:custDataLst>
          </p:nvPr>
        </p:nvSpPr>
        <p:spPr>
          <a:xfrm>
            <a:off x="457200" y="1600200"/>
            <a:ext cx="5715000" cy="4525963"/>
          </a:xfrm>
        </p:spPr>
        <p:txBody>
          <a:bodyPr>
            <a:normAutofit lnSpcReduction="10000"/>
          </a:bodyPr>
          <a:lstStyle/>
          <a:p>
            <a:pPr lvl="0"/>
            <a:r>
              <a:rPr lang="fr-CA" sz="2800" dirty="0"/>
              <a:t>Environnement peu familier ou inconfortable pour </a:t>
            </a:r>
            <a:r>
              <a:rPr lang="fr-CA" sz="2800" dirty="0" smtClean="0"/>
              <a:t>dormir</a:t>
            </a:r>
            <a:endParaRPr lang="en-US" sz="2800" dirty="0"/>
          </a:p>
          <a:p>
            <a:pPr lvl="0"/>
            <a:r>
              <a:rPr lang="fr-CA" sz="2800" dirty="0"/>
              <a:t>Perturbations du </a:t>
            </a:r>
            <a:r>
              <a:rPr lang="fr-CA" sz="2800" dirty="0" smtClean="0"/>
              <a:t>sommeil</a:t>
            </a:r>
            <a:endParaRPr lang="en-US" sz="2800" dirty="0"/>
          </a:p>
          <a:p>
            <a:pPr lvl="0"/>
            <a:r>
              <a:rPr lang="fr-CA" sz="2800" dirty="0"/>
              <a:t>Occasions limitées </a:t>
            </a:r>
            <a:r>
              <a:rPr lang="fr-CA" sz="2800" dirty="0" smtClean="0"/>
              <a:t>de faire </a:t>
            </a:r>
            <a:r>
              <a:rPr lang="fr-CA" sz="2800" dirty="0"/>
              <a:t>de </a:t>
            </a:r>
            <a:r>
              <a:rPr lang="fr-CA" sz="2800" dirty="0" smtClean="0"/>
              <a:t>l’exercice</a:t>
            </a:r>
            <a:endParaRPr lang="en-US" sz="2800" dirty="0"/>
          </a:p>
          <a:p>
            <a:pPr lvl="0"/>
            <a:r>
              <a:rPr lang="fr-CA" sz="2800" dirty="0"/>
              <a:t>Difficulté </a:t>
            </a:r>
            <a:r>
              <a:rPr lang="fr-CA" sz="2800" dirty="0" smtClean="0"/>
              <a:t>à </a:t>
            </a:r>
            <a:r>
              <a:rPr lang="fr-CA" sz="2800" dirty="0"/>
              <a:t>bien s’alimenter sur la </a:t>
            </a:r>
            <a:r>
              <a:rPr lang="fr-CA" sz="2800" dirty="0" smtClean="0"/>
              <a:t>route</a:t>
            </a:r>
            <a:endParaRPr lang="en-US" sz="2800" dirty="0"/>
          </a:p>
          <a:p>
            <a:r>
              <a:rPr lang="fr-CA" sz="2800" dirty="0" smtClean="0"/>
              <a:t>Agresseurs environnementaux (bruit</a:t>
            </a:r>
            <a:r>
              <a:rPr lang="fr-CA" sz="2800" dirty="0"/>
              <a:t>, chaleur, froid, manque de ventilation, etc</a:t>
            </a:r>
            <a:r>
              <a:rPr lang="fr-CA" sz="2800" dirty="0" smtClean="0"/>
              <a:t>.)</a:t>
            </a:r>
            <a:endParaRPr lang="en-US" sz="2800" b="0" i="0" dirty="0">
              <a:solidFill>
                <a:schemeClr val="tx1"/>
              </a:solidFill>
              <a:latin typeface="Calibri"/>
              <a:ea typeface="+mn-ea"/>
              <a:cs typeface="+mn-cs"/>
            </a:endParaRPr>
          </a:p>
        </p:txBody>
      </p:sp>
      <p:sp>
        <p:nvSpPr>
          <p:cNvPr id="10" name="Title 1"/>
          <p:cNvSpPr>
            <a:spLocks noGrp="1"/>
          </p:cNvSpPr>
          <p:nvPr>
            <p:ph type="title"/>
            <p:custDataLst>
              <p:tags r:id="rId3"/>
            </p:custDataLst>
          </p:nvPr>
        </p:nvSpPr>
        <p:spPr/>
        <p:txBody>
          <a:bodyPr>
            <a:normAutofit fontScale="90000"/>
          </a:bodyPr>
          <a:lstStyle/>
          <a:p>
            <a:r>
              <a:rPr lang="fr-FR" dirty="0"/>
              <a:t>Défis liés </a:t>
            </a:r>
            <a:r>
              <a:rPr lang="fr-FR" dirty="0" smtClean="0"/>
              <a:t>à la </a:t>
            </a:r>
            <a:r>
              <a:rPr lang="fr-FR" dirty="0"/>
              <a:t>gestion de la fatigue</a:t>
            </a:r>
            <a:r>
              <a:rPr lang="fr-CA" dirty="0" smtClean="0"/>
              <a:t/>
            </a:r>
            <a:br>
              <a:rPr lang="fr-CA" dirty="0" smtClean="0"/>
            </a:br>
            <a:r>
              <a:rPr lang="fr-CA" dirty="0" smtClean="0"/>
              <a:t>(</a:t>
            </a:r>
            <a:r>
              <a:rPr lang="fr-CA" dirty="0"/>
              <a:t>2 de 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2800" dirty="0"/>
              <a:t>Aires de repos pour les conducteurs professionnels : </a:t>
            </a:r>
            <a:r>
              <a:rPr lang="fr-CA" sz="2800" dirty="0" smtClean="0"/>
              <a:t>disponibilité </a:t>
            </a:r>
            <a:r>
              <a:rPr lang="fr-CA" sz="2800" dirty="0"/>
              <a:t>et qualité des services</a:t>
            </a:r>
            <a:endParaRPr lang="en-US" sz="2800" dirty="0"/>
          </a:p>
        </p:txBody>
      </p:sp>
      <p:sp>
        <p:nvSpPr>
          <p:cNvPr id="3" name="Content Placeholder 2"/>
          <p:cNvSpPr>
            <a:spLocks noGrp="1"/>
          </p:cNvSpPr>
          <p:nvPr>
            <p:ph idx="1"/>
            <p:custDataLst>
              <p:tags r:id="rId2"/>
            </p:custDataLst>
          </p:nvPr>
        </p:nvSpPr>
        <p:spPr>
          <a:xfrm>
            <a:off x="457200" y="1600200"/>
            <a:ext cx="7772400" cy="3128665"/>
          </a:xfrm>
        </p:spPr>
        <p:txBody>
          <a:bodyPr>
            <a:normAutofit lnSpcReduction="10000"/>
          </a:bodyPr>
          <a:lstStyle/>
          <a:p>
            <a:pPr marL="0" indent="0">
              <a:buNone/>
            </a:pPr>
            <a:r>
              <a:rPr lang="fr-CA" sz="2800" dirty="0"/>
              <a:t>Pourcentage de conducteurs sondés ayant répondu </a:t>
            </a:r>
            <a:br>
              <a:rPr lang="fr-CA" sz="2800" dirty="0"/>
            </a:br>
            <a:r>
              <a:rPr lang="fr-CA" sz="2800" dirty="0"/>
              <a:t>« toujours » ou « souvent » : </a:t>
            </a:r>
            <a:endParaRPr lang="en-US" sz="2800" dirty="0"/>
          </a:p>
          <a:p>
            <a:pPr lvl="0"/>
            <a:r>
              <a:rPr lang="fr-CA" sz="2800" dirty="0"/>
              <a:t>Trouver un espace libre dans </a:t>
            </a:r>
            <a:r>
              <a:rPr lang="fr-CA" sz="2800" dirty="0" smtClean="0"/>
              <a:t>une halte routière </a:t>
            </a:r>
            <a:r>
              <a:rPr lang="fr-CA" sz="2800" dirty="0"/>
              <a:t>: </a:t>
            </a:r>
            <a:r>
              <a:rPr lang="fr-CA" sz="2800" dirty="0" smtClean="0"/>
              <a:t>34 %</a:t>
            </a:r>
            <a:endParaRPr lang="en-US" sz="2800" dirty="0"/>
          </a:p>
          <a:p>
            <a:pPr lvl="0"/>
            <a:r>
              <a:rPr lang="fr-CA" sz="2800" dirty="0"/>
              <a:t>Trouver un espace libre dans </a:t>
            </a:r>
            <a:r>
              <a:rPr lang="fr-CA" sz="2800" dirty="0" smtClean="0"/>
              <a:t>une aire de repos </a:t>
            </a:r>
            <a:r>
              <a:rPr lang="fr-CA" sz="2800" dirty="0"/>
              <a:t>: </a:t>
            </a:r>
            <a:r>
              <a:rPr lang="fr-CA" sz="2800" dirty="0" smtClean="0"/>
              <a:t>11 %</a:t>
            </a:r>
            <a:endParaRPr lang="en-US" sz="2800" dirty="0"/>
          </a:p>
          <a:p>
            <a:pPr lvl="0"/>
            <a:r>
              <a:rPr lang="fr-CA" sz="2800" dirty="0"/>
              <a:t>Les services offerts sont adéquats : </a:t>
            </a:r>
            <a:r>
              <a:rPr lang="fr-CA" sz="2800" dirty="0" smtClean="0"/>
              <a:t>51 %</a:t>
            </a:r>
            <a:endParaRPr lang="en-US" sz="2800" dirty="0"/>
          </a:p>
        </p:txBody>
      </p:sp>
      <p:sp>
        <p:nvSpPr>
          <p:cNvPr id="4" name="Rectangle 3"/>
          <p:cNvSpPr/>
          <p:nvPr>
            <p:custDataLst>
              <p:tags r:id="rId3"/>
            </p:custDataLst>
          </p:nvPr>
        </p:nvSpPr>
        <p:spPr>
          <a:xfrm>
            <a:off x="533400" y="4385608"/>
            <a:ext cx="8077200" cy="1938992"/>
          </a:xfrm>
          <a:prstGeom prst="rect">
            <a:avLst/>
          </a:prstGeom>
        </p:spPr>
        <p:txBody>
          <a:bodyPr wrap="square">
            <a:spAutoFit/>
          </a:bodyPr>
          <a:lstStyle/>
          <a:p>
            <a:r>
              <a:rPr lang="en-US" sz="4800" b="1" i="0" dirty="0">
                <a:solidFill>
                  <a:srgbClr val="FF0000"/>
                </a:solidFill>
                <a:latin typeface="Calibri"/>
                <a:ea typeface="+mn-ea"/>
                <a:cs typeface="+mn-cs"/>
              </a:rPr>
              <a:t>+</a:t>
            </a:r>
            <a:r>
              <a:rPr lang="en-US" sz="3200" b="1" i="0" dirty="0">
                <a:solidFill>
                  <a:srgbClr val="006600"/>
                </a:solidFill>
                <a:latin typeface="Calibri"/>
                <a:ea typeface="+mn-ea"/>
                <a:cs typeface="+mn-cs"/>
              </a:rPr>
              <a:t> </a:t>
            </a:r>
            <a:r>
              <a:rPr lang="fr-CA" sz="2400" b="1" dirty="0">
                <a:solidFill>
                  <a:srgbClr val="00B050"/>
                </a:solidFill>
              </a:rPr>
              <a:t>La majorité des systèmes de ventilation installés dans les camions nécessitent de laisser tourner le moteur au ralenti pour </a:t>
            </a:r>
            <a:r>
              <a:rPr lang="fr-CA" sz="2400" b="1" dirty="0" smtClean="0">
                <a:solidFill>
                  <a:srgbClr val="00B050"/>
                </a:solidFill>
              </a:rPr>
              <a:t>fonctionner, </a:t>
            </a:r>
            <a:r>
              <a:rPr lang="fr-CA" sz="2400" b="1" dirty="0">
                <a:solidFill>
                  <a:srgbClr val="00B050"/>
                </a:solidFill>
              </a:rPr>
              <a:t>ce qui est interdit dans de plus en plus d’endroits.</a:t>
            </a:r>
            <a:endParaRPr lang="en-US"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defTabSz="914400">
              <a:lnSpc>
                <a:spcPts val="4580"/>
              </a:lnSpc>
              <a:spcBef>
                <a:spcPct val="0"/>
              </a:spcBef>
              <a:buNone/>
            </a:pPr>
            <a:r>
              <a:rPr lang="en-US" sz="4400" b="0" i="0" dirty="0" err="1">
                <a:solidFill>
                  <a:schemeClr val="bg1"/>
                </a:solidFill>
                <a:latin typeface="Calibri"/>
                <a:ea typeface="+mj-ea"/>
                <a:cs typeface="+mj-cs"/>
              </a:rPr>
              <a:t>Problèmes</a:t>
            </a:r>
            <a:endParaRPr lang="en-US" dirty="0"/>
          </a:p>
        </p:txBody>
      </p:sp>
      <p:sp>
        <p:nvSpPr>
          <p:cNvPr id="3" name="Content Placeholder 2"/>
          <p:cNvSpPr>
            <a:spLocks noGrp="1"/>
          </p:cNvSpPr>
          <p:nvPr>
            <p:ph idx="1"/>
            <p:custDataLst>
              <p:tags r:id="rId2"/>
            </p:custDataLst>
          </p:nvPr>
        </p:nvSpPr>
        <p:spPr>
          <a:xfrm>
            <a:off x="457200" y="1600200"/>
            <a:ext cx="5410200" cy="4525963"/>
          </a:xfrm>
        </p:spPr>
        <p:txBody>
          <a:bodyPr>
            <a:normAutofit fontScale="77500" lnSpcReduction="20000"/>
          </a:bodyPr>
          <a:lstStyle/>
          <a:p>
            <a:pPr lvl="0"/>
            <a:r>
              <a:rPr lang="fr-CA" dirty="0"/>
              <a:t>Dans la gestion de leur santé et de la fatigue, les conducteurs font face à de nombreux obstacles.</a:t>
            </a:r>
            <a:endParaRPr lang="en-US" dirty="0"/>
          </a:p>
          <a:p>
            <a:pPr lvl="0"/>
            <a:r>
              <a:rPr lang="fr-CA" dirty="0" smtClean="0"/>
              <a:t>Le respect des HDS </a:t>
            </a:r>
            <a:r>
              <a:rPr lang="fr-CA" dirty="0"/>
              <a:t>est essentiel, mais une gestion complémentaire et proactive de la fatigue est aussi nécessaire.</a:t>
            </a:r>
            <a:endParaRPr lang="en-US" dirty="0"/>
          </a:p>
          <a:p>
            <a:pPr lvl="0"/>
            <a:r>
              <a:rPr lang="fr-CA" dirty="0"/>
              <a:t>Les conducteurs sont souvent traités comme </a:t>
            </a:r>
            <a:r>
              <a:rPr lang="fr-CA" dirty="0" smtClean="0"/>
              <a:t>le « maillon élastique », </a:t>
            </a:r>
            <a:r>
              <a:rPr lang="fr-CA" dirty="0"/>
              <a:t>le </a:t>
            </a:r>
            <a:r>
              <a:rPr lang="fr-CA" dirty="0" smtClean="0"/>
              <a:t>tampon </a:t>
            </a:r>
            <a:r>
              <a:rPr lang="fr-CA" dirty="0"/>
              <a:t>de la chaîne </a:t>
            </a:r>
            <a:r>
              <a:rPr lang="fr-CA" dirty="0" smtClean="0"/>
              <a:t>logistique. </a:t>
            </a:r>
            <a:endParaRPr lang="en-US" dirty="0"/>
          </a:p>
          <a:p>
            <a:r>
              <a:rPr lang="fr-CA" dirty="0"/>
              <a:t>Cela accroît les risques </a:t>
            </a:r>
            <a:r>
              <a:rPr lang="fr-CA" dirty="0" smtClean="0"/>
              <a:t>d’accidents </a:t>
            </a:r>
            <a:r>
              <a:rPr lang="fr-CA" dirty="0"/>
              <a:t>et compromet l’efficacité des opérations. </a:t>
            </a:r>
            <a:endParaRPr lang="en-US" dirty="0"/>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75965" y="1752600"/>
            <a:ext cx="3103211"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24489" y="4098420"/>
            <a:ext cx="2890911" cy="19182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Obstacles à la gestion de la fatigue par le conducteur</a:t>
            </a:r>
            <a:endParaRPr lang="en-US" dirty="0"/>
          </a:p>
        </p:txBody>
      </p:sp>
      <p:sp>
        <p:nvSpPr>
          <p:cNvPr id="3" name="Content Placeholder 2"/>
          <p:cNvSpPr>
            <a:spLocks noGrp="1"/>
          </p:cNvSpPr>
          <p:nvPr>
            <p:ph idx="1"/>
            <p:custDataLst>
              <p:tags r:id="rId2"/>
            </p:custDataLst>
          </p:nvPr>
        </p:nvSpPr>
        <p:spPr>
          <a:xfrm>
            <a:off x="457199" y="1600200"/>
            <a:ext cx="8136229" cy="4525963"/>
          </a:xfrm>
        </p:spPr>
        <p:txBody>
          <a:bodyPr>
            <a:normAutofit/>
          </a:bodyPr>
          <a:lstStyle/>
          <a:p>
            <a:pPr lvl="0"/>
            <a:r>
              <a:rPr lang="fr-CA" sz="2800" dirty="0"/>
              <a:t>Accès limité au stationnement et à des </a:t>
            </a:r>
            <a:r>
              <a:rPr lang="fr-CA" sz="2800" dirty="0" smtClean="0"/>
              <a:t>services</a:t>
            </a:r>
            <a:endParaRPr lang="en-US" sz="2800" dirty="0"/>
          </a:p>
          <a:p>
            <a:pPr lvl="0"/>
            <a:r>
              <a:rPr lang="fr-CA" sz="2800" dirty="0"/>
              <a:t>Pression pour respecter les </a:t>
            </a:r>
            <a:r>
              <a:rPr lang="fr-CA" sz="2800" dirty="0" smtClean="0"/>
              <a:t>délais</a:t>
            </a:r>
            <a:endParaRPr lang="en-US" sz="2800" dirty="0"/>
          </a:p>
          <a:p>
            <a:r>
              <a:rPr lang="fr-CA" sz="2800" dirty="0"/>
              <a:t>Retards excessifs </a:t>
            </a:r>
            <a:r>
              <a:rPr lang="fr-CA" sz="2800" dirty="0" smtClean="0"/>
              <a:t>de chargement et de déchargement</a:t>
            </a:r>
            <a:endParaRPr lang="en-US" sz="2800" dirty="0" smtClean="0"/>
          </a:p>
          <a:p>
            <a:pPr marL="342900" indent="-342900" algn="l" defTabSz="914400">
              <a:spcBef>
                <a:spcPct val="20000"/>
              </a:spcBef>
              <a:buNone/>
            </a:pPr>
            <a:endParaRPr lang="en-US" dirty="0" smtClean="0">
              <a:solidFill>
                <a:srgbClr val="002060"/>
              </a:solidFill>
            </a:endParaRPr>
          </a:p>
          <a:p>
            <a:pPr marL="342900" indent="-342900" algn="l" defTabSz="914400">
              <a:spcBef>
                <a:spcPct val="20000"/>
              </a:spcBef>
              <a:buNone/>
            </a:pPr>
            <a:endParaRPr lang="en-US" sz="2800" b="1" dirty="0" smtClean="0">
              <a:solidFill>
                <a:srgbClr val="800000"/>
              </a:solidFill>
            </a:endParaRPr>
          </a:p>
          <a:p>
            <a:pPr marL="342900" indent="-342900" algn="l" defTabSz="914400">
              <a:spcBef>
                <a:spcPct val="20000"/>
              </a:spcBef>
              <a:buNone/>
            </a:pPr>
            <a:endParaRPr lang="en-US" dirty="0"/>
          </a:p>
        </p:txBody>
      </p:sp>
      <p:pic>
        <p:nvPicPr>
          <p:cNvPr id="14338"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0" y="3429000"/>
            <a:ext cx="4183080" cy="27144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Accès limité </a:t>
            </a:r>
            <a:r>
              <a:rPr lang="fr-CA" dirty="0" smtClean="0"/>
              <a:t>aux stationnements </a:t>
            </a:r>
            <a:r>
              <a:rPr lang="fr-CA" dirty="0"/>
              <a:t>et aux services</a:t>
            </a:r>
            <a:endParaRPr lang="en-US" dirty="0"/>
          </a:p>
        </p:txBody>
      </p:sp>
      <p:sp>
        <p:nvSpPr>
          <p:cNvPr id="3" name="Content Placeholder 2"/>
          <p:cNvSpPr>
            <a:spLocks noGrp="1"/>
          </p:cNvSpPr>
          <p:nvPr>
            <p:ph idx="1"/>
            <p:custDataLst>
              <p:tags r:id="rId2"/>
            </p:custDataLst>
          </p:nvPr>
        </p:nvSpPr>
        <p:spPr>
          <a:xfrm>
            <a:off x="457200" y="1600200"/>
            <a:ext cx="5562600" cy="4525963"/>
          </a:xfrm>
        </p:spPr>
        <p:txBody>
          <a:bodyPr>
            <a:normAutofit fontScale="92500" lnSpcReduction="20000"/>
          </a:bodyPr>
          <a:lstStyle/>
          <a:p>
            <a:pPr lvl="0"/>
            <a:r>
              <a:rPr lang="fr-CA" sz="2800" dirty="0"/>
              <a:t>Certains </a:t>
            </a:r>
            <a:r>
              <a:rPr lang="fr-CA" sz="2800" dirty="0" smtClean="0"/>
              <a:t>expéditeurs et réceptionnaires </a:t>
            </a:r>
            <a:r>
              <a:rPr lang="fr-CA" sz="2800" dirty="0"/>
              <a:t>n’autorisent pas les conducteurs à prendre des périodes de repos </a:t>
            </a:r>
            <a:r>
              <a:rPr lang="fr-CA" sz="2800" dirty="0" smtClean="0"/>
              <a:t>sur place.</a:t>
            </a:r>
            <a:endParaRPr lang="en-US" sz="2800" dirty="0"/>
          </a:p>
          <a:p>
            <a:pPr lvl="0"/>
            <a:r>
              <a:rPr lang="fr-CA" sz="2800" dirty="0"/>
              <a:t>Les conducteurs doivent alors stationner sur les accotements ou </a:t>
            </a:r>
            <a:r>
              <a:rPr lang="fr-CA" sz="2800" dirty="0" smtClean="0"/>
              <a:t>sur les bretelles des autoroutes.</a:t>
            </a:r>
            <a:endParaRPr lang="en-US" sz="2800" dirty="0"/>
          </a:p>
          <a:p>
            <a:r>
              <a:rPr lang="fr-CA" sz="2800" dirty="0"/>
              <a:t>Certains </a:t>
            </a:r>
            <a:r>
              <a:rPr lang="fr-CA" sz="2800" dirty="0" smtClean="0"/>
              <a:t>expéditeurs et réceptionnaires </a:t>
            </a:r>
            <a:r>
              <a:rPr lang="fr-CA" sz="2800" dirty="0"/>
              <a:t>ne donnent pas aux conducteurs un accès complet aux services (toilettes, salle de repos et cafétéria</a:t>
            </a:r>
            <a:r>
              <a:rPr lang="fr-CA" sz="2800" dirty="0" smtClean="0"/>
              <a:t>).</a:t>
            </a:r>
            <a:endParaRPr lang="en-US" sz="2800" dirty="0"/>
          </a:p>
        </p:txBody>
      </p:sp>
      <p:pic>
        <p:nvPicPr>
          <p:cNvPr id="15362"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18964" y="3733800"/>
            <a:ext cx="3047235" cy="20219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Pression </a:t>
            </a:r>
            <a:r>
              <a:rPr lang="fr-CA" dirty="0" smtClean="0"/>
              <a:t>pour respecter les délais (</a:t>
            </a:r>
            <a:r>
              <a:rPr lang="fr-CA" dirty="0"/>
              <a:t>1 de 2)</a:t>
            </a:r>
            <a:endParaRPr lang="en-US" dirty="0"/>
          </a:p>
        </p:txBody>
      </p:sp>
      <p:sp>
        <p:nvSpPr>
          <p:cNvPr id="3" name="Content Placeholder 2"/>
          <p:cNvSpPr>
            <a:spLocks noGrp="1"/>
          </p:cNvSpPr>
          <p:nvPr>
            <p:ph idx="1"/>
            <p:custDataLst>
              <p:tags r:id="rId2"/>
            </p:custDataLst>
          </p:nvPr>
        </p:nvSpPr>
        <p:spPr>
          <a:xfrm>
            <a:off x="457200" y="1600200"/>
            <a:ext cx="5715000" cy="4724400"/>
          </a:xfrm>
        </p:spPr>
        <p:txBody>
          <a:bodyPr>
            <a:normAutofit fontScale="92500" lnSpcReduction="10000"/>
          </a:bodyPr>
          <a:lstStyle/>
          <a:p>
            <a:pPr lvl="0"/>
            <a:r>
              <a:rPr lang="fr-CA" sz="2200" dirty="0"/>
              <a:t>Les horaires de livraison sont parfois établis par l’expéditeur ou le réceptionnaire sans consultation de l’intermédiaire, du transporteur ou du </a:t>
            </a:r>
            <a:r>
              <a:rPr lang="fr-CA" sz="2200" dirty="0" smtClean="0"/>
              <a:t>conducteur.</a:t>
            </a:r>
            <a:endParaRPr lang="en-US" sz="2200" dirty="0"/>
          </a:p>
          <a:p>
            <a:pPr lvl="0"/>
            <a:r>
              <a:rPr lang="fr-CA" sz="2200" dirty="0"/>
              <a:t>Les délais de </a:t>
            </a:r>
            <a:r>
              <a:rPr lang="fr-CA" sz="2200" dirty="0" smtClean="0"/>
              <a:t>livraison </a:t>
            </a:r>
            <a:r>
              <a:rPr lang="fr-CA" sz="2200" dirty="0"/>
              <a:t>peuvent reposer sur des estimations de temps irréalistes ou être basés sur un </a:t>
            </a:r>
            <a:r>
              <a:rPr lang="fr-CA" sz="2200" dirty="0" smtClean="0"/>
              <a:t>scénario avec des conditions idéales.</a:t>
            </a:r>
            <a:endParaRPr lang="en-US" sz="2200" dirty="0"/>
          </a:p>
          <a:p>
            <a:pPr lvl="0"/>
            <a:r>
              <a:rPr lang="fr-CA" sz="2200" dirty="0"/>
              <a:t>Le transporteur doit </a:t>
            </a:r>
            <a:r>
              <a:rPr lang="fr-CA" sz="2200" dirty="0" smtClean="0"/>
              <a:t>choisir </a:t>
            </a:r>
            <a:r>
              <a:rPr lang="fr-CA" sz="2200" dirty="0"/>
              <a:t>entre accepter </a:t>
            </a:r>
            <a:br>
              <a:rPr lang="fr-CA" sz="2200" dirty="0"/>
            </a:br>
            <a:r>
              <a:rPr lang="fr-CA" sz="2200" dirty="0"/>
              <a:t>un horaire trop serré ou renoncer au </a:t>
            </a:r>
            <a:r>
              <a:rPr lang="fr-CA" sz="2200" dirty="0" smtClean="0"/>
              <a:t>chargement. </a:t>
            </a:r>
            <a:endParaRPr lang="en-US" sz="2200" dirty="0"/>
          </a:p>
          <a:p>
            <a:r>
              <a:rPr lang="fr-CA" sz="2200" dirty="0"/>
              <a:t>Les contrats avec les expéditeurs et les réceptionnaires peuvent comporter des exigences de </a:t>
            </a:r>
            <a:r>
              <a:rPr lang="fr-CA" sz="2200" dirty="0" smtClean="0"/>
              <a:t>performance très </a:t>
            </a:r>
            <a:r>
              <a:rPr lang="fr-CA" sz="2200" dirty="0"/>
              <a:t>strictes </a:t>
            </a:r>
            <a:r>
              <a:rPr lang="fr-CA" sz="2200" dirty="0" smtClean="0"/>
              <a:t>(p. ex.</a:t>
            </a:r>
            <a:r>
              <a:rPr lang="fr-CA" sz="2200" dirty="0"/>
              <a:t>,</a:t>
            </a:r>
            <a:r>
              <a:rPr lang="fr-CA" sz="2200" dirty="0" smtClean="0"/>
              <a:t> </a:t>
            </a:r>
            <a:r>
              <a:rPr lang="fr-CA" sz="2200" dirty="0"/>
              <a:t>98 % ou plus de livraisons dans les délais prescrits). De plus, les gestionnaires d’horaires hésitent à demander de nouveaux délais pour </a:t>
            </a:r>
            <a:r>
              <a:rPr lang="fr-CA" sz="2200" dirty="0" smtClean="0"/>
              <a:t>les conducteurs.</a:t>
            </a:r>
            <a:endParaRPr lang="en-US" sz="2200" dirty="0"/>
          </a:p>
        </p:txBody>
      </p:sp>
      <p:pic>
        <p:nvPicPr>
          <p:cNvPr id="1638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8400" y="1905000"/>
            <a:ext cx="2597150" cy="38671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Pression pour respecter les délais (2 de 2)</a:t>
            </a:r>
            <a:endParaRPr lang="en-US" dirty="0"/>
          </a:p>
        </p:txBody>
      </p:sp>
      <p:sp>
        <p:nvSpPr>
          <p:cNvPr id="3" name="Content Placeholder 2"/>
          <p:cNvSpPr>
            <a:spLocks noGrp="1"/>
          </p:cNvSpPr>
          <p:nvPr>
            <p:ph idx="1"/>
            <p:custDataLst>
              <p:tags r:id="rId2"/>
            </p:custDataLst>
          </p:nvPr>
        </p:nvSpPr>
        <p:spPr>
          <a:xfrm>
            <a:off x="457200" y="1600200"/>
            <a:ext cx="5791200" cy="4525963"/>
          </a:xfrm>
        </p:spPr>
        <p:txBody>
          <a:bodyPr>
            <a:normAutofit fontScale="77500" lnSpcReduction="20000"/>
          </a:bodyPr>
          <a:lstStyle/>
          <a:p>
            <a:pPr lvl="0"/>
            <a:r>
              <a:rPr lang="fr-CA" dirty="0"/>
              <a:t>Les exigences strictes de livraison incitent parfois </a:t>
            </a:r>
            <a:r>
              <a:rPr lang="fr-CA" dirty="0" smtClean="0"/>
              <a:t>le conducteur </a:t>
            </a:r>
            <a:r>
              <a:rPr lang="fr-CA" dirty="0"/>
              <a:t>à se montrer </a:t>
            </a:r>
            <a:r>
              <a:rPr lang="fr-CA" dirty="0" smtClean="0"/>
              <a:t>imprudent et à : </a:t>
            </a:r>
            <a:endParaRPr lang="en-US" sz="2800" dirty="0"/>
          </a:p>
          <a:p>
            <a:pPr lvl="1"/>
            <a:r>
              <a:rPr lang="fr-CA" dirty="0"/>
              <a:t>Continuer de conduire malgré la fatigue </a:t>
            </a:r>
            <a:r>
              <a:rPr lang="fr-CA" dirty="0" smtClean="0"/>
              <a:t>accumulée.</a:t>
            </a:r>
            <a:endParaRPr lang="en-US" sz="2400" dirty="0"/>
          </a:p>
          <a:p>
            <a:pPr lvl="1"/>
            <a:r>
              <a:rPr lang="fr-CA" dirty="0"/>
              <a:t>Violer les règles sur les </a:t>
            </a:r>
            <a:r>
              <a:rPr lang="fr-CA" dirty="0" smtClean="0"/>
              <a:t>HDS.</a:t>
            </a:r>
            <a:endParaRPr lang="en-US" sz="2400" dirty="0"/>
          </a:p>
          <a:p>
            <a:pPr lvl="1"/>
            <a:r>
              <a:rPr lang="fr-CA" dirty="0"/>
              <a:t>Conduire trop </a:t>
            </a:r>
            <a:r>
              <a:rPr lang="fr-CA" dirty="0" smtClean="0"/>
              <a:t>vite.</a:t>
            </a:r>
            <a:endParaRPr lang="en-US" sz="2400" dirty="0"/>
          </a:p>
          <a:p>
            <a:pPr lvl="0"/>
            <a:r>
              <a:rPr lang="fr-CA" dirty="0"/>
              <a:t>Il est attendu du conducteur qu’il </a:t>
            </a:r>
            <a:r>
              <a:rPr lang="fr-CA" dirty="0" smtClean="0"/>
              <a:t>soit </a:t>
            </a:r>
            <a:r>
              <a:rPr lang="fr-CA" dirty="0"/>
              <a:t>le </a:t>
            </a:r>
            <a:r>
              <a:rPr lang="fr-CA" dirty="0" smtClean="0"/>
              <a:t>« maillon élastique » </a:t>
            </a:r>
            <a:r>
              <a:rPr lang="fr-CA" dirty="0"/>
              <a:t>de la chaîne </a:t>
            </a:r>
            <a:r>
              <a:rPr lang="fr-CA" dirty="0" smtClean="0"/>
              <a:t>logistique.</a:t>
            </a:r>
            <a:endParaRPr lang="en-US" sz="2800" dirty="0"/>
          </a:p>
          <a:p>
            <a:r>
              <a:rPr lang="fr-CA" dirty="0"/>
              <a:t>Le problème est aggravé lorsque l’expéditeur </a:t>
            </a:r>
            <a:r>
              <a:rPr lang="fr-CA" dirty="0" smtClean="0"/>
              <a:t>impose une </a:t>
            </a:r>
            <a:r>
              <a:rPr lang="fr-CA" dirty="0"/>
              <a:t>route de transport plus </a:t>
            </a:r>
            <a:r>
              <a:rPr lang="fr-CA" dirty="0" smtClean="0"/>
              <a:t>courte, </a:t>
            </a:r>
            <a:r>
              <a:rPr lang="fr-CA" dirty="0"/>
              <a:t>mais plus </a:t>
            </a:r>
            <a:r>
              <a:rPr lang="fr-CA" dirty="0" smtClean="0"/>
              <a:t>lente. </a:t>
            </a:r>
            <a:endParaRPr lang="en-US" dirty="0"/>
          </a:p>
        </p:txBody>
      </p:sp>
      <p:pic>
        <p:nvPicPr>
          <p:cNvPr id="5"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8400" y="1905000"/>
            <a:ext cx="2597150" cy="38671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2238974"/>
            <a:ext cx="3429000" cy="22251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p:txBody>
          <a:bodyPr>
            <a:noAutofit/>
          </a:bodyPr>
          <a:lstStyle/>
          <a:p>
            <a:r>
              <a:rPr lang="fr-CA" sz="4000" dirty="0"/>
              <a:t>Retards excessifs de </a:t>
            </a:r>
            <a:r>
              <a:rPr lang="fr-CA" sz="4000" dirty="0" smtClean="0"/>
              <a:t>chargement et de déchargement </a:t>
            </a:r>
            <a:r>
              <a:rPr lang="fr-CA" sz="4000" dirty="0"/>
              <a:t>(1 de 2)</a:t>
            </a:r>
            <a:endParaRPr lang="en-US" sz="4000" dirty="0"/>
          </a:p>
        </p:txBody>
      </p:sp>
      <p:sp>
        <p:nvSpPr>
          <p:cNvPr id="3" name="Content Placeholder 2"/>
          <p:cNvSpPr>
            <a:spLocks noGrp="1"/>
          </p:cNvSpPr>
          <p:nvPr>
            <p:ph idx="1"/>
            <p:custDataLst>
              <p:tags r:id="rId3"/>
            </p:custDataLst>
          </p:nvPr>
        </p:nvSpPr>
        <p:spPr>
          <a:xfrm>
            <a:off x="457200" y="1600200"/>
            <a:ext cx="8305800" cy="4953000"/>
          </a:xfrm>
        </p:spPr>
        <p:txBody>
          <a:bodyPr>
            <a:normAutofit fontScale="77500" lnSpcReduction="20000"/>
          </a:bodyPr>
          <a:lstStyle/>
          <a:p>
            <a:pPr lvl="0"/>
            <a:r>
              <a:rPr lang="fr-CA" sz="2800" dirty="0"/>
              <a:t>L’immobilisation du conducteur en raison de l’attente chez l’expéditeur ou le réceptionnaire est un problème </a:t>
            </a:r>
            <a:r>
              <a:rPr lang="fr-CA" sz="2800" dirty="0" smtClean="0"/>
              <a:t>majeur.</a:t>
            </a:r>
            <a:endParaRPr lang="en-US" sz="2800" dirty="0"/>
          </a:p>
          <a:p>
            <a:pPr lvl="0"/>
            <a:r>
              <a:rPr lang="fr-CA" sz="2800" dirty="0"/>
              <a:t>Les coûts annuels sont estimés </a:t>
            </a:r>
            <a:r>
              <a:rPr lang="fr-CA" sz="2800" dirty="0" smtClean="0"/>
              <a:t>à</a:t>
            </a:r>
          </a:p>
          <a:p>
            <a:pPr marL="0" lvl="0" indent="0">
              <a:buNone/>
            </a:pPr>
            <a:r>
              <a:rPr lang="fr-CA" sz="2800" dirty="0" smtClean="0"/>
              <a:t>   </a:t>
            </a:r>
            <a:r>
              <a:rPr lang="fr-CA" sz="2800" b="1" dirty="0" smtClean="0"/>
              <a:t>3 M$ US </a:t>
            </a:r>
            <a:r>
              <a:rPr lang="fr-CA" sz="2800" dirty="0" smtClean="0"/>
              <a:t>pour l’industrie et à </a:t>
            </a:r>
          </a:p>
          <a:p>
            <a:pPr marL="0" lvl="0" indent="0">
              <a:buNone/>
            </a:pPr>
            <a:r>
              <a:rPr lang="fr-CA" sz="2800" b="1" dirty="0" smtClean="0"/>
              <a:t>   6,5 M$ US </a:t>
            </a:r>
            <a:r>
              <a:rPr lang="fr-CA" sz="2800" dirty="0" smtClean="0"/>
              <a:t>pour </a:t>
            </a:r>
            <a:r>
              <a:rPr lang="fr-CA" sz="2800" dirty="0"/>
              <a:t>l’ensemble </a:t>
            </a:r>
            <a:r>
              <a:rPr lang="fr-CA" sz="2800" dirty="0" smtClean="0"/>
              <a:t>de </a:t>
            </a:r>
          </a:p>
          <a:p>
            <a:pPr marL="0" lvl="0" indent="0">
              <a:buNone/>
            </a:pPr>
            <a:r>
              <a:rPr lang="fr-CA" sz="2800" dirty="0" smtClean="0"/>
              <a:t>   l’économie.</a:t>
            </a:r>
            <a:endParaRPr lang="en-US" sz="2800" dirty="0"/>
          </a:p>
          <a:p>
            <a:pPr lvl="0"/>
            <a:r>
              <a:rPr lang="fr-CA" sz="2800" dirty="0"/>
              <a:t>La perte de temps que subissent </a:t>
            </a:r>
            <a:r>
              <a:rPr lang="fr-CA" sz="2800" dirty="0" smtClean="0"/>
              <a:t>les</a:t>
            </a:r>
          </a:p>
          <a:p>
            <a:pPr marL="266700" lvl="0" indent="-266700">
              <a:buNone/>
            </a:pPr>
            <a:r>
              <a:rPr lang="fr-CA" sz="2800" dirty="0" smtClean="0"/>
              <a:t>   conducteurs </a:t>
            </a:r>
            <a:r>
              <a:rPr lang="fr-CA" sz="2800" dirty="0"/>
              <a:t>aggrave la pénurie de </a:t>
            </a:r>
            <a:endParaRPr lang="fr-CA" sz="2800" dirty="0" smtClean="0"/>
          </a:p>
          <a:p>
            <a:pPr marL="0" lvl="0" indent="0">
              <a:buNone/>
            </a:pPr>
            <a:r>
              <a:rPr lang="fr-CA" sz="2800" dirty="0" smtClean="0"/>
              <a:t>   conducteurs.</a:t>
            </a:r>
            <a:endParaRPr lang="en-US" sz="2800" dirty="0"/>
          </a:p>
          <a:p>
            <a:pPr lvl="0"/>
            <a:r>
              <a:rPr lang="fr-CA" sz="2800" dirty="0"/>
              <a:t>La majorité des conducteurs étant payés au kilométrage, l</a:t>
            </a:r>
            <a:r>
              <a:rPr lang="fr-CA" sz="2800" dirty="0" smtClean="0"/>
              <a:t>es </a:t>
            </a:r>
            <a:r>
              <a:rPr lang="fr-CA" sz="2800" dirty="0"/>
              <a:t>pertes de temps génèrent de la frustration chez les conducteurs en retard sur l’horaire </a:t>
            </a:r>
            <a:r>
              <a:rPr lang="fr-CA" sz="2800" dirty="0" smtClean="0"/>
              <a:t>prévu </a:t>
            </a:r>
            <a:r>
              <a:rPr lang="fr-CA" sz="2800" dirty="0"/>
              <a:t>et font </a:t>
            </a:r>
            <a:r>
              <a:rPr lang="fr-CA" sz="2800" dirty="0" smtClean="0"/>
              <a:t>d’eux </a:t>
            </a:r>
            <a:r>
              <a:rPr lang="fr-CA" sz="2800" dirty="0"/>
              <a:t>des conducteurs </a:t>
            </a:r>
            <a:r>
              <a:rPr lang="fr-CA" sz="2800" dirty="0" smtClean="0"/>
              <a:t>pressés.</a:t>
            </a:r>
            <a:endParaRPr lang="en-US" sz="2800" dirty="0"/>
          </a:p>
          <a:p>
            <a:r>
              <a:rPr lang="fr-CA" sz="2800" dirty="0"/>
              <a:t>Les retards entraînent ainsi des violations </a:t>
            </a:r>
            <a:r>
              <a:rPr lang="fr-CA" sz="2800" dirty="0" smtClean="0"/>
              <a:t>des HDS</a:t>
            </a:r>
            <a:r>
              <a:rPr lang="fr-CA" sz="2800" dirty="0"/>
              <a:t>, ce qui expose les transporteurs à des risques financiers et </a:t>
            </a:r>
            <a:r>
              <a:rPr lang="fr-CA" sz="2800" dirty="0" smtClean="0"/>
              <a:t>juridiques.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2238975"/>
            <a:ext cx="3048000" cy="19778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p:txBody>
          <a:bodyPr>
            <a:noAutofit/>
          </a:bodyPr>
          <a:lstStyle/>
          <a:p>
            <a:r>
              <a:rPr lang="fr-CA" sz="4000" dirty="0" smtClean="0"/>
              <a:t>Retards excessifs </a:t>
            </a:r>
            <a:r>
              <a:rPr lang="fr-CA" sz="4000" dirty="0"/>
              <a:t>de </a:t>
            </a:r>
            <a:r>
              <a:rPr lang="fr-CA" sz="4000" dirty="0" smtClean="0"/>
              <a:t>chargement et de déchargement </a:t>
            </a:r>
            <a:r>
              <a:rPr lang="fr-CA" sz="4000" dirty="0"/>
              <a:t>(2 de 2)</a:t>
            </a:r>
            <a:endParaRPr lang="en-US" sz="4000" dirty="0"/>
          </a:p>
        </p:txBody>
      </p:sp>
      <p:sp>
        <p:nvSpPr>
          <p:cNvPr id="3" name="Content Placeholder 2"/>
          <p:cNvSpPr>
            <a:spLocks noGrp="1"/>
          </p:cNvSpPr>
          <p:nvPr>
            <p:ph idx="1"/>
            <p:custDataLst>
              <p:tags r:id="rId3"/>
            </p:custDataLst>
          </p:nvPr>
        </p:nvSpPr>
        <p:spPr>
          <a:xfrm>
            <a:off x="381000" y="1600200"/>
            <a:ext cx="8229600" cy="4800600"/>
          </a:xfrm>
        </p:spPr>
        <p:txBody>
          <a:bodyPr>
            <a:normAutofit fontScale="70000" lnSpcReduction="20000"/>
          </a:bodyPr>
          <a:lstStyle/>
          <a:p>
            <a:pPr lvl="0"/>
            <a:r>
              <a:rPr lang="fr-CA" sz="3700" dirty="0"/>
              <a:t>Étude </a:t>
            </a:r>
            <a:r>
              <a:rPr lang="fr-CA" sz="3700" dirty="0" smtClean="0"/>
              <a:t>du </a:t>
            </a:r>
            <a:r>
              <a:rPr lang="fr-CA" sz="3700" dirty="0" err="1" smtClean="0"/>
              <a:t>Government</a:t>
            </a:r>
            <a:r>
              <a:rPr lang="fr-CA" sz="3700" dirty="0" smtClean="0"/>
              <a:t> </a:t>
            </a:r>
            <a:r>
              <a:rPr lang="fr-CA" sz="3700" dirty="0" err="1" smtClean="0"/>
              <a:t>Accountability</a:t>
            </a:r>
            <a:r>
              <a:rPr lang="fr-CA" sz="3700" dirty="0" smtClean="0"/>
              <a:t> Office (GAO), l’organisme fédéral américain de </a:t>
            </a:r>
            <a:r>
              <a:rPr lang="fr-CA" sz="3700" dirty="0"/>
              <a:t>reddition de comptes </a:t>
            </a:r>
            <a:r>
              <a:rPr lang="fr-CA" sz="3700" dirty="0" smtClean="0"/>
              <a:t>publique : </a:t>
            </a:r>
            <a:endParaRPr lang="en-US" sz="3700" dirty="0"/>
          </a:p>
          <a:p>
            <a:pPr lvl="1"/>
            <a:r>
              <a:rPr lang="en-US" sz="2900" b="1" i="0" dirty="0" smtClean="0"/>
              <a:t>68 </a:t>
            </a:r>
            <a:r>
              <a:rPr lang="en-US" sz="2900" b="1" i="0" dirty="0"/>
              <a:t>%</a:t>
            </a:r>
            <a:r>
              <a:rPr lang="en-US" sz="2900" b="0" i="0" dirty="0"/>
              <a:t> </a:t>
            </a:r>
            <a:r>
              <a:rPr lang="fr-CA" sz="2900" dirty="0" smtClean="0"/>
              <a:t>des </a:t>
            </a:r>
            <a:r>
              <a:rPr lang="fr-CA" sz="2900" dirty="0"/>
              <a:t>conducteurs sondés </a:t>
            </a:r>
            <a:r>
              <a:rPr lang="fr-CA" sz="2900" dirty="0" smtClean="0"/>
              <a:t>ont</a:t>
            </a:r>
          </a:p>
          <a:p>
            <a:pPr marL="457200" lvl="1" indent="0">
              <a:buNone/>
            </a:pPr>
            <a:r>
              <a:rPr lang="fr-CA" sz="2900" dirty="0" smtClean="0"/>
              <a:t> été </a:t>
            </a:r>
            <a:r>
              <a:rPr lang="fr-CA" sz="2900" dirty="0"/>
              <a:t>immobilisés plus de 2 </a:t>
            </a:r>
            <a:r>
              <a:rPr lang="fr-CA" sz="2900" dirty="0" smtClean="0"/>
              <a:t>heures</a:t>
            </a:r>
          </a:p>
          <a:p>
            <a:pPr marL="457200" lvl="1" indent="0">
              <a:buNone/>
            </a:pPr>
            <a:r>
              <a:rPr lang="fr-CA" sz="2900" dirty="0" smtClean="0"/>
              <a:t> le </a:t>
            </a:r>
            <a:r>
              <a:rPr lang="fr-CA" sz="2900" dirty="0"/>
              <a:t>mois précédent (certains plus </a:t>
            </a:r>
          </a:p>
          <a:p>
            <a:pPr marL="457200" lvl="1" indent="0">
              <a:buNone/>
            </a:pPr>
            <a:r>
              <a:rPr lang="fr-CA" sz="2900" dirty="0" smtClean="0"/>
              <a:t> de </a:t>
            </a:r>
            <a:r>
              <a:rPr lang="fr-CA" sz="2900" dirty="0"/>
              <a:t>8 heures!</a:t>
            </a:r>
            <a:r>
              <a:rPr lang="fr-CA" sz="2900" dirty="0" smtClean="0"/>
              <a:t>).</a:t>
            </a:r>
            <a:endParaRPr lang="en-US" sz="2900" dirty="0"/>
          </a:p>
          <a:p>
            <a:pPr lvl="1"/>
            <a:r>
              <a:rPr lang="fr-CA" sz="2900" dirty="0"/>
              <a:t>Parmi les conducteurs immobilisés : </a:t>
            </a:r>
            <a:endParaRPr lang="en-US" sz="2900" dirty="0"/>
          </a:p>
          <a:p>
            <a:pPr lvl="2"/>
            <a:r>
              <a:rPr lang="en-US" sz="2900" b="1" i="0" dirty="0" smtClean="0"/>
              <a:t>80 </a:t>
            </a:r>
            <a:r>
              <a:rPr lang="en-US" sz="2900" b="1" i="0" dirty="0"/>
              <a:t>%</a:t>
            </a:r>
            <a:r>
              <a:rPr lang="en-US" sz="2900" b="0" i="0" dirty="0"/>
              <a:t> </a:t>
            </a:r>
            <a:r>
              <a:rPr lang="fr-CA" sz="2900" dirty="0"/>
              <a:t>ont déclaré que cette situation </a:t>
            </a:r>
            <a:endParaRPr lang="fr-CA" sz="2900" dirty="0" smtClean="0"/>
          </a:p>
          <a:p>
            <a:pPr marL="914400" lvl="2" indent="0">
              <a:buNone/>
            </a:pPr>
            <a:r>
              <a:rPr lang="fr-CA" sz="2900" dirty="0" smtClean="0"/>
              <a:t> avait </a:t>
            </a:r>
            <a:r>
              <a:rPr lang="fr-CA" sz="2900" dirty="0"/>
              <a:t>compromis leur </a:t>
            </a:r>
            <a:r>
              <a:rPr lang="fr-CA" sz="2900" dirty="0" smtClean="0"/>
              <a:t>respect des HDS.</a:t>
            </a:r>
            <a:endParaRPr lang="en-US" sz="2900" dirty="0"/>
          </a:p>
          <a:p>
            <a:pPr lvl="2"/>
            <a:r>
              <a:rPr lang="fr-CA" sz="2900" b="1" dirty="0"/>
              <a:t>65 % </a:t>
            </a:r>
            <a:r>
              <a:rPr lang="fr-CA" sz="2900" dirty="0"/>
              <a:t>ont subi une perte de revenus en raison des </a:t>
            </a:r>
            <a:r>
              <a:rPr lang="fr-CA" sz="2900" dirty="0" smtClean="0"/>
              <a:t>retards.</a:t>
            </a:r>
            <a:endParaRPr lang="en-US" sz="2900" dirty="0"/>
          </a:p>
          <a:p>
            <a:pPr lvl="2"/>
            <a:r>
              <a:rPr lang="fr-CA" sz="2900" dirty="0"/>
              <a:t>Seulement </a:t>
            </a:r>
            <a:r>
              <a:rPr lang="fr-CA" sz="2900" b="1" dirty="0"/>
              <a:t>35 %</a:t>
            </a:r>
            <a:r>
              <a:rPr lang="fr-CA" sz="2900" dirty="0"/>
              <a:t> ont été </a:t>
            </a:r>
            <a:r>
              <a:rPr lang="fr-CA" sz="2900" dirty="0" smtClean="0"/>
              <a:t>indemnisés.</a:t>
            </a:r>
            <a:endParaRPr lang="en-US" sz="2900" b="0" i="0" dirty="0"/>
          </a:p>
          <a:p>
            <a:pPr lvl="0"/>
            <a:r>
              <a:rPr lang="fr-CA" sz="3700" dirty="0"/>
              <a:t>Texas Transportation Institute </a:t>
            </a:r>
            <a:r>
              <a:rPr lang="fr-CA" sz="3700" dirty="0" smtClean="0"/>
              <a:t>(TTI) : </a:t>
            </a:r>
            <a:endParaRPr lang="en-US" sz="3700" dirty="0"/>
          </a:p>
          <a:p>
            <a:pPr lvl="1"/>
            <a:r>
              <a:rPr lang="fr-CA" sz="2900" b="1" dirty="0" smtClean="0"/>
              <a:t>Coût </a:t>
            </a:r>
            <a:r>
              <a:rPr lang="fr-CA" sz="2900" b="1" dirty="0"/>
              <a:t>véritable des retards dans l’industrie du transport par camion : entre 80 $ et 121 $ </a:t>
            </a:r>
            <a:r>
              <a:rPr lang="fr-CA" sz="2900" b="1" dirty="0" smtClean="0"/>
              <a:t>l’heure. </a:t>
            </a:r>
            <a:endParaRPr lang="en-US" sz="29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Sources des retards de </a:t>
            </a:r>
            <a:r>
              <a:rPr lang="fr-CA" dirty="0" smtClean="0"/>
              <a:t>chargement et de déchargement</a:t>
            </a:r>
            <a:endParaRPr lang="en-US" dirty="0"/>
          </a:p>
        </p:txBody>
      </p:sp>
      <p:sp>
        <p:nvSpPr>
          <p:cNvPr id="3" name="Content Placeholder 2"/>
          <p:cNvSpPr>
            <a:spLocks noGrp="1"/>
          </p:cNvSpPr>
          <p:nvPr>
            <p:ph idx="1"/>
            <p:custDataLst>
              <p:tags r:id="rId2"/>
            </p:custDataLst>
          </p:nvPr>
        </p:nvSpPr>
        <p:spPr>
          <a:xfrm>
            <a:off x="457200" y="1600200"/>
            <a:ext cx="4800600" cy="4525963"/>
          </a:xfrm>
        </p:spPr>
        <p:txBody>
          <a:bodyPr>
            <a:normAutofit fontScale="85000" lnSpcReduction="20000"/>
          </a:bodyPr>
          <a:lstStyle/>
          <a:p>
            <a:pPr lvl="0"/>
            <a:r>
              <a:rPr lang="fr-CA" sz="2800" dirty="0" smtClean="0"/>
              <a:t>La capacité </a:t>
            </a:r>
            <a:r>
              <a:rPr lang="fr-CA" sz="2800" dirty="0"/>
              <a:t>ou </a:t>
            </a:r>
            <a:r>
              <a:rPr lang="fr-CA" sz="2800" dirty="0" smtClean="0"/>
              <a:t>l’équipement de </a:t>
            </a:r>
            <a:r>
              <a:rPr lang="fr-CA" sz="2800" dirty="0"/>
              <a:t>l’endroit de </a:t>
            </a:r>
            <a:r>
              <a:rPr lang="fr-CA" sz="2800" dirty="0" smtClean="0"/>
              <a:t>chargement</a:t>
            </a:r>
            <a:r>
              <a:rPr lang="fr-CA" sz="2800" dirty="0"/>
              <a:t> </a:t>
            </a:r>
            <a:r>
              <a:rPr lang="fr-CA" sz="2800" dirty="0" smtClean="0"/>
              <a:t>et de déchargement sont inadéquats.</a:t>
            </a:r>
            <a:endParaRPr lang="en-US" sz="2800" dirty="0"/>
          </a:p>
          <a:p>
            <a:pPr lvl="0"/>
            <a:r>
              <a:rPr lang="fr-CA" sz="2800" dirty="0"/>
              <a:t>Les marchandises ne sont pas prêtes à être </a:t>
            </a:r>
            <a:r>
              <a:rPr lang="fr-CA" sz="2800" dirty="0" smtClean="0"/>
              <a:t>expédiées. </a:t>
            </a:r>
            <a:endParaRPr lang="en-US" sz="2800" dirty="0"/>
          </a:p>
          <a:p>
            <a:pPr lvl="0"/>
            <a:r>
              <a:rPr lang="fr-CA" sz="2800" dirty="0"/>
              <a:t>Le service offert par le personnel de l’endroit désigné est </a:t>
            </a:r>
            <a:r>
              <a:rPr lang="fr-CA" sz="2800" dirty="0" smtClean="0"/>
              <a:t>lent.</a:t>
            </a:r>
            <a:endParaRPr lang="en-US" sz="2800" dirty="0"/>
          </a:p>
          <a:p>
            <a:pPr lvl="0"/>
            <a:r>
              <a:rPr lang="fr-CA" sz="2800" dirty="0"/>
              <a:t>Les pratiques ou les priorités en matière d’horaires sont </a:t>
            </a:r>
            <a:r>
              <a:rPr lang="fr-CA" sz="2800" dirty="0" smtClean="0"/>
              <a:t>inadéquates</a:t>
            </a:r>
            <a:r>
              <a:rPr lang="fr-CA" sz="2800" dirty="0"/>
              <a:t> </a:t>
            </a:r>
            <a:r>
              <a:rPr lang="fr-CA" sz="2800" dirty="0" smtClean="0"/>
              <a:t>(p. ex.,</a:t>
            </a:r>
            <a:r>
              <a:rPr lang="fr-CA" sz="2800" dirty="0"/>
              <a:t> </a:t>
            </a:r>
            <a:r>
              <a:rPr lang="fr-CA" sz="2800" dirty="0" smtClean="0"/>
              <a:t>utiliser </a:t>
            </a:r>
            <a:r>
              <a:rPr lang="fr-CA" sz="2800" dirty="0"/>
              <a:t>une remorque comme entrepôt </a:t>
            </a:r>
            <a:r>
              <a:rPr lang="fr-CA" sz="2800" dirty="0" smtClean="0"/>
              <a:t>d’appoint).</a:t>
            </a:r>
            <a:endParaRPr lang="en-US" sz="2800" dirty="0"/>
          </a:p>
          <a:p>
            <a:r>
              <a:rPr lang="fr-CA" sz="2800" dirty="0"/>
              <a:t>D’autres </a:t>
            </a:r>
            <a:r>
              <a:rPr lang="fr-CA" sz="2800" dirty="0" smtClean="0"/>
              <a:t>facteurs. </a:t>
            </a:r>
            <a:endParaRPr lang="en-US" sz="3000" dirty="0"/>
          </a:p>
        </p:txBody>
      </p:sp>
      <p:pic>
        <p:nvPicPr>
          <p:cNvPr id="20482"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2743200"/>
            <a:ext cx="2981237" cy="1974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lnSpc>
                <a:spcPts val="4580"/>
              </a:lnSpc>
              <a:spcBef>
                <a:spcPct val="0"/>
              </a:spcBef>
              <a:buNone/>
            </a:pPr>
            <a:r>
              <a:rPr lang="en-US" sz="4000" b="0" i="0" dirty="0" err="1">
                <a:solidFill>
                  <a:schemeClr val="bg1"/>
                </a:solidFill>
                <a:latin typeface="Calibri"/>
                <a:ea typeface="+mj-ea"/>
                <a:cs typeface="+mj-cs"/>
              </a:rPr>
              <a:t>Même</a:t>
            </a:r>
            <a:r>
              <a:rPr lang="en-US" sz="4000" b="0" i="0" dirty="0">
                <a:solidFill>
                  <a:schemeClr val="bg1"/>
                </a:solidFill>
                <a:latin typeface="Calibri"/>
                <a:ea typeface="+mj-ea"/>
                <a:cs typeface="+mj-cs"/>
              </a:rPr>
              <a:t> les </a:t>
            </a:r>
            <a:r>
              <a:rPr lang="en-US" sz="4000" b="0" i="0" dirty="0" err="1">
                <a:solidFill>
                  <a:schemeClr val="bg1"/>
                </a:solidFill>
                <a:latin typeface="Calibri"/>
                <a:ea typeface="+mj-ea"/>
                <a:cs typeface="+mj-cs"/>
              </a:rPr>
              <a:t>petits</a:t>
            </a:r>
            <a:r>
              <a:rPr lang="en-US" sz="4000" b="0" i="0" dirty="0">
                <a:solidFill>
                  <a:schemeClr val="bg1"/>
                </a:solidFill>
                <a:latin typeface="Calibri"/>
                <a:ea typeface="+mj-ea"/>
                <a:cs typeface="+mj-cs"/>
              </a:rPr>
              <a:t> retards </a:t>
            </a:r>
            <a:r>
              <a:rPr lang="en-US" sz="4000" b="0" i="0" dirty="0" err="1">
                <a:solidFill>
                  <a:schemeClr val="bg1"/>
                </a:solidFill>
                <a:latin typeface="Calibri"/>
                <a:ea typeface="+mj-ea"/>
                <a:cs typeface="+mj-cs"/>
              </a:rPr>
              <a:t>peuvent</a:t>
            </a:r>
            <a:r>
              <a:rPr lang="en-US" sz="4000" b="0" i="0" dirty="0">
                <a:solidFill>
                  <a:schemeClr val="bg1"/>
                </a:solidFill>
                <a:latin typeface="Calibri"/>
                <a:ea typeface="+mj-ea"/>
                <a:cs typeface="+mj-cs"/>
              </a:rPr>
              <a:t> </a:t>
            </a:r>
            <a:r>
              <a:rPr lang="en-US" sz="4000" b="0" i="0" dirty="0" err="1">
                <a:solidFill>
                  <a:schemeClr val="bg1"/>
                </a:solidFill>
                <a:latin typeface="Calibri"/>
                <a:ea typeface="+mj-ea"/>
                <a:cs typeface="+mj-cs"/>
              </a:rPr>
              <a:t>avoir</a:t>
            </a:r>
            <a:r>
              <a:rPr lang="en-US" sz="4000" b="0" i="0" dirty="0">
                <a:solidFill>
                  <a:schemeClr val="bg1"/>
                </a:solidFill>
                <a:latin typeface="Calibri"/>
                <a:ea typeface="+mj-ea"/>
                <a:cs typeface="+mj-cs"/>
              </a:rPr>
              <a:t> de </a:t>
            </a:r>
            <a:r>
              <a:rPr lang="en-US" sz="4000" b="0" i="0" dirty="0" err="1" smtClean="0">
                <a:solidFill>
                  <a:schemeClr val="bg1"/>
                </a:solidFill>
                <a:latin typeface="Calibri"/>
                <a:ea typeface="+mj-ea"/>
                <a:cs typeface="+mj-cs"/>
              </a:rPr>
              <a:t>grandes</a:t>
            </a:r>
            <a:r>
              <a:rPr lang="en-US" sz="4000" b="0" i="0" dirty="0" smtClean="0">
                <a:solidFill>
                  <a:schemeClr val="bg1"/>
                </a:solidFill>
                <a:latin typeface="Calibri"/>
                <a:ea typeface="+mj-ea"/>
                <a:cs typeface="+mj-cs"/>
              </a:rPr>
              <a:t> </a:t>
            </a:r>
            <a:r>
              <a:rPr lang="en-US" sz="4000" b="0" i="0" dirty="0" err="1" smtClean="0">
                <a:solidFill>
                  <a:schemeClr val="bg1"/>
                </a:solidFill>
                <a:latin typeface="Calibri"/>
                <a:ea typeface="+mj-ea"/>
                <a:cs typeface="+mj-cs"/>
              </a:rPr>
              <a:t>conséquences</a:t>
            </a:r>
            <a:endParaRPr lang="en-US" sz="4000" dirty="0"/>
          </a:p>
        </p:txBody>
      </p:sp>
      <p:sp>
        <p:nvSpPr>
          <p:cNvPr id="3" name="Content Placeholder 2"/>
          <p:cNvSpPr>
            <a:spLocks noGrp="1"/>
          </p:cNvSpPr>
          <p:nvPr>
            <p:ph idx="1"/>
            <p:custDataLst>
              <p:tags r:id="rId2"/>
            </p:custDataLst>
          </p:nvPr>
        </p:nvSpPr>
        <p:spPr>
          <a:xfrm>
            <a:off x="457200" y="1600200"/>
            <a:ext cx="5867400" cy="4525963"/>
          </a:xfrm>
        </p:spPr>
        <p:txBody>
          <a:bodyPr>
            <a:noAutofit/>
          </a:bodyPr>
          <a:lstStyle/>
          <a:p>
            <a:pPr lvl="0"/>
            <a:r>
              <a:rPr lang="fr-CA" sz="2000" dirty="0"/>
              <a:t>Un conducteur </a:t>
            </a:r>
            <a:r>
              <a:rPr lang="fr-CA" sz="2000" dirty="0" smtClean="0"/>
              <a:t>retardé dans ses tâches qui </a:t>
            </a:r>
            <a:r>
              <a:rPr lang="fr-CA" sz="2000" dirty="0"/>
              <a:t>atteint la limite de ses heures de travail </a:t>
            </a:r>
            <a:r>
              <a:rPr lang="fr-CA" sz="2000" dirty="0" smtClean="0"/>
              <a:t>devra prendre </a:t>
            </a:r>
            <a:r>
              <a:rPr lang="fr-CA" sz="2000" dirty="0"/>
              <a:t>10 heures de repos </a:t>
            </a:r>
            <a:r>
              <a:rPr lang="fr-CA" sz="2000" dirty="0" smtClean="0"/>
              <a:t>(8 heures au Canada) avant </a:t>
            </a:r>
            <a:r>
              <a:rPr lang="fr-CA" sz="2000" dirty="0"/>
              <a:t>de pouvoir travailler à </a:t>
            </a:r>
            <a:r>
              <a:rPr lang="fr-CA" sz="2000" dirty="0" smtClean="0"/>
              <a:t>nouveau. </a:t>
            </a:r>
            <a:endParaRPr lang="en-US" sz="2000" dirty="0"/>
          </a:p>
          <a:p>
            <a:pPr lvl="0"/>
            <a:r>
              <a:rPr lang="fr-CA" sz="2000" dirty="0"/>
              <a:t>Un conducteur qui atteint la limite de ses heures hebdomadaires doit prendre </a:t>
            </a:r>
            <a:r>
              <a:rPr lang="fr-CA" sz="2000" dirty="0" smtClean="0"/>
              <a:t>un </a:t>
            </a:r>
            <a:r>
              <a:rPr lang="fr-CA" sz="2000" dirty="0"/>
              <a:t>repos avant de pouvoir reprendre le </a:t>
            </a:r>
            <a:r>
              <a:rPr lang="fr-CA" sz="2000" dirty="0" smtClean="0"/>
              <a:t>travail (</a:t>
            </a:r>
            <a:r>
              <a:rPr lang="fr-CA" sz="2000" dirty="0"/>
              <a:t>34 heures de repos aux États-Unis, 36 heures </a:t>
            </a:r>
            <a:r>
              <a:rPr lang="fr-CA" sz="2000" dirty="0" smtClean="0"/>
              <a:t>au </a:t>
            </a:r>
            <a:r>
              <a:rPr lang="fr-CA" sz="2000" dirty="0"/>
              <a:t>Canada</a:t>
            </a:r>
            <a:r>
              <a:rPr lang="fr-CA" sz="2000" dirty="0" smtClean="0"/>
              <a:t>).</a:t>
            </a:r>
            <a:endParaRPr lang="en-US" sz="2000" dirty="0"/>
          </a:p>
          <a:p>
            <a:pPr lvl="0"/>
            <a:r>
              <a:rPr lang="fr-CA" sz="2000" dirty="0"/>
              <a:t>Le transporteur et le conducteur subissent les conséquences d’une violation </a:t>
            </a:r>
            <a:r>
              <a:rPr lang="fr-CA" sz="2000" dirty="0" smtClean="0"/>
              <a:t>des HDS.</a:t>
            </a:r>
            <a:endParaRPr lang="en-US" sz="2000" dirty="0"/>
          </a:p>
          <a:p>
            <a:r>
              <a:rPr lang="fr-CA" sz="2000" dirty="0"/>
              <a:t>Toutes les parties sont pénalisées : expéditeurs, réceptionnaires, intermédiaires, transporteurs et </a:t>
            </a:r>
            <a:r>
              <a:rPr lang="fr-CA" sz="2000" dirty="0" smtClean="0"/>
              <a:t>conducteurs.</a:t>
            </a:r>
            <a:endParaRPr lang="en-US" sz="2000" dirty="0"/>
          </a:p>
        </p:txBody>
      </p:sp>
      <p:pic>
        <p:nvPicPr>
          <p:cNvPr id="755713" name="Picture 1"/>
          <p:cNvPicPr>
            <a:picLocks noChangeAspect="1" noChangeArrowheads="1"/>
          </p:cNvPicPr>
          <p:nvPr>
            <p:custDataLst>
              <p:tags r:id="rId3"/>
            </p:custDataLst>
          </p:nvPr>
        </p:nvPicPr>
        <p:blipFill>
          <a:blip r:embed="rId6" cstate="print"/>
          <a:srcRect/>
          <a:stretch>
            <a:fillRect/>
          </a:stretch>
        </p:blipFill>
        <p:spPr bwMode="auto">
          <a:xfrm>
            <a:off x="6400800" y="1676400"/>
            <a:ext cx="2456915" cy="1752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200" dirty="0"/>
              <a:t>Les plus vulnérables : </a:t>
            </a:r>
            <a:r>
              <a:rPr lang="fr-CA" sz="3200" dirty="0" smtClean="0"/>
              <a:t>les </a:t>
            </a:r>
            <a:r>
              <a:rPr lang="fr-CA" sz="3200" dirty="0"/>
              <a:t>petits transporteurs </a:t>
            </a:r>
            <a:br>
              <a:rPr lang="fr-CA" sz="3200" dirty="0"/>
            </a:br>
            <a:r>
              <a:rPr lang="fr-CA" sz="3200" dirty="0"/>
              <a:t>et les transporteurs </a:t>
            </a:r>
            <a:r>
              <a:rPr lang="fr-CA" sz="3200" dirty="0" smtClean="0"/>
              <a:t>indépendants       </a:t>
            </a:r>
            <a:endParaRPr lang="en-US" sz="3200" dirty="0"/>
          </a:p>
        </p:txBody>
      </p:sp>
      <p:sp>
        <p:nvSpPr>
          <p:cNvPr id="3" name="Content Placeholder 2"/>
          <p:cNvSpPr>
            <a:spLocks noGrp="1"/>
          </p:cNvSpPr>
          <p:nvPr>
            <p:ph idx="1"/>
            <p:custDataLst>
              <p:tags r:id="rId2"/>
            </p:custDataLst>
          </p:nvPr>
        </p:nvSpPr>
        <p:spPr>
          <a:xfrm>
            <a:off x="457200" y="1600200"/>
            <a:ext cx="5791200" cy="4525963"/>
          </a:xfrm>
        </p:spPr>
        <p:txBody>
          <a:bodyPr>
            <a:normAutofit fontScale="70000" lnSpcReduction="20000"/>
          </a:bodyPr>
          <a:lstStyle/>
          <a:p>
            <a:pPr marL="0" indent="0">
              <a:buNone/>
            </a:pPr>
            <a:r>
              <a:rPr lang="fr-CA" dirty="0"/>
              <a:t>Ils sont moins susceptibles : </a:t>
            </a:r>
            <a:endParaRPr lang="en-US" dirty="0"/>
          </a:p>
          <a:p>
            <a:pPr lvl="1"/>
            <a:r>
              <a:rPr lang="fr-CA" dirty="0"/>
              <a:t>D’avoir des normes établies pour le temps de </a:t>
            </a:r>
            <a:r>
              <a:rPr lang="fr-CA" dirty="0" smtClean="0"/>
              <a:t>transport.</a:t>
            </a:r>
            <a:endParaRPr lang="en-US" dirty="0"/>
          </a:p>
          <a:p>
            <a:pPr lvl="1"/>
            <a:r>
              <a:rPr lang="fr-CA" dirty="0"/>
              <a:t>De facturer des frais d’immobilisation pour leur </a:t>
            </a:r>
            <a:r>
              <a:rPr lang="fr-CA" dirty="0" smtClean="0"/>
              <a:t>conducteur. </a:t>
            </a:r>
            <a:endParaRPr lang="en-US" dirty="0"/>
          </a:p>
          <a:p>
            <a:pPr lvl="1"/>
            <a:r>
              <a:rPr lang="fr-CA" dirty="0"/>
              <a:t>D’avoir des méthodes systématiques ou des technologies de pointe (</a:t>
            </a:r>
            <a:r>
              <a:rPr lang="fr-CA" dirty="0" smtClean="0"/>
              <a:t>p. </a:t>
            </a:r>
            <a:r>
              <a:rPr lang="fr-CA" dirty="0"/>
              <a:t>ex., un enregistreur de bord électronique) pour traiter le </a:t>
            </a:r>
            <a:r>
              <a:rPr lang="fr-CA" dirty="0" smtClean="0"/>
              <a:t>problème.</a:t>
            </a:r>
            <a:endParaRPr lang="en-US" b="0" i="0" dirty="0"/>
          </a:p>
          <a:p>
            <a:pPr marL="0" lvl="0" indent="0">
              <a:buNone/>
            </a:pPr>
            <a:r>
              <a:rPr lang="fr-CA" sz="3100" dirty="0" smtClean="0"/>
              <a:t>Ils sont moins </a:t>
            </a:r>
            <a:r>
              <a:rPr lang="fr-CA" sz="3100" dirty="0"/>
              <a:t>en mesure : </a:t>
            </a:r>
            <a:endParaRPr lang="en-US" sz="3100" dirty="0"/>
          </a:p>
          <a:p>
            <a:pPr lvl="1"/>
            <a:r>
              <a:rPr lang="fr-CA" dirty="0"/>
              <a:t>De laisser la remorque chez le client et d’accrocher une autre </a:t>
            </a:r>
            <a:r>
              <a:rPr lang="fr-CA" dirty="0" smtClean="0"/>
              <a:t>remorque.</a:t>
            </a:r>
            <a:endParaRPr lang="en-US" sz="2400" dirty="0"/>
          </a:p>
          <a:p>
            <a:pPr lvl="1"/>
            <a:r>
              <a:rPr lang="fr-CA" dirty="0"/>
              <a:t>De modifier les horaires (</a:t>
            </a:r>
            <a:r>
              <a:rPr lang="fr-CA" dirty="0" smtClean="0"/>
              <a:t>p. ex., </a:t>
            </a:r>
            <a:r>
              <a:rPr lang="fr-CA" dirty="0"/>
              <a:t>changer les répartitions</a:t>
            </a:r>
            <a:r>
              <a:rPr lang="fr-CA" dirty="0" smtClean="0"/>
              <a:t>).</a:t>
            </a:r>
            <a:endParaRPr lang="en-US" sz="2400" dirty="0"/>
          </a:p>
          <a:p>
            <a:pPr lvl="1"/>
            <a:r>
              <a:rPr lang="fr-CA" dirty="0"/>
              <a:t>D’absorber </a:t>
            </a:r>
            <a:r>
              <a:rPr lang="fr-CA" dirty="0" smtClean="0"/>
              <a:t>les </a:t>
            </a:r>
            <a:r>
              <a:rPr lang="fr-CA" dirty="0"/>
              <a:t>pertes de </a:t>
            </a:r>
            <a:r>
              <a:rPr lang="fr-CA" dirty="0" smtClean="0"/>
              <a:t>revenus. </a:t>
            </a:r>
            <a:endParaRPr lang="en-US" dirty="0"/>
          </a:p>
        </p:txBody>
      </p:sp>
      <p:pic>
        <p:nvPicPr>
          <p:cNvPr id="2150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4600" y="2362200"/>
            <a:ext cx="2332139" cy="34940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ctrTitle"/>
            <p:custDataLst>
              <p:tags r:id="rId1"/>
            </p:custDataLst>
          </p:nvPr>
        </p:nvSpPr>
        <p:spPr/>
        <p:txBody>
          <a:bodyPr/>
          <a:lstStyle/>
          <a:p>
            <a:r>
              <a:rPr lang="fr-CA" dirty="0"/>
              <a:t>Solutions </a:t>
            </a:r>
            <a:r>
              <a:rPr lang="fr-CA" dirty="0" smtClean="0"/>
              <a:t>pour une meilleure gestion </a:t>
            </a:r>
            <a:r>
              <a:rPr lang="fr-CA" dirty="0"/>
              <a:t>de la fatigue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Objectifs du Programme nord-américain de gestion de la fatigue (PNAGF)</a:t>
            </a:r>
            <a:endParaRPr lang="en-US" sz="3600" dirty="0"/>
          </a:p>
        </p:txBody>
      </p:sp>
      <p:sp>
        <p:nvSpPr>
          <p:cNvPr id="3" name="Content Placeholder 2"/>
          <p:cNvSpPr>
            <a:spLocks noGrp="1"/>
          </p:cNvSpPr>
          <p:nvPr>
            <p:ph idx="1"/>
            <p:custDataLst>
              <p:tags r:id="rId2"/>
            </p:custDataLst>
          </p:nvPr>
        </p:nvSpPr>
        <p:spPr>
          <a:xfrm>
            <a:off x="457200" y="1600200"/>
            <a:ext cx="8382000" cy="4572000"/>
          </a:xfrm>
        </p:spPr>
        <p:txBody>
          <a:bodyPr>
            <a:noAutofit/>
          </a:bodyPr>
          <a:lstStyle/>
          <a:p>
            <a:pPr lvl="0"/>
            <a:r>
              <a:rPr lang="fr-CA" sz="2100" dirty="0" smtClean="0"/>
              <a:t>Concevoir, à </a:t>
            </a:r>
            <a:r>
              <a:rPr lang="fr-CA" sz="2100" dirty="0"/>
              <a:t>l’intention des transporteurs routiers, des lignes directrices, du matériel pédagogique et des outils pour les aider à réduire la fatigue </a:t>
            </a:r>
            <a:r>
              <a:rPr lang="fr-CA" sz="2100" dirty="0" smtClean="0"/>
              <a:t>des conducteurs. </a:t>
            </a:r>
            <a:endParaRPr lang="en-US" sz="2100" dirty="0"/>
          </a:p>
          <a:p>
            <a:pPr lvl="0"/>
            <a:r>
              <a:rPr lang="fr-CA" sz="2100" dirty="0"/>
              <a:t>Offrir </a:t>
            </a:r>
            <a:r>
              <a:rPr lang="fr-CA" sz="2100" dirty="0" smtClean="0"/>
              <a:t>de la </a:t>
            </a:r>
            <a:r>
              <a:rPr lang="fr-CA" sz="2100" dirty="0"/>
              <a:t>formation </a:t>
            </a:r>
            <a:r>
              <a:rPr lang="fr-CA" sz="2100" dirty="0" smtClean="0"/>
              <a:t>aux conducteurs.</a:t>
            </a:r>
            <a:endParaRPr lang="en-US" sz="2100" dirty="0"/>
          </a:p>
          <a:p>
            <a:pPr lvl="0"/>
            <a:r>
              <a:rPr lang="fr-CA" sz="2100" dirty="0"/>
              <a:t>Faciliter le dépistage médical et le soutien qui en </a:t>
            </a:r>
            <a:r>
              <a:rPr lang="fr-CA" sz="2100" dirty="0" smtClean="0"/>
              <a:t>découle.</a:t>
            </a:r>
            <a:endParaRPr lang="en-US" sz="2100" dirty="0"/>
          </a:p>
          <a:p>
            <a:pPr lvl="0"/>
            <a:r>
              <a:rPr lang="fr-CA" sz="2100" dirty="0"/>
              <a:t>Améliorer la planification </a:t>
            </a:r>
            <a:r>
              <a:rPr lang="fr-CA" sz="2100" dirty="0" smtClean="0"/>
              <a:t>des horaires </a:t>
            </a:r>
            <a:r>
              <a:rPr lang="fr-CA" sz="2100" dirty="0"/>
              <a:t>et la répartition du </a:t>
            </a:r>
            <a:r>
              <a:rPr lang="fr-CA" sz="2100" dirty="0" smtClean="0"/>
              <a:t>travail. </a:t>
            </a:r>
            <a:endParaRPr lang="en-US" sz="2100" dirty="0"/>
          </a:p>
          <a:p>
            <a:pPr lvl="0"/>
            <a:r>
              <a:rPr lang="fr-CA" sz="2100" dirty="0"/>
              <a:t>Mettre à contribution tous les niveaux de l’entreprise (la direction, le personnel, </a:t>
            </a:r>
            <a:r>
              <a:rPr lang="fr-CA" sz="2100" dirty="0" smtClean="0"/>
              <a:t>les </a:t>
            </a:r>
            <a:r>
              <a:rPr lang="fr-CA" sz="2100" dirty="0"/>
              <a:t>conducteurs et les membres de leur famille</a:t>
            </a:r>
            <a:r>
              <a:rPr lang="fr-CA" sz="2100" dirty="0" smtClean="0"/>
              <a:t>). </a:t>
            </a:r>
            <a:endParaRPr lang="en-US" sz="2100" dirty="0"/>
          </a:p>
          <a:p>
            <a:pPr lvl="0"/>
            <a:r>
              <a:rPr lang="fr-CA" sz="2100" dirty="0"/>
              <a:t>Sensibiliser les expéditeurs, les réceptionnaires et les intermédiaires à l’importance </a:t>
            </a:r>
            <a:r>
              <a:rPr lang="fr-CA" sz="2100" dirty="0" smtClean="0"/>
              <a:t>du problème de </a:t>
            </a:r>
            <a:r>
              <a:rPr lang="fr-CA" sz="2100" dirty="0"/>
              <a:t>la fatigue pour les </a:t>
            </a:r>
            <a:r>
              <a:rPr lang="fr-CA" sz="2100" dirty="0" smtClean="0"/>
              <a:t>conducteurs. </a:t>
            </a:r>
            <a:endParaRPr lang="en-US" sz="2100" dirty="0"/>
          </a:p>
          <a:p>
            <a:r>
              <a:rPr lang="fr-CA" sz="2100" dirty="0"/>
              <a:t>Améliorer les pratiques des expéditeurs, des réceptionnaires et des intermédiaires en ce qui a trait à la gestion de la fatigue </a:t>
            </a:r>
            <a:r>
              <a:rPr lang="fr-CA" sz="2100" dirty="0" smtClean="0"/>
              <a:t>des conducteurs. </a:t>
            </a:r>
            <a:endParaRPr lang="en-US" sz="2100" i="0" dirty="0">
              <a:solidFill>
                <a:schemeClr val="tx1"/>
              </a:solidFill>
              <a:latin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Sécurité des transports : </a:t>
            </a:r>
            <a:r>
              <a:rPr lang="fr-CA" dirty="0" smtClean="0"/>
              <a:t>travail </a:t>
            </a:r>
            <a:r>
              <a:rPr lang="fr-CA" dirty="0"/>
              <a:t>en équipe</a:t>
            </a:r>
            <a:endParaRPr lang="en-US" sz="2400" b="1" dirty="0">
              <a:solidFill>
                <a:srgbClr val="C00000"/>
              </a:solidFill>
            </a:endParaRPr>
          </a:p>
        </p:txBody>
      </p:sp>
      <p:sp>
        <p:nvSpPr>
          <p:cNvPr id="5" name="Oval 4"/>
          <p:cNvSpPr/>
          <p:nvPr>
            <p:custDataLst>
              <p:tags r:id="rId2"/>
            </p:custDataLst>
          </p:nvPr>
        </p:nvSpPr>
        <p:spPr>
          <a:xfrm>
            <a:off x="304800" y="2029718"/>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custDataLst>
              <p:tags r:id="rId3"/>
            </p:custDataLst>
          </p:nvPr>
        </p:nvSpPr>
        <p:spPr>
          <a:xfrm>
            <a:off x="2663190" y="2056388"/>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custDataLst>
              <p:tags r:id="rId4"/>
            </p:custDataLst>
          </p:nvPr>
        </p:nvSpPr>
        <p:spPr>
          <a:xfrm>
            <a:off x="990600" y="2667000"/>
            <a:ext cx="1789721" cy="461665"/>
          </a:xfrm>
          <a:prstGeom prst="rect">
            <a:avLst/>
          </a:prstGeom>
          <a:noFill/>
        </p:spPr>
        <p:txBody>
          <a:bodyPr wrap="none" rtlCol="0">
            <a:spAutoFit/>
          </a:bodyPr>
          <a:lstStyle/>
          <a:p>
            <a:pPr algn="l" defTabSz="914400">
              <a:buNone/>
            </a:pPr>
            <a:r>
              <a:rPr lang="en-US" sz="2400" b="1" i="0" dirty="0" err="1" smtClean="0">
                <a:solidFill>
                  <a:schemeClr val="tx1"/>
                </a:solidFill>
                <a:latin typeface="Calibri"/>
                <a:ea typeface="+mn-ea"/>
                <a:cs typeface="+mn-cs"/>
              </a:rPr>
              <a:t>Conducteurs</a:t>
            </a:r>
            <a:endParaRPr lang="en-US" sz="2400" b="1" dirty="0"/>
          </a:p>
        </p:txBody>
      </p:sp>
      <p:sp>
        <p:nvSpPr>
          <p:cNvPr id="8" name="TextBox 7"/>
          <p:cNvSpPr txBox="1"/>
          <p:nvPr>
            <p:custDataLst>
              <p:tags r:id="rId5"/>
            </p:custDataLst>
          </p:nvPr>
        </p:nvSpPr>
        <p:spPr>
          <a:xfrm>
            <a:off x="6248400" y="2743200"/>
            <a:ext cx="1981200" cy="461665"/>
          </a:xfrm>
          <a:prstGeom prst="rect">
            <a:avLst/>
          </a:prstGeom>
          <a:noFill/>
        </p:spPr>
        <p:txBody>
          <a:bodyPr wrap="square" rtlCol="0">
            <a:spAutoFit/>
          </a:bodyPr>
          <a:lstStyle/>
          <a:p>
            <a:pPr algn="l" defTabSz="914400">
              <a:buNone/>
            </a:pPr>
            <a:r>
              <a:rPr lang="en-US" sz="2400" b="1" i="0" smtClean="0">
                <a:solidFill>
                  <a:srgbClr val="800000"/>
                </a:solidFill>
                <a:latin typeface="Calibri"/>
                <a:ea typeface="+mn-ea"/>
                <a:cs typeface="+mn-cs"/>
              </a:rPr>
              <a:t>Transporteurs</a:t>
            </a:r>
            <a:endParaRPr lang="en-US" sz="2400" b="1" dirty="0">
              <a:solidFill>
                <a:srgbClr val="800000"/>
              </a:solidFill>
            </a:endParaRPr>
          </a:p>
        </p:txBody>
      </p:sp>
      <p:sp>
        <p:nvSpPr>
          <p:cNvPr id="9" name="TextBox 8"/>
          <p:cNvSpPr txBox="1"/>
          <p:nvPr>
            <p:custDataLst>
              <p:tags r:id="rId6"/>
            </p:custDataLst>
          </p:nvPr>
        </p:nvSpPr>
        <p:spPr>
          <a:xfrm>
            <a:off x="3429566" y="2514600"/>
            <a:ext cx="2285434" cy="1077218"/>
          </a:xfrm>
          <a:prstGeom prst="rect">
            <a:avLst/>
          </a:prstGeom>
          <a:noFill/>
        </p:spPr>
        <p:txBody>
          <a:bodyPr wrap="none" rtlCol="0">
            <a:spAutoFit/>
          </a:bodyPr>
          <a:lstStyle/>
          <a:p>
            <a:pPr algn="ctr" defTabSz="914400">
              <a:buNone/>
            </a:pPr>
            <a:r>
              <a:rPr lang="en-US" sz="3200" b="1" i="0" dirty="0" smtClean="0">
                <a:solidFill>
                  <a:srgbClr val="0033CC"/>
                </a:solidFill>
                <a:latin typeface="Calibri"/>
                <a:ea typeface="+mn-ea"/>
                <a:cs typeface="+mn-cs"/>
              </a:rPr>
              <a:t>Gestion</a:t>
            </a:r>
            <a:endParaRPr lang="en-US" sz="3200" b="1" i="0" dirty="0">
              <a:solidFill>
                <a:srgbClr val="0033CC"/>
              </a:solidFill>
              <a:latin typeface="Calibri"/>
              <a:ea typeface="+mn-ea"/>
              <a:cs typeface="+mn-cs"/>
            </a:endParaRPr>
          </a:p>
          <a:p>
            <a:pPr algn="ctr" defTabSz="914400">
              <a:buNone/>
            </a:pPr>
            <a:r>
              <a:rPr lang="en-US" sz="3200" b="1" i="0" dirty="0">
                <a:solidFill>
                  <a:srgbClr val="0033CC"/>
                </a:solidFill>
                <a:latin typeface="Calibri"/>
                <a:ea typeface="+mn-ea"/>
                <a:cs typeface="+mn-cs"/>
              </a:rPr>
              <a:t>de la fatigue</a:t>
            </a:r>
            <a:endParaRPr lang="en-US" sz="3200" b="1" dirty="0">
              <a:solidFill>
                <a:srgbClr val="0033CC"/>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Sécurité des transports : </a:t>
            </a:r>
            <a:r>
              <a:rPr lang="fr-CA" dirty="0" smtClean="0"/>
              <a:t>travail </a:t>
            </a:r>
            <a:r>
              <a:rPr lang="fr-CA" dirty="0"/>
              <a:t>en équipe</a:t>
            </a:r>
            <a:endParaRPr lang="en-US" dirty="0"/>
          </a:p>
        </p:txBody>
      </p:sp>
      <p:sp>
        <p:nvSpPr>
          <p:cNvPr id="5" name="Oval 4"/>
          <p:cNvSpPr/>
          <p:nvPr>
            <p:custDataLst>
              <p:tags r:id="rId2"/>
            </p:custDataLst>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custDataLst>
              <p:tags r:id="rId3"/>
            </p:custDataLst>
          </p:nvPr>
        </p:nvSpPr>
        <p:spPr>
          <a:xfrm>
            <a:off x="2667000" y="1447800"/>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custDataLst>
              <p:tags r:id="rId4"/>
            </p:custDataLst>
          </p:nvPr>
        </p:nvSpPr>
        <p:spPr>
          <a:xfrm rot="2700000">
            <a:off x="1714500" y="1281397"/>
            <a:ext cx="3886200" cy="58192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custDataLst>
              <p:tags r:id="rId5"/>
            </p:custDataLst>
          </p:nvPr>
        </p:nvSpPr>
        <p:spPr>
          <a:xfrm>
            <a:off x="1447800" y="4800600"/>
            <a:ext cx="2286000" cy="830997"/>
          </a:xfrm>
          <a:prstGeom prst="rect">
            <a:avLst/>
          </a:prstGeom>
          <a:noFill/>
        </p:spPr>
        <p:txBody>
          <a:bodyPr wrap="square" rtlCol="0">
            <a:spAutoFit/>
          </a:bodyPr>
          <a:lstStyle/>
          <a:p>
            <a:pPr algn="l" defTabSz="914400">
              <a:buNone/>
            </a:pPr>
            <a:r>
              <a:rPr lang="en-US" sz="2400" b="1" i="0" dirty="0">
                <a:solidFill>
                  <a:srgbClr val="4F81BD">
                    <a:lumMod val="75000"/>
                  </a:srgbClr>
                </a:solidFill>
                <a:latin typeface="Calibri"/>
                <a:ea typeface="+mn-ea"/>
                <a:cs typeface="+mn-cs"/>
              </a:rPr>
              <a:t>Familles </a:t>
            </a:r>
          </a:p>
          <a:p>
            <a:pPr algn="l" defTabSz="914400">
              <a:buNone/>
            </a:pPr>
            <a:r>
              <a:rPr lang="en-US" sz="2400" b="1" i="0" dirty="0">
                <a:solidFill>
                  <a:srgbClr val="4F81BD">
                    <a:lumMod val="75000"/>
                  </a:srgbClr>
                </a:solidFill>
                <a:latin typeface="Calibri"/>
                <a:ea typeface="+mn-ea"/>
                <a:cs typeface="+mn-cs"/>
              </a:rPr>
              <a:t>des </a:t>
            </a:r>
            <a:r>
              <a:rPr lang="en-US" sz="2400" b="1" i="0" dirty="0" err="1" smtClean="0">
                <a:solidFill>
                  <a:srgbClr val="4F81BD">
                    <a:lumMod val="75000"/>
                  </a:srgbClr>
                </a:solidFill>
                <a:latin typeface="Calibri"/>
                <a:ea typeface="+mn-ea"/>
                <a:cs typeface="+mn-cs"/>
              </a:rPr>
              <a:t>conducteurs</a:t>
            </a:r>
            <a:endParaRPr lang="en-US" sz="2400" b="1" dirty="0">
              <a:solidFill>
                <a:schemeClr val="accent1">
                  <a:lumMod val="75000"/>
                </a:schemeClr>
              </a:solidFill>
            </a:endParaRPr>
          </a:p>
        </p:txBody>
      </p:sp>
      <p:sp>
        <p:nvSpPr>
          <p:cNvPr id="12" name="TextBox 11"/>
          <p:cNvSpPr txBox="1"/>
          <p:nvPr>
            <p:custDataLst>
              <p:tags r:id="rId6"/>
            </p:custDataLst>
          </p:nvPr>
        </p:nvSpPr>
        <p:spPr>
          <a:xfrm>
            <a:off x="914400" y="2046982"/>
            <a:ext cx="1789721" cy="461665"/>
          </a:xfrm>
          <a:prstGeom prst="rect">
            <a:avLst/>
          </a:prstGeom>
          <a:noFill/>
        </p:spPr>
        <p:txBody>
          <a:bodyPr wrap="none" rtlCol="0">
            <a:spAutoFit/>
          </a:bodyPr>
          <a:lstStyle/>
          <a:p>
            <a:pPr algn="l" defTabSz="914400">
              <a:buNone/>
            </a:pPr>
            <a:r>
              <a:rPr lang="en-US" sz="2400" b="1" i="0" dirty="0" err="1" smtClean="0">
                <a:solidFill>
                  <a:schemeClr val="tx1"/>
                </a:solidFill>
                <a:latin typeface="Calibri"/>
                <a:ea typeface="+mn-ea"/>
                <a:cs typeface="+mn-cs"/>
              </a:rPr>
              <a:t>Conducteurs</a:t>
            </a:r>
            <a:endParaRPr lang="en-US" sz="2400" b="1" dirty="0"/>
          </a:p>
        </p:txBody>
      </p:sp>
      <p:sp>
        <p:nvSpPr>
          <p:cNvPr id="13" name="TextBox 12"/>
          <p:cNvSpPr txBox="1"/>
          <p:nvPr>
            <p:custDataLst>
              <p:tags r:id="rId7"/>
            </p:custDataLst>
          </p:nvPr>
        </p:nvSpPr>
        <p:spPr>
          <a:xfrm>
            <a:off x="6172200" y="2123182"/>
            <a:ext cx="1981200" cy="461665"/>
          </a:xfrm>
          <a:prstGeom prst="rect">
            <a:avLst/>
          </a:prstGeom>
          <a:noFill/>
        </p:spPr>
        <p:txBody>
          <a:bodyPr wrap="square" rtlCol="0">
            <a:spAutoFit/>
          </a:bodyPr>
          <a:lstStyle/>
          <a:p>
            <a:pPr algn="l" defTabSz="914400">
              <a:buNone/>
            </a:pPr>
            <a:r>
              <a:rPr lang="en-US" sz="2400" b="1" i="0" smtClean="0">
                <a:solidFill>
                  <a:srgbClr val="800000"/>
                </a:solidFill>
                <a:latin typeface="Calibri"/>
                <a:ea typeface="+mn-ea"/>
                <a:cs typeface="+mn-cs"/>
              </a:rPr>
              <a:t>Transporteurs</a:t>
            </a:r>
            <a:endParaRPr lang="en-US" sz="2400" b="1" dirty="0">
              <a:solidFill>
                <a:srgbClr val="800000"/>
              </a:solidFill>
            </a:endParaRPr>
          </a:p>
        </p:txBody>
      </p:sp>
      <p:sp>
        <p:nvSpPr>
          <p:cNvPr id="14" name="TextBox 13"/>
          <p:cNvSpPr txBox="1"/>
          <p:nvPr>
            <p:custDataLst>
              <p:tags r:id="rId8"/>
            </p:custDataLst>
          </p:nvPr>
        </p:nvSpPr>
        <p:spPr>
          <a:xfrm>
            <a:off x="3353366" y="1894582"/>
            <a:ext cx="2285434" cy="1077218"/>
          </a:xfrm>
          <a:prstGeom prst="rect">
            <a:avLst/>
          </a:prstGeom>
          <a:noFill/>
        </p:spPr>
        <p:txBody>
          <a:bodyPr wrap="none" rtlCol="0">
            <a:spAutoFit/>
          </a:bodyPr>
          <a:lstStyle/>
          <a:p>
            <a:pPr algn="ctr" defTabSz="914400">
              <a:buNone/>
            </a:pPr>
            <a:r>
              <a:rPr lang="en-US" sz="3200" b="1" i="0" dirty="0" smtClean="0">
                <a:solidFill>
                  <a:srgbClr val="0033CC"/>
                </a:solidFill>
                <a:latin typeface="Calibri"/>
                <a:ea typeface="+mn-ea"/>
                <a:cs typeface="+mn-cs"/>
              </a:rPr>
              <a:t>Gestion</a:t>
            </a:r>
            <a:endParaRPr lang="en-US" sz="3200" b="1" i="0" dirty="0">
              <a:solidFill>
                <a:srgbClr val="0033CC"/>
              </a:solidFill>
              <a:latin typeface="Calibri"/>
              <a:ea typeface="+mn-ea"/>
              <a:cs typeface="+mn-cs"/>
            </a:endParaRPr>
          </a:p>
          <a:p>
            <a:pPr algn="ctr" defTabSz="914400">
              <a:buNone/>
            </a:pPr>
            <a:r>
              <a:rPr lang="en-US" sz="3200" b="1" i="0" dirty="0">
                <a:solidFill>
                  <a:srgbClr val="0033CC"/>
                </a:solidFill>
                <a:latin typeface="Calibri"/>
                <a:ea typeface="+mn-ea"/>
                <a:cs typeface="+mn-cs"/>
              </a:rPr>
              <a:t>de la fatigue</a:t>
            </a:r>
            <a:endParaRPr lang="en-US" sz="3200" b="1" dirty="0">
              <a:solidFill>
                <a:srgbClr val="0033C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Sécurité des transports : </a:t>
            </a:r>
            <a:r>
              <a:rPr lang="fr-CA" dirty="0" smtClean="0"/>
              <a:t>travail </a:t>
            </a:r>
            <a:r>
              <a:rPr lang="fr-CA" dirty="0"/>
              <a:t>en équipe</a:t>
            </a:r>
            <a:endParaRPr lang="en-US" dirty="0"/>
          </a:p>
        </p:txBody>
      </p:sp>
      <p:sp>
        <p:nvSpPr>
          <p:cNvPr id="5" name="Oval 4"/>
          <p:cNvSpPr/>
          <p:nvPr>
            <p:custDataLst>
              <p:tags r:id="rId2"/>
            </p:custDataLst>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custDataLst>
              <p:tags r:id="rId3"/>
            </p:custDataLst>
          </p:nvPr>
        </p:nvSpPr>
        <p:spPr>
          <a:xfrm>
            <a:off x="2667000" y="1447800"/>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custDataLst>
              <p:tags r:id="rId4"/>
            </p:custDataLst>
          </p:nvPr>
        </p:nvSpPr>
        <p:spPr>
          <a:xfrm rot="2700000">
            <a:off x="1714500" y="1281397"/>
            <a:ext cx="3886200" cy="58192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custDataLst>
              <p:tags r:id="rId5"/>
            </p:custDataLst>
          </p:nvPr>
        </p:nvSpPr>
        <p:spPr>
          <a:xfrm rot="8100000">
            <a:off x="3317079" y="1283777"/>
            <a:ext cx="3886200" cy="5819206"/>
          </a:xfrm>
          <a:prstGeom prst="ellipse">
            <a:avLst/>
          </a:prstGeom>
          <a:no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custDataLst>
              <p:tags r:id="rId6"/>
            </p:custDataLst>
          </p:nvPr>
        </p:nvSpPr>
        <p:spPr>
          <a:xfrm>
            <a:off x="5562600" y="4876800"/>
            <a:ext cx="2133600" cy="1015663"/>
          </a:xfrm>
          <a:prstGeom prst="rect">
            <a:avLst/>
          </a:prstGeom>
          <a:noFill/>
        </p:spPr>
        <p:txBody>
          <a:bodyPr wrap="square" rtlCol="0">
            <a:spAutoFit/>
          </a:bodyPr>
          <a:lstStyle/>
          <a:p>
            <a:pPr algn="l" defTabSz="914400">
              <a:buNone/>
            </a:pPr>
            <a:r>
              <a:rPr lang="en-US" sz="2000" b="1" i="0" dirty="0">
                <a:solidFill>
                  <a:srgbClr val="006600"/>
                </a:solidFill>
                <a:latin typeface="Calibri"/>
                <a:ea typeface="+mn-ea"/>
                <a:cs typeface="+mn-cs"/>
              </a:rPr>
              <a:t>Expéditeurs, </a:t>
            </a:r>
          </a:p>
          <a:p>
            <a:pPr algn="l" defTabSz="914400">
              <a:buNone/>
            </a:pPr>
            <a:r>
              <a:rPr lang="en-US" sz="2000" b="1" dirty="0" err="1">
                <a:solidFill>
                  <a:srgbClr val="006600"/>
                </a:solidFill>
                <a:latin typeface="Calibri"/>
              </a:rPr>
              <a:t>r</a:t>
            </a:r>
            <a:r>
              <a:rPr lang="en-US" sz="2000" b="1" i="0" dirty="0" err="1" smtClean="0">
                <a:solidFill>
                  <a:srgbClr val="006600"/>
                </a:solidFill>
                <a:latin typeface="Calibri"/>
                <a:ea typeface="+mn-ea"/>
                <a:cs typeface="+mn-cs"/>
              </a:rPr>
              <a:t>éceptionnaires</a:t>
            </a:r>
            <a:r>
              <a:rPr lang="en-US" sz="2000" b="1" i="0" dirty="0" smtClean="0">
                <a:solidFill>
                  <a:srgbClr val="006600"/>
                </a:solidFill>
                <a:latin typeface="Calibri"/>
                <a:ea typeface="+mn-ea"/>
                <a:cs typeface="+mn-cs"/>
              </a:rPr>
              <a:t> et </a:t>
            </a:r>
            <a:r>
              <a:rPr lang="en-US" sz="2000" b="1" i="0" dirty="0" err="1" smtClean="0">
                <a:solidFill>
                  <a:srgbClr val="006600"/>
                </a:solidFill>
                <a:latin typeface="Calibri"/>
                <a:ea typeface="+mn-ea"/>
                <a:cs typeface="+mn-cs"/>
              </a:rPr>
              <a:t>intermédiaires</a:t>
            </a:r>
            <a:r>
              <a:rPr lang="en-US" sz="2000" b="1" i="0" dirty="0" smtClean="0">
                <a:solidFill>
                  <a:srgbClr val="006600"/>
                </a:solidFill>
                <a:latin typeface="Calibri"/>
                <a:ea typeface="+mn-ea"/>
                <a:cs typeface="+mn-cs"/>
              </a:rPr>
              <a:t> </a:t>
            </a:r>
            <a:endParaRPr lang="en-US" sz="2000" b="1" dirty="0">
              <a:solidFill>
                <a:srgbClr val="006600"/>
              </a:solidFill>
            </a:endParaRPr>
          </a:p>
        </p:txBody>
      </p:sp>
      <p:sp>
        <p:nvSpPr>
          <p:cNvPr id="14" name="TextBox 13"/>
          <p:cNvSpPr txBox="1"/>
          <p:nvPr>
            <p:custDataLst>
              <p:tags r:id="rId7"/>
            </p:custDataLst>
          </p:nvPr>
        </p:nvSpPr>
        <p:spPr>
          <a:xfrm>
            <a:off x="1447800" y="4800600"/>
            <a:ext cx="2286000" cy="830997"/>
          </a:xfrm>
          <a:prstGeom prst="rect">
            <a:avLst/>
          </a:prstGeom>
          <a:noFill/>
        </p:spPr>
        <p:txBody>
          <a:bodyPr wrap="square" rtlCol="0">
            <a:spAutoFit/>
          </a:bodyPr>
          <a:lstStyle/>
          <a:p>
            <a:pPr algn="l" defTabSz="914400">
              <a:buNone/>
            </a:pPr>
            <a:r>
              <a:rPr lang="en-US" sz="2400" b="1" i="0" dirty="0">
                <a:solidFill>
                  <a:srgbClr val="4F81BD">
                    <a:lumMod val="75000"/>
                  </a:srgbClr>
                </a:solidFill>
                <a:latin typeface="Calibri"/>
                <a:ea typeface="+mn-ea"/>
                <a:cs typeface="+mn-cs"/>
              </a:rPr>
              <a:t>Familles </a:t>
            </a:r>
          </a:p>
          <a:p>
            <a:pPr algn="l" defTabSz="914400">
              <a:buNone/>
            </a:pPr>
            <a:r>
              <a:rPr lang="en-US" sz="2400" b="1" i="0" dirty="0">
                <a:solidFill>
                  <a:srgbClr val="4F81BD">
                    <a:lumMod val="75000"/>
                  </a:srgbClr>
                </a:solidFill>
                <a:latin typeface="Calibri"/>
                <a:ea typeface="+mn-ea"/>
                <a:cs typeface="+mn-cs"/>
              </a:rPr>
              <a:t>des </a:t>
            </a:r>
            <a:r>
              <a:rPr lang="en-US" sz="2400" b="1" i="0" dirty="0" err="1" smtClean="0">
                <a:solidFill>
                  <a:srgbClr val="4F81BD">
                    <a:lumMod val="75000"/>
                  </a:srgbClr>
                </a:solidFill>
                <a:latin typeface="Calibri"/>
                <a:ea typeface="+mn-ea"/>
                <a:cs typeface="+mn-cs"/>
              </a:rPr>
              <a:t>conducteurs</a:t>
            </a:r>
            <a:endParaRPr lang="en-US" sz="2400" b="1" dirty="0">
              <a:solidFill>
                <a:schemeClr val="accent1">
                  <a:lumMod val="75000"/>
                </a:schemeClr>
              </a:solidFill>
            </a:endParaRPr>
          </a:p>
        </p:txBody>
      </p:sp>
      <p:sp>
        <p:nvSpPr>
          <p:cNvPr id="15" name="TextBox 14"/>
          <p:cNvSpPr txBox="1"/>
          <p:nvPr>
            <p:custDataLst>
              <p:tags r:id="rId8"/>
            </p:custDataLst>
          </p:nvPr>
        </p:nvSpPr>
        <p:spPr>
          <a:xfrm>
            <a:off x="914400" y="2046982"/>
            <a:ext cx="1789721" cy="461665"/>
          </a:xfrm>
          <a:prstGeom prst="rect">
            <a:avLst/>
          </a:prstGeom>
          <a:noFill/>
        </p:spPr>
        <p:txBody>
          <a:bodyPr wrap="none" rtlCol="0">
            <a:spAutoFit/>
          </a:bodyPr>
          <a:lstStyle/>
          <a:p>
            <a:pPr algn="l" defTabSz="914400">
              <a:buNone/>
            </a:pPr>
            <a:r>
              <a:rPr lang="en-US" sz="2400" b="1" i="0" dirty="0" err="1" smtClean="0">
                <a:solidFill>
                  <a:schemeClr val="tx1"/>
                </a:solidFill>
                <a:latin typeface="Calibri"/>
                <a:ea typeface="+mn-ea"/>
                <a:cs typeface="+mn-cs"/>
              </a:rPr>
              <a:t>Conducteurs</a:t>
            </a:r>
            <a:endParaRPr lang="en-US" sz="2400" b="1" dirty="0"/>
          </a:p>
        </p:txBody>
      </p:sp>
      <p:sp>
        <p:nvSpPr>
          <p:cNvPr id="16" name="TextBox 15"/>
          <p:cNvSpPr txBox="1"/>
          <p:nvPr>
            <p:custDataLst>
              <p:tags r:id="rId9"/>
            </p:custDataLst>
          </p:nvPr>
        </p:nvSpPr>
        <p:spPr>
          <a:xfrm>
            <a:off x="6172200" y="2123182"/>
            <a:ext cx="1981200" cy="461665"/>
          </a:xfrm>
          <a:prstGeom prst="rect">
            <a:avLst/>
          </a:prstGeom>
          <a:noFill/>
        </p:spPr>
        <p:txBody>
          <a:bodyPr wrap="square" rtlCol="0">
            <a:spAutoFit/>
          </a:bodyPr>
          <a:lstStyle/>
          <a:p>
            <a:pPr algn="l" defTabSz="914400">
              <a:buNone/>
            </a:pPr>
            <a:r>
              <a:rPr lang="en-US" sz="2400" b="1" i="0" smtClean="0">
                <a:solidFill>
                  <a:srgbClr val="800000"/>
                </a:solidFill>
                <a:latin typeface="Calibri"/>
                <a:ea typeface="+mn-ea"/>
                <a:cs typeface="+mn-cs"/>
              </a:rPr>
              <a:t>Transporteurs</a:t>
            </a:r>
            <a:endParaRPr lang="en-US" sz="2400" b="1" dirty="0">
              <a:solidFill>
                <a:srgbClr val="800000"/>
              </a:solidFill>
            </a:endParaRPr>
          </a:p>
        </p:txBody>
      </p:sp>
      <p:sp>
        <p:nvSpPr>
          <p:cNvPr id="17" name="TextBox 16"/>
          <p:cNvSpPr txBox="1"/>
          <p:nvPr>
            <p:custDataLst>
              <p:tags r:id="rId10"/>
            </p:custDataLst>
          </p:nvPr>
        </p:nvSpPr>
        <p:spPr>
          <a:xfrm>
            <a:off x="3353366" y="1894582"/>
            <a:ext cx="2285434" cy="1077218"/>
          </a:xfrm>
          <a:prstGeom prst="rect">
            <a:avLst/>
          </a:prstGeom>
          <a:noFill/>
        </p:spPr>
        <p:txBody>
          <a:bodyPr wrap="none" rtlCol="0">
            <a:spAutoFit/>
          </a:bodyPr>
          <a:lstStyle/>
          <a:p>
            <a:pPr algn="ctr" defTabSz="914400">
              <a:buNone/>
            </a:pPr>
            <a:r>
              <a:rPr lang="en-US" sz="3200" b="1" i="0" dirty="0" smtClean="0">
                <a:solidFill>
                  <a:srgbClr val="0033CC"/>
                </a:solidFill>
                <a:latin typeface="Calibri"/>
                <a:ea typeface="+mn-ea"/>
                <a:cs typeface="+mn-cs"/>
              </a:rPr>
              <a:t>Gestion</a:t>
            </a:r>
            <a:endParaRPr lang="en-US" sz="3200" b="1" i="0" dirty="0">
              <a:solidFill>
                <a:srgbClr val="0033CC"/>
              </a:solidFill>
              <a:latin typeface="Calibri"/>
              <a:ea typeface="+mn-ea"/>
              <a:cs typeface="+mn-cs"/>
            </a:endParaRPr>
          </a:p>
          <a:p>
            <a:pPr algn="ctr" defTabSz="914400">
              <a:buNone/>
            </a:pPr>
            <a:r>
              <a:rPr lang="en-US" sz="3200" b="1" i="0" dirty="0">
                <a:solidFill>
                  <a:srgbClr val="0033CC"/>
                </a:solidFill>
                <a:latin typeface="Calibri"/>
                <a:ea typeface="+mn-ea"/>
                <a:cs typeface="+mn-cs"/>
              </a:rPr>
              <a:t>de la fatigue</a:t>
            </a:r>
            <a:endParaRPr lang="en-US" sz="3200" b="1" dirty="0">
              <a:solidFill>
                <a:srgbClr val="0033C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Code de </a:t>
            </a:r>
            <a:r>
              <a:rPr lang="fr-CA" dirty="0" smtClean="0"/>
              <a:t>déontologie de la TCA et de la NITL</a:t>
            </a:r>
            <a:endParaRPr lang="en-US" dirty="0"/>
          </a:p>
        </p:txBody>
      </p:sp>
      <p:sp>
        <p:nvSpPr>
          <p:cNvPr id="3" name="Content Placeholder 2"/>
          <p:cNvSpPr>
            <a:spLocks noGrp="1"/>
          </p:cNvSpPr>
          <p:nvPr>
            <p:ph idx="1"/>
            <p:custDataLst>
              <p:tags r:id="rId2"/>
            </p:custDataLst>
          </p:nvPr>
        </p:nvSpPr>
        <p:spPr>
          <a:xfrm>
            <a:off x="457200" y="1600200"/>
            <a:ext cx="8229600" cy="4525963"/>
          </a:xfrm>
        </p:spPr>
        <p:txBody>
          <a:bodyPr>
            <a:normAutofit lnSpcReduction="10000"/>
          </a:bodyPr>
          <a:lstStyle/>
          <a:p>
            <a:pPr lvl="0"/>
            <a:r>
              <a:rPr lang="fr-CA" sz="2400" dirty="0" smtClean="0"/>
              <a:t>Ce code a été établi </a:t>
            </a:r>
            <a:r>
              <a:rPr lang="fr-CA" sz="2400" dirty="0"/>
              <a:t>au début des années 2000 par la </a:t>
            </a:r>
            <a:r>
              <a:rPr lang="fr-CA" sz="2400" dirty="0" err="1"/>
              <a:t>Truckload</a:t>
            </a:r>
            <a:r>
              <a:rPr lang="fr-CA" sz="2400" dirty="0"/>
              <a:t> Carriers Association (TCA) et la National </a:t>
            </a:r>
            <a:r>
              <a:rPr lang="fr-CA" sz="2400" dirty="0" err="1"/>
              <a:t>Industrial</a:t>
            </a:r>
            <a:r>
              <a:rPr lang="fr-CA" sz="2400" dirty="0"/>
              <a:t> </a:t>
            </a:r>
            <a:r>
              <a:rPr lang="fr-CA" sz="2400" dirty="0" smtClean="0"/>
              <a:t>Transportation </a:t>
            </a:r>
            <a:r>
              <a:rPr lang="fr-CA" sz="2400" dirty="0" err="1"/>
              <a:t>League</a:t>
            </a:r>
            <a:r>
              <a:rPr lang="fr-CA" sz="2400" dirty="0"/>
              <a:t> (NITL</a:t>
            </a:r>
            <a:r>
              <a:rPr lang="fr-CA" sz="2400" dirty="0" smtClean="0"/>
              <a:t>).</a:t>
            </a:r>
            <a:endParaRPr lang="en-US" sz="2400" dirty="0"/>
          </a:p>
          <a:p>
            <a:pPr lvl="0"/>
            <a:r>
              <a:rPr lang="fr-CA" sz="2400" dirty="0" smtClean="0"/>
              <a:t>Il comprend </a:t>
            </a:r>
            <a:r>
              <a:rPr lang="fr-CA" sz="2400" dirty="0"/>
              <a:t>des lignes de conduite </a:t>
            </a:r>
            <a:r>
              <a:rPr lang="fr-CA" sz="2400" dirty="0" smtClean="0"/>
              <a:t>suggérées (pas une </a:t>
            </a:r>
            <a:r>
              <a:rPr lang="fr-CA" sz="2400" dirty="0"/>
              <a:t>norme obligatoire ou une condition légale</a:t>
            </a:r>
            <a:r>
              <a:rPr lang="fr-CA" sz="2400" dirty="0" smtClean="0"/>
              <a:t>). </a:t>
            </a:r>
            <a:endParaRPr lang="en-US" sz="2400" dirty="0"/>
          </a:p>
          <a:p>
            <a:pPr lvl="0"/>
            <a:r>
              <a:rPr lang="fr-CA" sz="2400" dirty="0"/>
              <a:t>On y </a:t>
            </a:r>
            <a:r>
              <a:rPr lang="fr-CA" sz="2400" dirty="0" smtClean="0"/>
              <a:t>trouve </a:t>
            </a:r>
            <a:r>
              <a:rPr lang="fr-CA" sz="2400" dirty="0"/>
              <a:t>29 directives à l’intention des expéditeurs et des réceptionnaires et 25 </a:t>
            </a:r>
            <a:r>
              <a:rPr lang="fr-CA" sz="2400" dirty="0" smtClean="0"/>
              <a:t>à </a:t>
            </a:r>
            <a:r>
              <a:rPr lang="fr-CA" sz="2400" dirty="0"/>
              <a:t>l’intention des transporteurs et des </a:t>
            </a:r>
            <a:r>
              <a:rPr lang="fr-CA" sz="2400" dirty="0" smtClean="0"/>
              <a:t>conducteurs.</a:t>
            </a:r>
            <a:endParaRPr lang="en-US" sz="2400" dirty="0"/>
          </a:p>
          <a:p>
            <a:pPr lvl="0"/>
            <a:r>
              <a:rPr lang="fr-CA" sz="2400" dirty="0"/>
              <a:t>Ces directives sont souvent incluses comme références dans les contrats avec les </a:t>
            </a:r>
            <a:r>
              <a:rPr lang="fr-CA" sz="2400" dirty="0" smtClean="0"/>
              <a:t>expéditeurs ou les réceptionnaires.</a:t>
            </a:r>
            <a:endParaRPr lang="en-US" sz="2400" dirty="0"/>
          </a:p>
          <a:p>
            <a:r>
              <a:rPr lang="fr-CA" sz="2400" dirty="0"/>
              <a:t>C</a:t>
            </a:r>
            <a:r>
              <a:rPr lang="fr-CA" sz="2400" dirty="0" smtClean="0"/>
              <a:t>e </a:t>
            </a:r>
            <a:r>
              <a:rPr lang="fr-CA" sz="2400" dirty="0"/>
              <a:t>code n’a pas résolu tous les </a:t>
            </a:r>
            <a:r>
              <a:rPr lang="fr-CA" sz="2400" dirty="0" smtClean="0"/>
              <a:t>problèmes, </a:t>
            </a:r>
            <a:r>
              <a:rPr lang="fr-CA" sz="2400" dirty="0"/>
              <a:t>mais il a amélioré la compréhension mutuelle et la </a:t>
            </a:r>
            <a:r>
              <a:rPr lang="fr-CA" sz="2400" dirty="0" smtClean="0"/>
              <a:t>coopération. </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400" dirty="0" smtClean="0"/>
              <a:t>Sélection de directives de la TCA</a:t>
            </a:r>
            <a:r>
              <a:rPr lang="fr-CA" sz="3400" dirty="0"/>
              <a:t> </a:t>
            </a:r>
            <a:r>
              <a:rPr lang="fr-CA" sz="3400" dirty="0" smtClean="0"/>
              <a:t>et de la NITL </a:t>
            </a:r>
            <a:r>
              <a:rPr lang="fr-CA" sz="3400" dirty="0"/>
              <a:t>pour les expéditeurs et les réceptionnaires</a:t>
            </a:r>
            <a:endParaRPr lang="en-US" sz="3400" dirty="0"/>
          </a:p>
        </p:txBody>
      </p:sp>
      <p:sp>
        <p:nvSpPr>
          <p:cNvPr id="3" name="Content Placeholder 2"/>
          <p:cNvSpPr>
            <a:spLocks noGrp="1"/>
          </p:cNvSpPr>
          <p:nvPr>
            <p:ph idx="1"/>
            <p:custDataLst>
              <p:tags r:id="rId2"/>
            </p:custDataLst>
          </p:nvPr>
        </p:nvSpPr>
        <p:spPr>
          <a:xfrm>
            <a:off x="457200" y="1600200"/>
            <a:ext cx="8229600" cy="4724400"/>
          </a:xfrm>
        </p:spPr>
        <p:txBody>
          <a:bodyPr>
            <a:normAutofit lnSpcReduction="10000"/>
          </a:bodyPr>
          <a:lstStyle/>
          <a:p>
            <a:pPr lvl="0"/>
            <a:r>
              <a:rPr lang="fr-CA" sz="2100" dirty="0"/>
              <a:t>Coopérer avec le transporteur pour établir des </a:t>
            </a:r>
            <a:r>
              <a:rPr lang="fr-CA" sz="2100" b="1" dirty="0"/>
              <a:t>conditions raisonnables de temps de transport</a:t>
            </a:r>
            <a:r>
              <a:rPr lang="fr-CA" sz="2100" dirty="0"/>
              <a:t> et permettre ainsi au transporteur et au conducteur de </a:t>
            </a:r>
            <a:r>
              <a:rPr lang="fr-CA" sz="2100" dirty="0" smtClean="0"/>
              <a:t>respecter </a:t>
            </a:r>
            <a:r>
              <a:rPr lang="fr-CA" sz="2100" dirty="0"/>
              <a:t>la réglementation sur les HDS et </a:t>
            </a:r>
            <a:r>
              <a:rPr lang="fr-CA" sz="2100" dirty="0" smtClean="0"/>
              <a:t>les limites </a:t>
            </a:r>
            <a:r>
              <a:rPr lang="fr-CA" sz="2100" dirty="0"/>
              <a:t>de vitesse. </a:t>
            </a:r>
            <a:endParaRPr lang="en-US" sz="2100" dirty="0"/>
          </a:p>
          <a:p>
            <a:pPr lvl="0"/>
            <a:r>
              <a:rPr lang="fr-CA" sz="2100" dirty="0"/>
              <a:t>Offrir </a:t>
            </a:r>
            <a:r>
              <a:rPr lang="fr-CA" sz="2100" dirty="0" smtClean="0"/>
              <a:t>au conducteur </a:t>
            </a:r>
            <a:r>
              <a:rPr lang="fr-CA" sz="2100" dirty="0"/>
              <a:t>qui </a:t>
            </a:r>
            <a:r>
              <a:rPr lang="fr-CA" sz="2100" dirty="0" smtClean="0"/>
              <a:t>arrive </a:t>
            </a:r>
            <a:r>
              <a:rPr lang="fr-CA" sz="2100" dirty="0"/>
              <a:t>à l’heure prévue un processus de </a:t>
            </a:r>
            <a:r>
              <a:rPr lang="fr-CA" sz="2100" b="1" dirty="0" smtClean="0"/>
              <a:t>chargement et de déchargement efficace et </a:t>
            </a:r>
            <a:r>
              <a:rPr lang="fr-CA" sz="2100" b="1" dirty="0"/>
              <a:t>rapide</a:t>
            </a:r>
            <a:r>
              <a:rPr lang="fr-CA" sz="2100" dirty="0"/>
              <a:t>. Ne pas refuser sans motif raisonnable de fixer un nouveau rendez-vous lorsque les circonstances changent. Être prêt à coopérer au </a:t>
            </a:r>
            <a:r>
              <a:rPr lang="fr-CA" sz="2100" dirty="0" smtClean="0"/>
              <a:t>chargement ou au déchargement </a:t>
            </a:r>
            <a:r>
              <a:rPr lang="fr-CA" sz="2100" dirty="0"/>
              <a:t>de camions qui arrivent en avance, en </a:t>
            </a:r>
            <a:r>
              <a:rPr lang="fr-CA" sz="2100" dirty="0" smtClean="0"/>
              <a:t>retard </a:t>
            </a:r>
            <a:r>
              <a:rPr lang="fr-CA" sz="2100" dirty="0"/>
              <a:t>ou sans rendez-vous. </a:t>
            </a:r>
            <a:endParaRPr lang="en-US" sz="2100" dirty="0"/>
          </a:p>
          <a:p>
            <a:pPr lvl="0"/>
            <a:r>
              <a:rPr lang="fr-CA" sz="2100" dirty="0"/>
              <a:t>Offrir </a:t>
            </a:r>
            <a:r>
              <a:rPr lang="fr-CA" sz="2100" b="1" dirty="0"/>
              <a:t>des heures raisonnables </a:t>
            </a:r>
            <a:r>
              <a:rPr lang="fr-CA" sz="2100" dirty="0"/>
              <a:t>pour le chargement et le déchargement. </a:t>
            </a:r>
            <a:endParaRPr lang="en-US" sz="2100" dirty="0"/>
          </a:p>
          <a:p>
            <a:r>
              <a:rPr lang="fr-CA" sz="2100" b="1" dirty="0"/>
              <a:t>Fournir </a:t>
            </a:r>
            <a:r>
              <a:rPr lang="fr-CA" sz="2100" b="1" dirty="0" smtClean="0"/>
              <a:t>au conducteur un accès </a:t>
            </a:r>
            <a:r>
              <a:rPr lang="fr-CA" sz="2100" dirty="0"/>
              <a:t>à des toilettes sûres, propres et bien éclairées, à une source d’eau potable et à d’autres commodités. </a:t>
            </a:r>
            <a:endParaRPr lang="en-US" sz="2100" b="0" i="0" dirty="0">
              <a:solidFill>
                <a:schemeClr val="tx1"/>
              </a:solidFill>
              <a:latin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Sélection de directives </a:t>
            </a:r>
            <a:r>
              <a:rPr lang="fr-CA" sz="3600" dirty="0" smtClean="0"/>
              <a:t>de la TCA</a:t>
            </a:r>
            <a:r>
              <a:rPr lang="fr-CA" sz="3600" dirty="0"/>
              <a:t> </a:t>
            </a:r>
            <a:r>
              <a:rPr lang="fr-CA" sz="3600" dirty="0" smtClean="0"/>
              <a:t>et la NITL </a:t>
            </a:r>
            <a:r>
              <a:rPr lang="fr-CA" sz="3600" dirty="0"/>
              <a:t>pour les </a:t>
            </a:r>
            <a:r>
              <a:rPr lang="fr-CA" sz="3600" dirty="0" smtClean="0"/>
              <a:t>transporteurs et </a:t>
            </a:r>
            <a:r>
              <a:rPr lang="fr-CA" sz="3600" dirty="0"/>
              <a:t>les </a:t>
            </a:r>
            <a:r>
              <a:rPr lang="fr-CA" sz="3600" dirty="0" smtClean="0"/>
              <a:t>conducteurs</a:t>
            </a:r>
            <a:endParaRPr lang="en-US" sz="3600" dirty="0"/>
          </a:p>
        </p:txBody>
      </p:sp>
      <p:sp>
        <p:nvSpPr>
          <p:cNvPr id="3" name="Content Placeholder 2"/>
          <p:cNvSpPr>
            <a:spLocks noGrp="1"/>
          </p:cNvSpPr>
          <p:nvPr>
            <p:ph idx="1"/>
            <p:custDataLst>
              <p:tags r:id="rId2"/>
            </p:custDataLst>
          </p:nvPr>
        </p:nvSpPr>
        <p:spPr>
          <a:xfrm>
            <a:off x="457200" y="1600200"/>
            <a:ext cx="8382000" cy="4525963"/>
          </a:xfrm>
        </p:spPr>
        <p:txBody>
          <a:bodyPr>
            <a:normAutofit lnSpcReduction="10000"/>
          </a:bodyPr>
          <a:lstStyle/>
          <a:p>
            <a:pPr lvl="0"/>
            <a:r>
              <a:rPr lang="fr-CA" sz="2400" b="1" dirty="0"/>
              <a:t>Proposer des temps de transport </a:t>
            </a:r>
            <a:r>
              <a:rPr lang="fr-CA" sz="2400" dirty="0" smtClean="0"/>
              <a:t>favorisant le </a:t>
            </a:r>
            <a:r>
              <a:rPr lang="fr-CA" sz="2400" dirty="0"/>
              <a:t>respect de la réglementation sur les HDS et des limites de </a:t>
            </a:r>
            <a:r>
              <a:rPr lang="fr-CA" sz="2400" dirty="0" smtClean="0"/>
              <a:t>vitesse.</a:t>
            </a:r>
            <a:endParaRPr lang="en-US" sz="2400" dirty="0"/>
          </a:p>
          <a:p>
            <a:pPr lvl="0"/>
            <a:r>
              <a:rPr lang="fr-CA" sz="2400" b="1" dirty="0"/>
              <a:t>Respecter le rendez-vous fixé </a:t>
            </a:r>
            <a:r>
              <a:rPr lang="fr-CA" sz="2400" dirty="0"/>
              <a:t>ou téléphoner à l’avance pour fixer un nouveau rendez-</a:t>
            </a:r>
            <a:r>
              <a:rPr lang="fr-CA" sz="2400" dirty="0" smtClean="0"/>
              <a:t>vous.</a:t>
            </a:r>
            <a:endParaRPr lang="en-US" sz="2400" dirty="0"/>
          </a:p>
          <a:p>
            <a:pPr lvl="0"/>
            <a:r>
              <a:rPr lang="fr-CA" sz="2400" b="1" dirty="0"/>
              <a:t>Exploiter l’entreprise conformément </a:t>
            </a:r>
            <a:r>
              <a:rPr lang="fr-CA" sz="2400" dirty="0"/>
              <a:t>aux règlements sur la sécurité (ministère </a:t>
            </a:r>
            <a:r>
              <a:rPr lang="fr-CA" sz="2400" dirty="0" smtClean="0"/>
              <a:t>des Transports, </a:t>
            </a:r>
            <a:r>
              <a:rPr lang="fr-CA" sz="2400" dirty="0"/>
              <a:t>assurance) et </a:t>
            </a:r>
            <a:r>
              <a:rPr lang="fr-CA" sz="2400" dirty="0" smtClean="0"/>
              <a:t>aux autres </a:t>
            </a:r>
            <a:r>
              <a:rPr lang="fr-CA" sz="2400" dirty="0"/>
              <a:t>règles pour réduire le risque </a:t>
            </a:r>
            <a:r>
              <a:rPr lang="fr-CA" sz="2400" dirty="0" smtClean="0"/>
              <a:t>pour le transporteur</a:t>
            </a:r>
            <a:r>
              <a:rPr lang="fr-CA" sz="2400" dirty="0"/>
              <a:t>, </a:t>
            </a:r>
            <a:r>
              <a:rPr lang="fr-CA" sz="2400" dirty="0" smtClean="0"/>
              <a:t>l’expéditeur</a:t>
            </a:r>
            <a:r>
              <a:rPr lang="fr-CA" sz="2400" dirty="0"/>
              <a:t>, </a:t>
            </a:r>
            <a:r>
              <a:rPr lang="fr-CA" sz="2400" dirty="0" smtClean="0"/>
              <a:t>le réceptionnaire</a:t>
            </a:r>
            <a:r>
              <a:rPr lang="fr-CA" sz="2400" dirty="0"/>
              <a:t>, </a:t>
            </a:r>
            <a:r>
              <a:rPr lang="fr-CA" sz="2400" dirty="0" smtClean="0"/>
              <a:t>le conducteur </a:t>
            </a:r>
            <a:r>
              <a:rPr lang="fr-CA" sz="2400" dirty="0"/>
              <a:t>et </a:t>
            </a:r>
            <a:r>
              <a:rPr lang="fr-CA" sz="2400" dirty="0" smtClean="0"/>
              <a:t>les </a:t>
            </a:r>
            <a:r>
              <a:rPr lang="fr-CA" sz="2400" dirty="0"/>
              <a:t>autres usagers de la route.</a:t>
            </a:r>
            <a:endParaRPr lang="en-US" sz="2400" dirty="0"/>
          </a:p>
          <a:p>
            <a:r>
              <a:rPr lang="fr-CA" sz="2400" b="1" dirty="0"/>
              <a:t>Donner aux conducteurs des instructions claires et précises </a:t>
            </a:r>
            <a:r>
              <a:rPr lang="fr-CA" sz="2400" dirty="0"/>
              <a:t>sur les conditions de service et de contrat attendues par les expéditeurs et les </a:t>
            </a:r>
            <a:r>
              <a:rPr lang="fr-CA" sz="2400" dirty="0" smtClean="0"/>
              <a:t>réceptionnaires.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Chaîne de </a:t>
            </a:r>
            <a:r>
              <a:rPr lang="fr-CA" dirty="0" smtClean="0"/>
              <a:t>responsabilité?</a:t>
            </a:r>
            <a:endParaRPr lang="en-US" dirty="0"/>
          </a:p>
        </p:txBody>
      </p:sp>
      <p:pic>
        <p:nvPicPr>
          <p:cNvPr id="748548" name="Picture 4" descr="C:\Users\Leslie\AppData\Local\Microsoft\Windows\Temporary Internet Files\Content.IE5\QCG4NZ92\MP900386654[1].jpg"/>
          <p:cNvPicPr>
            <a:picLocks noChangeAspect="1" noChangeArrowheads="1"/>
          </p:cNvPicPr>
          <p:nvPr>
            <p:custDataLst>
              <p:tags r:id="rId2"/>
            </p:custDataLst>
          </p:nvPr>
        </p:nvPicPr>
        <p:blipFill>
          <a:blip r:embed="rId6" cstate="print"/>
          <a:srcRect/>
          <a:stretch>
            <a:fillRect/>
          </a:stretch>
        </p:blipFill>
        <p:spPr bwMode="auto">
          <a:xfrm>
            <a:off x="6096000" y="1649730"/>
            <a:ext cx="2592224" cy="1849120"/>
          </a:xfrm>
          <a:prstGeom prst="rect">
            <a:avLst/>
          </a:prstGeom>
          <a:noFill/>
        </p:spPr>
      </p:pic>
      <p:sp>
        <p:nvSpPr>
          <p:cNvPr id="3" name="Content Placeholder 2"/>
          <p:cNvSpPr>
            <a:spLocks noGrp="1"/>
          </p:cNvSpPr>
          <p:nvPr>
            <p:ph idx="1"/>
            <p:custDataLst>
              <p:tags r:id="rId3"/>
            </p:custDataLst>
          </p:nvPr>
        </p:nvSpPr>
        <p:spPr>
          <a:xfrm>
            <a:off x="457200" y="1600200"/>
            <a:ext cx="8382000" cy="4525963"/>
          </a:xfrm>
        </p:spPr>
        <p:txBody>
          <a:bodyPr>
            <a:normAutofit fontScale="92500" lnSpcReduction="20000"/>
          </a:bodyPr>
          <a:lstStyle/>
          <a:p>
            <a:pPr lvl="0"/>
            <a:r>
              <a:rPr lang="fr-CA" sz="2000" dirty="0"/>
              <a:t>Les conducteurs et les transporteurs sont </a:t>
            </a:r>
            <a:endParaRPr lang="fr-CA" sz="2000" dirty="0" smtClean="0"/>
          </a:p>
          <a:p>
            <a:pPr lvl="0">
              <a:buNone/>
            </a:pPr>
            <a:r>
              <a:rPr lang="fr-CA" sz="2000" dirty="0" smtClean="0"/>
              <a:t>	principalement </a:t>
            </a:r>
            <a:r>
              <a:rPr lang="fr-CA" sz="2000" dirty="0"/>
              <a:t>responsables </a:t>
            </a:r>
            <a:r>
              <a:rPr lang="fr-CA" sz="2000" dirty="0" smtClean="0"/>
              <a:t>du respect ou non</a:t>
            </a:r>
          </a:p>
          <a:p>
            <a:pPr lvl="0">
              <a:buNone/>
            </a:pPr>
            <a:r>
              <a:rPr lang="fr-CA" sz="2000" dirty="0" smtClean="0">
                <a:solidFill>
                  <a:srgbClr val="FF0000"/>
                </a:solidFill>
              </a:rPr>
              <a:t> 	</a:t>
            </a:r>
            <a:r>
              <a:rPr lang="fr-CA" sz="2000" dirty="0" smtClean="0"/>
              <a:t>des HDS.</a:t>
            </a:r>
            <a:endParaRPr lang="en-US" sz="2000" dirty="0"/>
          </a:p>
          <a:p>
            <a:pPr lvl="0"/>
            <a:r>
              <a:rPr lang="fr-CA" sz="2000" dirty="0"/>
              <a:t>Les réceptionnaires, les expéditeurs et les </a:t>
            </a:r>
            <a:endParaRPr lang="fr-CA" sz="2000" dirty="0" smtClean="0"/>
          </a:p>
          <a:p>
            <a:pPr lvl="0">
              <a:buNone/>
            </a:pPr>
            <a:r>
              <a:rPr lang="fr-CA" sz="2000" dirty="0" smtClean="0"/>
              <a:t>	intermédiaires </a:t>
            </a:r>
            <a:r>
              <a:rPr lang="fr-CA" sz="2000" dirty="0"/>
              <a:t>peuvent aussi y jouer un rôle par leurs politiques </a:t>
            </a:r>
            <a:endParaRPr lang="fr-CA" sz="2000" dirty="0" smtClean="0"/>
          </a:p>
          <a:p>
            <a:pPr lvl="0">
              <a:buNone/>
            </a:pPr>
            <a:r>
              <a:rPr lang="fr-CA" sz="2000" dirty="0" smtClean="0"/>
              <a:t>	et </a:t>
            </a:r>
            <a:r>
              <a:rPr lang="fr-CA" sz="2000" dirty="0"/>
              <a:t>leurs pratiques.</a:t>
            </a:r>
            <a:endParaRPr lang="en-US" sz="2000" dirty="0"/>
          </a:p>
          <a:p>
            <a:pPr lvl="0"/>
            <a:r>
              <a:rPr lang="fr-CA" sz="2000" dirty="0"/>
              <a:t>Toutes les personnes </a:t>
            </a:r>
            <a:r>
              <a:rPr lang="fr-CA" sz="2000" dirty="0" smtClean="0"/>
              <a:t>concernées par les </a:t>
            </a:r>
            <a:r>
              <a:rPr lang="fr-CA" sz="2000" dirty="0"/>
              <a:t>opérations de </a:t>
            </a:r>
            <a:r>
              <a:rPr lang="fr-CA" sz="2000" dirty="0" smtClean="0"/>
              <a:t>transport doivent</a:t>
            </a:r>
          </a:p>
          <a:p>
            <a:pPr lvl="0">
              <a:buNone/>
            </a:pPr>
            <a:r>
              <a:rPr lang="fr-CA" sz="2000" dirty="0" smtClean="0"/>
              <a:t>	travailler </a:t>
            </a:r>
            <a:r>
              <a:rPr lang="fr-CA" sz="2000" dirty="0"/>
              <a:t>ensemble pour réduire les risques </a:t>
            </a:r>
            <a:r>
              <a:rPr lang="fr-CA" sz="2000" dirty="0" smtClean="0"/>
              <a:t>d’accident. La </a:t>
            </a:r>
            <a:r>
              <a:rPr lang="fr-CA" sz="2000" dirty="0"/>
              <a:t>fatigue du conducteur ou le manquement à </a:t>
            </a:r>
            <a:r>
              <a:rPr lang="fr-CA" sz="2000" dirty="0" smtClean="0"/>
              <a:t>ses </a:t>
            </a:r>
            <a:r>
              <a:rPr lang="fr-CA" sz="2000" dirty="0"/>
              <a:t>obligations </a:t>
            </a:r>
            <a:r>
              <a:rPr lang="fr-CA" sz="2000" dirty="0" smtClean="0"/>
              <a:t>peuvent </a:t>
            </a:r>
            <a:r>
              <a:rPr lang="fr-CA" sz="2000" dirty="0"/>
              <a:t>être </a:t>
            </a:r>
            <a:r>
              <a:rPr lang="fr-CA" sz="2000" dirty="0" smtClean="0"/>
              <a:t>causés </a:t>
            </a:r>
            <a:r>
              <a:rPr lang="fr-CA" sz="2000" dirty="0"/>
              <a:t>par les décisions que prennent les différents acteurs </a:t>
            </a:r>
            <a:r>
              <a:rPr lang="fr-CA" sz="2000" dirty="0" smtClean="0"/>
              <a:t>concernés par les </a:t>
            </a:r>
            <a:r>
              <a:rPr lang="fr-CA" sz="2000" dirty="0"/>
              <a:t>opérations de transport </a:t>
            </a:r>
            <a:r>
              <a:rPr lang="fr-CA" sz="2000" dirty="0" smtClean="0"/>
              <a:t>et </a:t>
            </a:r>
            <a:r>
              <a:rPr lang="fr-CA" sz="2000" dirty="0"/>
              <a:t>par leurs </a:t>
            </a:r>
            <a:r>
              <a:rPr lang="fr-CA" sz="2000" dirty="0" smtClean="0"/>
              <a:t>actions</a:t>
            </a:r>
            <a:r>
              <a:rPr lang="fr-CA" sz="2000" dirty="0"/>
              <a:t>, d’où le concept </a:t>
            </a:r>
            <a:r>
              <a:rPr lang="fr-CA" sz="2000" dirty="0" smtClean="0"/>
              <a:t>de chaîne </a:t>
            </a:r>
            <a:r>
              <a:rPr lang="fr-CA" sz="2000" dirty="0"/>
              <a:t>de </a:t>
            </a:r>
            <a:r>
              <a:rPr lang="fr-CA" sz="2000" dirty="0" smtClean="0"/>
              <a:t>responsabilité.</a:t>
            </a:r>
            <a:r>
              <a:rPr lang="fr-CA" sz="2000" i="1" dirty="0" smtClean="0"/>
              <a:t> </a:t>
            </a:r>
            <a:r>
              <a:rPr lang="fr-CA" sz="2000" dirty="0" smtClean="0"/>
              <a:t>En </a:t>
            </a:r>
            <a:r>
              <a:rPr lang="fr-CA" sz="2000" dirty="0"/>
              <a:t>Australie, le concept </a:t>
            </a:r>
            <a:r>
              <a:rPr lang="fr-CA" sz="2000" dirty="0" smtClean="0"/>
              <a:t>de chaîne de responsabilité </a:t>
            </a:r>
            <a:r>
              <a:rPr lang="fr-CA" sz="2000" dirty="0"/>
              <a:t>a maintenant force de </a:t>
            </a:r>
            <a:r>
              <a:rPr lang="fr-CA" sz="2000" dirty="0" smtClean="0"/>
              <a:t>loi. </a:t>
            </a:r>
            <a:r>
              <a:rPr lang="fr-CA" sz="2000" dirty="0"/>
              <a:t>Ainsi, toute personne qui a un rôle à jouer dans l’adoption par le conducteur d’un comportement qui va à l’encontre du respect de la réglementation </a:t>
            </a:r>
            <a:r>
              <a:rPr lang="fr-CA" sz="2000" dirty="0" smtClean="0"/>
              <a:t>peut </a:t>
            </a:r>
            <a:r>
              <a:rPr lang="fr-CA" sz="2000" dirty="0"/>
              <a:t>être tenue responsable </a:t>
            </a:r>
            <a:r>
              <a:rPr lang="fr-CA" sz="2000" dirty="0" smtClean="0"/>
              <a:t>du manquement </a:t>
            </a:r>
            <a:r>
              <a:rPr lang="fr-CA" sz="2000" dirty="0"/>
              <a:t>à cette obligation. La responsabilité de chacun est proportionnelle au degré de contrôle ou d’influence qu’il exerce sur le milieu du transport.</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lIns="0" rIns="0">
            <a:noAutofit/>
          </a:bodyPr>
          <a:lstStyle/>
          <a:p>
            <a:r>
              <a:rPr lang="fr-CA" sz="3000" dirty="0"/>
              <a:t>Réglementation canadienne au sujet des responsabilités de </a:t>
            </a:r>
            <a:r>
              <a:rPr lang="fr-CA" sz="3000" dirty="0" smtClean="0"/>
              <a:t>l’expéditeur et du </a:t>
            </a:r>
            <a:r>
              <a:rPr lang="fr-CA" sz="3000" dirty="0"/>
              <a:t>réceptionnaire</a:t>
            </a:r>
            <a:endParaRPr lang="en-US" sz="3000" dirty="0"/>
          </a:p>
        </p:txBody>
      </p:sp>
      <p:sp>
        <p:nvSpPr>
          <p:cNvPr id="3" name="Content Placeholder 2"/>
          <p:cNvSpPr>
            <a:spLocks noGrp="1"/>
          </p:cNvSpPr>
          <p:nvPr>
            <p:ph idx="1"/>
            <p:custDataLst>
              <p:tags r:id="rId2"/>
            </p:custDataLst>
          </p:nvPr>
        </p:nvSpPr>
        <p:spPr/>
        <p:txBody>
          <a:bodyPr>
            <a:normAutofit/>
          </a:bodyPr>
          <a:lstStyle/>
          <a:p>
            <a:pPr>
              <a:buClr>
                <a:schemeClr val="tx1"/>
              </a:buClr>
              <a:buFont typeface="Arial"/>
              <a:buChar char="•"/>
            </a:pPr>
            <a:r>
              <a:rPr lang="fr-CA" sz="2600" dirty="0" smtClean="0"/>
              <a:t>Règlement sur les heures de service des conducteurs de véhicule utilitaire, </a:t>
            </a:r>
            <a:r>
              <a:rPr lang="fr-CA" sz="2600" dirty="0"/>
              <a:t>article </a:t>
            </a:r>
            <a:r>
              <a:rPr lang="fr-CA" sz="2600" dirty="0" smtClean="0"/>
              <a:t>4 </a:t>
            </a:r>
            <a:r>
              <a:rPr lang="fr-CA" sz="2600" i="1" dirty="0" smtClean="0"/>
              <a:t>d</a:t>
            </a:r>
            <a:r>
              <a:rPr lang="fr-CA" sz="2600" dirty="0" smtClean="0"/>
              <a:t>) </a:t>
            </a:r>
            <a:r>
              <a:rPr lang="fr-CA" sz="2600" dirty="0"/>
              <a:t>: </a:t>
            </a:r>
            <a:br>
              <a:rPr lang="fr-CA" sz="2600" dirty="0"/>
            </a:br>
            <a:r>
              <a:rPr lang="fr-CA" sz="2600" dirty="0"/>
              <a:t>Il est interdit au transporteur routier, à l’expéditeur, au consignataire ou à toute autre personne de demander, d’imposer ou de permettre au conducteur de </a:t>
            </a:r>
            <a:r>
              <a:rPr lang="fr-CA" sz="2600" dirty="0" smtClean="0"/>
              <a:t>conduire, </a:t>
            </a:r>
            <a:r>
              <a:rPr lang="fr-CA" sz="2600" dirty="0"/>
              <a:t>si conduire fait en sorte qu’il contrevient à </a:t>
            </a:r>
            <a:r>
              <a:rPr lang="fr-CA" sz="2600" dirty="0" smtClean="0"/>
              <a:t>la </a:t>
            </a:r>
            <a:r>
              <a:rPr lang="fr-CA" sz="2600" dirty="0"/>
              <a:t>réglementation sur les HDS.</a:t>
            </a:r>
            <a:r>
              <a:rPr lang="en-US" sz="2600" b="0" dirty="0">
                <a:solidFill>
                  <a:schemeClr val="tx1"/>
                </a:solidFill>
                <a:latin typeface="Calibri"/>
              </a:rPr>
              <a:t/>
            </a:r>
            <a:br>
              <a:rPr lang="en-US" sz="2600" b="0" dirty="0">
                <a:solidFill>
                  <a:schemeClr val="tx1"/>
                </a:solidFill>
                <a:latin typeface="Calibri"/>
              </a:rPr>
            </a:br>
            <a:endParaRPr lang="en-US" sz="2600" dirty="0"/>
          </a:p>
        </p:txBody>
      </p:sp>
      <p:pic>
        <p:nvPicPr>
          <p:cNvPr id="4" name="Picture 3"/>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10200" y="4191000"/>
            <a:ext cx="2892425" cy="17974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2800" dirty="0"/>
              <a:t>Responsabilité du fait d’autrui : </a:t>
            </a:r>
            <a:r>
              <a:rPr lang="fr-CA" sz="2800" dirty="0" smtClean="0"/>
              <a:t>problème </a:t>
            </a:r>
            <a:r>
              <a:rPr lang="fr-CA" sz="2800" dirty="0"/>
              <a:t>éventuel pour les expéditeurs et les intermédiaires</a:t>
            </a:r>
            <a:endParaRPr lang="en-US" sz="2800" dirty="0"/>
          </a:p>
        </p:txBody>
      </p:sp>
      <p:sp>
        <p:nvSpPr>
          <p:cNvPr id="3" name="Content Placeholder 2"/>
          <p:cNvSpPr>
            <a:spLocks noGrp="1"/>
          </p:cNvSpPr>
          <p:nvPr>
            <p:ph idx="1"/>
            <p:custDataLst>
              <p:tags r:id="rId2"/>
            </p:custDataLst>
          </p:nvPr>
        </p:nvSpPr>
        <p:spPr>
          <a:xfrm>
            <a:off x="457200" y="1600200"/>
            <a:ext cx="6400800" cy="4876800"/>
          </a:xfrm>
        </p:spPr>
        <p:txBody>
          <a:bodyPr>
            <a:noAutofit/>
          </a:bodyPr>
          <a:lstStyle/>
          <a:p>
            <a:pPr lvl="0"/>
            <a:r>
              <a:rPr lang="fr-CA" sz="2000" dirty="0"/>
              <a:t>Les avocats de plaignants peuvent tenter de rendre responsables les expéditeurs et les intermédiaires </a:t>
            </a:r>
            <a:r>
              <a:rPr lang="fr-CA" sz="2000" dirty="0" smtClean="0"/>
              <a:t>de </a:t>
            </a:r>
            <a:r>
              <a:rPr lang="fr-CA" sz="2000" dirty="0"/>
              <a:t>dommages liés à des accidents de </a:t>
            </a:r>
            <a:r>
              <a:rPr lang="fr-CA" sz="2000" dirty="0" smtClean="0"/>
              <a:t>véhicules lourds.</a:t>
            </a:r>
            <a:endParaRPr lang="en-US" sz="2000" dirty="0"/>
          </a:p>
          <a:p>
            <a:pPr lvl="0"/>
            <a:r>
              <a:rPr lang="fr-CA" sz="2000" dirty="0" smtClean="0"/>
              <a:t>La </a:t>
            </a:r>
            <a:r>
              <a:rPr lang="fr-CA" sz="2000" b="1" dirty="0"/>
              <a:t>r</a:t>
            </a:r>
            <a:r>
              <a:rPr lang="fr-CA" sz="2000" b="1" dirty="0" smtClean="0"/>
              <a:t>esponsabilité </a:t>
            </a:r>
            <a:r>
              <a:rPr lang="fr-CA" sz="2000" b="1" dirty="0"/>
              <a:t>du fait d’autrui</a:t>
            </a:r>
            <a:r>
              <a:rPr lang="fr-CA" sz="2000" dirty="0"/>
              <a:t> : </a:t>
            </a:r>
            <a:r>
              <a:rPr lang="fr-CA" sz="2000" dirty="0" smtClean="0"/>
              <a:t>Principe </a:t>
            </a:r>
            <a:r>
              <a:rPr lang="fr-CA" sz="2000" dirty="0"/>
              <a:t>juridique en vertu duquel il est </a:t>
            </a:r>
            <a:r>
              <a:rPr lang="fr-CA" sz="2000" dirty="0" smtClean="0"/>
              <a:t>possible </a:t>
            </a:r>
            <a:r>
              <a:rPr lang="fr-CA" sz="2000" dirty="0"/>
              <a:t>de faire peser la responsabilité </a:t>
            </a:r>
            <a:r>
              <a:rPr lang="fr-CA" sz="2000" dirty="0" smtClean="0"/>
              <a:t>d’une erreur </a:t>
            </a:r>
            <a:r>
              <a:rPr lang="fr-CA" sz="2000" dirty="0"/>
              <a:t>d’une personne sur </a:t>
            </a:r>
            <a:r>
              <a:rPr lang="fr-CA" sz="2000" dirty="0" smtClean="0"/>
              <a:t>une autre personne, </a:t>
            </a:r>
            <a:r>
              <a:rPr lang="fr-CA" sz="2000" dirty="0"/>
              <a:t>même si </a:t>
            </a:r>
            <a:r>
              <a:rPr lang="fr-CA" sz="2000" dirty="0" smtClean="0"/>
              <a:t>elle </a:t>
            </a:r>
            <a:r>
              <a:rPr lang="fr-CA" sz="2000" dirty="0"/>
              <a:t>n’est pas directement impliquée dans </a:t>
            </a:r>
            <a:r>
              <a:rPr lang="fr-CA" sz="2000" dirty="0" smtClean="0"/>
              <a:t>l’événement en cause, </a:t>
            </a:r>
            <a:r>
              <a:rPr lang="fr-CA" sz="2000" dirty="0"/>
              <a:t>parce </a:t>
            </a:r>
            <a:r>
              <a:rPr lang="fr-CA" sz="2000" dirty="0" smtClean="0"/>
              <a:t>qu’elle a </a:t>
            </a:r>
            <a:r>
              <a:rPr lang="fr-CA" sz="2000" dirty="0"/>
              <a:t>eu un rapport particulier avec la personne qui est responsable de l’événement </a:t>
            </a:r>
            <a:r>
              <a:rPr lang="fr-CA" sz="2000" dirty="0" smtClean="0"/>
              <a:t>(p. ex.</a:t>
            </a:r>
            <a:r>
              <a:rPr lang="fr-CA" sz="2000" dirty="0"/>
              <a:t>,</a:t>
            </a:r>
            <a:r>
              <a:rPr lang="fr-CA" sz="2000" dirty="0" smtClean="0"/>
              <a:t> </a:t>
            </a:r>
            <a:r>
              <a:rPr lang="fr-CA" sz="2000" dirty="0"/>
              <a:t>le conducteur qui s’est endormi au volant avait excédé le nombre d’heures de conduite permises par la réglementation </a:t>
            </a:r>
            <a:r>
              <a:rPr lang="fr-CA" sz="2000" dirty="0" smtClean="0"/>
              <a:t>en raison de </a:t>
            </a:r>
            <a:r>
              <a:rPr lang="fr-CA" sz="2000" dirty="0"/>
              <a:t>pressions du client et </a:t>
            </a:r>
            <a:r>
              <a:rPr lang="fr-CA" sz="2000" dirty="0" smtClean="0"/>
              <a:t>d’un délai </a:t>
            </a:r>
            <a:r>
              <a:rPr lang="fr-CA" sz="2000" dirty="0"/>
              <a:t>de livraison trop court).</a:t>
            </a:r>
            <a:endParaRPr lang="en-US" sz="2000" dirty="0"/>
          </a:p>
          <a:p>
            <a:r>
              <a:rPr lang="fr-CA" sz="2000" dirty="0"/>
              <a:t>Même </a:t>
            </a:r>
            <a:r>
              <a:rPr lang="fr-CA" sz="2000" dirty="0" smtClean="0"/>
              <a:t>un procès gagné peut </a:t>
            </a:r>
            <a:r>
              <a:rPr lang="fr-CA" sz="2000" dirty="0"/>
              <a:t>coûter très </a:t>
            </a:r>
            <a:r>
              <a:rPr lang="fr-CA" sz="2000" dirty="0" smtClean="0"/>
              <a:t>cher.</a:t>
            </a:r>
            <a:r>
              <a:rPr lang="en-US" sz="2000" b="0" i="0" dirty="0">
                <a:solidFill>
                  <a:schemeClr val="tx1"/>
                </a:solidFill>
                <a:latin typeface="Calibri"/>
              </a:rPr>
              <a:t/>
            </a:r>
            <a:br>
              <a:rPr lang="en-US" sz="2000" b="0" i="0" dirty="0">
                <a:solidFill>
                  <a:schemeClr val="tx1"/>
                </a:solidFill>
                <a:latin typeface="Calibri"/>
              </a:rPr>
            </a:br>
            <a:r>
              <a:rPr lang="en-US" sz="2000" b="0" i="0" dirty="0">
                <a:solidFill>
                  <a:schemeClr val="tx1"/>
                </a:solidFill>
                <a:latin typeface="Calibri"/>
              </a:rPr>
              <a:t/>
            </a:r>
            <a:br>
              <a:rPr lang="en-US" sz="2000" b="0" i="0" dirty="0">
                <a:solidFill>
                  <a:schemeClr val="tx1"/>
                </a:solidFill>
                <a:latin typeface="Calibri"/>
              </a:rPr>
            </a:br>
            <a:endParaRPr lang="en-US" sz="2000" dirty="0"/>
          </a:p>
        </p:txBody>
      </p:sp>
      <p:pic>
        <p:nvPicPr>
          <p:cNvPr id="4" name="Picture 3"/>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05600" y="1676400"/>
            <a:ext cx="2113935"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Projet de </a:t>
            </a:r>
            <a:r>
              <a:rPr lang="fr-CA" dirty="0" smtClean="0"/>
              <a:t>loi </a:t>
            </a:r>
            <a:r>
              <a:rPr lang="fr-CA" dirty="0"/>
              <a:t>aux </a:t>
            </a:r>
            <a:r>
              <a:rPr lang="fr-CA" dirty="0" smtClean="0"/>
              <a:t>États-Unis</a:t>
            </a:r>
            <a:endParaRPr lang="en-US" dirty="0"/>
          </a:p>
        </p:txBody>
      </p:sp>
      <p:sp>
        <p:nvSpPr>
          <p:cNvPr id="3" name="Content Placeholder 2"/>
          <p:cNvSpPr>
            <a:spLocks noGrp="1"/>
          </p:cNvSpPr>
          <p:nvPr>
            <p:ph idx="1"/>
            <p:custDataLst>
              <p:tags r:id="rId2"/>
            </p:custDataLst>
          </p:nvPr>
        </p:nvSpPr>
        <p:spPr>
          <a:xfrm>
            <a:off x="457200" y="1600200"/>
            <a:ext cx="5410200" cy="4525963"/>
          </a:xfrm>
        </p:spPr>
        <p:txBody>
          <a:bodyPr>
            <a:normAutofit fontScale="85000" lnSpcReduction="10000"/>
          </a:bodyPr>
          <a:lstStyle/>
          <a:p>
            <a:pPr marL="0" indent="0">
              <a:buNone/>
            </a:pPr>
            <a:r>
              <a:rPr lang="fr-CA" sz="2800" dirty="0" smtClean="0"/>
              <a:t>Le projet de loi H.R</a:t>
            </a:r>
            <a:r>
              <a:rPr lang="fr-CA" sz="2800" dirty="0"/>
              <a:t>. 756, présenté à la Chambre des </a:t>
            </a:r>
            <a:r>
              <a:rPr lang="fr-CA" sz="2800" dirty="0" smtClean="0"/>
              <a:t>représentants </a:t>
            </a:r>
            <a:r>
              <a:rPr lang="fr-CA" sz="2800" dirty="0"/>
              <a:t>le 17 février 2011, demande au ministre des </a:t>
            </a:r>
            <a:r>
              <a:rPr lang="fr-CA" sz="2800" dirty="0" smtClean="0"/>
              <a:t>Transports </a:t>
            </a:r>
            <a:r>
              <a:rPr lang="fr-CA" sz="2800" dirty="0"/>
              <a:t>de : </a:t>
            </a:r>
            <a:endParaRPr lang="en-US" sz="2800" dirty="0"/>
          </a:p>
          <a:p>
            <a:pPr lvl="0"/>
            <a:r>
              <a:rPr lang="fr-CA" sz="2800" dirty="0"/>
              <a:t>Mener une étude sur l’immobilisation des conducteurs (temps d’attente) chez </a:t>
            </a:r>
            <a:r>
              <a:rPr lang="fr-CA" sz="2800" dirty="0" smtClean="0"/>
              <a:t>les </a:t>
            </a:r>
            <a:r>
              <a:rPr lang="fr-CA" sz="2800" dirty="0"/>
              <a:t>expéditeurs et les </a:t>
            </a:r>
            <a:r>
              <a:rPr lang="fr-CA" sz="2800" dirty="0" smtClean="0"/>
              <a:t>réceptionnaires.</a:t>
            </a:r>
            <a:endParaRPr lang="en-US" sz="2800" dirty="0"/>
          </a:p>
          <a:p>
            <a:pPr lvl="0"/>
            <a:r>
              <a:rPr lang="fr-CA" sz="2800" dirty="0"/>
              <a:t>Prescrire un nombre d’heures </a:t>
            </a:r>
            <a:r>
              <a:rPr lang="fr-CA" sz="2800" dirty="0" smtClean="0"/>
              <a:t>maximal </a:t>
            </a:r>
            <a:r>
              <a:rPr lang="fr-CA" sz="2800" dirty="0"/>
              <a:t>d’immobilisation pour un conducteur avant qu’il </a:t>
            </a:r>
            <a:r>
              <a:rPr lang="fr-CA" sz="2800" dirty="0" smtClean="0"/>
              <a:t>soit indemnisé.</a:t>
            </a:r>
            <a:endParaRPr lang="en-US" sz="2800" dirty="0"/>
          </a:p>
          <a:p>
            <a:r>
              <a:rPr lang="fr-CA" sz="2800" dirty="0"/>
              <a:t>Prescrire des amendes pour les </a:t>
            </a:r>
            <a:r>
              <a:rPr lang="fr-CA" sz="2800" dirty="0" smtClean="0"/>
              <a:t>infractions.</a:t>
            </a:r>
            <a:endParaRPr lang="en-US" sz="2800" dirty="0"/>
          </a:p>
        </p:txBody>
      </p:sp>
      <p:pic>
        <p:nvPicPr>
          <p:cNvPr id="23554"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80100" y="1600200"/>
            <a:ext cx="2747962" cy="1832875"/>
          </a:xfrm>
          <a:prstGeom prst="rect">
            <a:avLst/>
          </a:prstGeom>
          <a:noFill/>
          <a:extLst>
            <a:ext uri="{909E8E84-426E-40dd-AFC4-6F175D3DCCD1}">
              <a14:hiddenFill xmlns:a14="http://schemas.microsoft.com/office/drawing/2010/main" xmlns="">
                <a:solidFill>
                  <a:srgbClr val="FFFFFF"/>
                </a:solidFill>
              </a14:hiddenFill>
            </a:ext>
          </a:extLst>
        </p:spPr>
      </p:pic>
      <p:pic>
        <p:nvPicPr>
          <p:cNvPr id="23555" name="Picture 3"/>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80100" y="3886200"/>
            <a:ext cx="2892425" cy="17974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Survol du PNAGF </a:t>
            </a:r>
            <a:endParaRPr lang="en-US"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xmlns="" val="2975796944"/>
              </p:ext>
            </p:extLst>
          </p:nvPr>
        </p:nvGraphicFramePr>
        <p:xfrm>
          <a:off x="457200" y="1371602"/>
          <a:ext cx="8229600" cy="4952999"/>
        </p:xfrm>
        <a:graphic>
          <a:graphicData uri="http://schemas.openxmlformats.org/drawingml/2006/table">
            <a:tbl>
              <a:tblPr/>
              <a:tblGrid>
                <a:gridCol w="5029200"/>
                <a:gridCol w="3200400"/>
              </a:tblGrid>
              <a:tr h="304799">
                <a:tc>
                  <a:txBody>
                    <a:bodyPr/>
                    <a:lstStyle/>
                    <a:p>
                      <a:pPr marL="0" marR="0" algn="ctr" defTabSz="914400">
                        <a:spcBef>
                          <a:spcPts val="0"/>
                        </a:spcBef>
                        <a:spcAft>
                          <a:spcPts val="0"/>
                        </a:spcAft>
                        <a:buNone/>
                      </a:pPr>
                      <a:r>
                        <a:rPr lang="en-US" sz="1400" b="1" i="1" dirty="0">
                          <a:solidFill>
                            <a:schemeClr val="tx1"/>
                          </a:solidFill>
                          <a:latin typeface="Arial"/>
                          <a:ea typeface="Times New Roman"/>
                          <a:cs typeface="Times New Roman"/>
                        </a:rPr>
                        <a:t>Module</a:t>
                      </a:r>
                      <a:endParaRPr lang="en-US" sz="1400" dirty="0">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defTabSz="914400">
                        <a:spcBef>
                          <a:spcPts val="0"/>
                        </a:spcBef>
                        <a:spcAft>
                          <a:spcPts val="0"/>
                        </a:spcAft>
                        <a:buNone/>
                      </a:pPr>
                      <a:r>
                        <a:rPr lang="en-US" sz="1400" b="1" i="1" dirty="0" err="1" smtClean="0">
                          <a:solidFill>
                            <a:schemeClr val="tx1"/>
                          </a:solidFill>
                          <a:latin typeface="Arial"/>
                          <a:ea typeface="Times New Roman"/>
                          <a:cs typeface="Times New Roman"/>
                        </a:rPr>
                        <a:t>Groupe</a:t>
                      </a:r>
                      <a:r>
                        <a:rPr lang="en-US" sz="1400" b="1" i="1" dirty="0" smtClean="0">
                          <a:solidFill>
                            <a:schemeClr val="tx1"/>
                          </a:solidFill>
                          <a:latin typeface="Arial"/>
                          <a:ea typeface="Times New Roman"/>
                          <a:cs typeface="Times New Roman"/>
                        </a:rPr>
                        <a:t> </a:t>
                      </a:r>
                      <a:r>
                        <a:rPr lang="en-US" sz="1400" b="1" i="1" dirty="0" err="1" smtClean="0">
                          <a:solidFill>
                            <a:schemeClr val="tx1"/>
                          </a:solidFill>
                          <a:latin typeface="Arial"/>
                          <a:ea typeface="Times New Roman"/>
                          <a:cs typeface="Times New Roman"/>
                        </a:rPr>
                        <a:t>visé</a:t>
                      </a:r>
                      <a:endParaRPr lang="en-US" sz="1400" dirty="0">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5720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1 : Introduction </a:t>
                      </a:r>
                      <a:r>
                        <a:rPr lang="en-US" sz="1400" b="1" i="1" dirty="0">
                          <a:solidFill>
                            <a:srgbClr val="002060"/>
                          </a:solidFill>
                          <a:latin typeface="Arial"/>
                          <a:ea typeface="Times New Roman"/>
                          <a:cs typeface="Times New Roman"/>
                        </a:rPr>
                        <a:t>et </a:t>
                      </a:r>
                      <a:r>
                        <a:rPr lang="en-US" sz="1400" b="1" i="1" dirty="0" err="1" smtClean="0">
                          <a:solidFill>
                            <a:srgbClr val="002060"/>
                          </a:solidFill>
                          <a:latin typeface="Arial"/>
                          <a:ea typeface="Times New Roman"/>
                          <a:cs typeface="Times New Roman"/>
                        </a:rPr>
                        <a:t>aperçu</a:t>
                      </a:r>
                      <a:r>
                        <a:rPr lang="en-US" sz="1400" b="1" i="1" baseline="0" dirty="0" smtClean="0">
                          <a:solidFill>
                            <a:srgbClr val="002060"/>
                          </a:solidFill>
                          <a:latin typeface="Arial"/>
                          <a:ea typeface="Times New Roman"/>
                          <a:cs typeface="Times New Roman"/>
                        </a:rPr>
                        <a:t> </a:t>
                      </a:r>
                      <a:r>
                        <a:rPr lang="en-US" sz="1400" b="1" i="1" dirty="0" smtClean="0">
                          <a:solidFill>
                            <a:srgbClr val="002060"/>
                          </a:solidFill>
                          <a:latin typeface="Arial"/>
                          <a:ea typeface="Times New Roman"/>
                          <a:cs typeface="Times New Roman"/>
                        </a:rPr>
                        <a:t>du PGF </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Dirigeants</a:t>
                      </a:r>
                      <a:r>
                        <a:rPr lang="en-US" sz="1400" b="1" i="1" dirty="0" smtClean="0">
                          <a:solidFill>
                            <a:srgbClr val="002060"/>
                          </a:solidFill>
                          <a:latin typeface="Arial"/>
                          <a:ea typeface="Times New Roman"/>
                          <a:cs typeface="Times New Roman"/>
                        </a:rPr>
                        <a:t> et </a:t>
                      </a:r>
                      <a:r>
                        <a:rPr lang="en-US" sz="1400" b="1" i="1" dirty="0" err="1">
                          <a:solidFill>
                            <a:srgbClr val="002060"/>
                          </a:solidFill>
                          <a:latin typeface="Arial"/>
                          <a:ea typeface="Times New Roman"/>
                          <a:cs typeface="Times New Roman"/>
                        </a:rPr>
                        <a:t>gestionnaires</a:t>
                      </a:r>
                      <a:r>
                        <a:rPr lang="en-US" sz="1400" b="1" i="1" dirty="0">
                          <a:solidFill>
                            <a:srgbClr val="002060"/>
                          </a:solidFill>
                          <a:latin typeface="Arial"/>
                          <a:ea typeface="Times New Roman"/>
                          <a:cs typeface="Times New Roman"/>
                        </a:rPr>
                        <a:t> </a:t>
                      </a:r>
                      <a:r>
                        <a:rPr lang="en-US" sz="1400" b="1" i="1" dirty="0" smtClean="0">
                          <a:solidFill>
                            <a:srgbClr val="002060"/>
                          </a:solidFill>
                          <a:latin typeface="Arial"/>
                          <a:ea typeface="Times New Roman"/>
                          <a:cs typeface="Times New Roman"/>
                        </a:rPr>
                        <a:t>des</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entreprises</a:t>
                      </a:r>
                      <a:r>
                        <a:rPr lang="en-US" sz="1400" b="1" i="1" baseline="0" dirty="0" smtClean="0">
                          <a:solidFill>
                            <a:srgbClr val="002060"/>
                          </a:solidFill>
                          <a:latin typeface="Arial"/>
                          <a:ea typeface="Times New Roman"/>
                          <a:cs typeface="Times New Roman"/>
                        </a:rPr>
                        <a:t> de</a:t>
                      </a:r>
                      <a:r>
                        <a:rPr lang="en-US" sz="1400" b="1" i="1" dirty="0" smtClean="0">
                          <a:solidFill>
                            <a:srgbClr val="002060"/>
                          </a:solidFill>
                          <a:latin typeface="Arial"/>
                          <a:ea typeface="Times New Roman"/>
                          <a:cs typeface="Times New Roman"/>
                        </a:rPr>
                        <a:t> transport</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routier</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2 : Culture </a:t>
                      </a:r>
                      <a:r>
                        <a:rPr lang="en-US" sz="1400" b="1" i="1" dirty="0">
                          <a:solidFill>
                            <a:srgbClr val="002060"/>
                          </a:solidFill>
                          <a:latin typeface="Arial"/>
                          <a:ea typeface="Times New Roman"/>
                          <a:cs typeface="Times New Roman"/>
                        </a:rPr>
                        <a:t>de la sécurité et pratiques de gestion</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Dirigeants</a:t>
                      </a:r>
                      <a:r>
                        <a:rPr lang="en-US" sz="1400" b="1" i="1" dirty="0" smtClean="0">
                          <a:solidFill>
                            <a:srgbClr val="002060"/>
                          </a:solidFill>
                          <a:latin typeface="Arial"/>
                          <a:ea typeface="Times New Roman"/>
                          <a:cs typeface="Times New Roman"/>
                        </a:rPr>
                        <a:t> et </a:t>
                      </a:r>
                      <a:r>
                        <a:rPr lang="en-US" sz="1400" b="1" i="1" dirty="0" err="1" smtClean="0">
                          <a:solidFill>
                            <a:srgbClr val="002060"/>
                          </a:solidFill>
                          <a:latin typeface="Arial"/>
                          <a:ea typeface="Times New Roman"/>
                          <a:cs typeface="Times New Roman"/>
                        </a:rPr>
                        <a:t>gestionnaires</a:t>
                      </a:r>
                      <a:r>
                        <a:rPr lang="en-US" sz="1400" b="1" i="1" dirty="0" smtClean="0">
                          <a:solidFill>
                            <a:srgbClr val="002060"/>
                          </a:solidFill>
                          <a:latin typeface="Arial"/>
                          <a:ea typeface="Times New Roman"/>
                          <a:cs typeface="Times New Roman"/>
                        </a:rPr>
                        <a:t> des</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entreprises</a:t>
                      </a:r>
                      <a:r>
                        <a:rPr lang="en-US" sz="1400" b="1" i="1" baseline="0" dirty="0" smtClean="0">
                          <a:solidFill>
                            <a:srgbClr val="002060"/>
                          </a:solidFill>
                          <a:latin typeface="Arial"/>
                          <a:ea typeface="Times New Roman"/>
                          <a:cs typeface="Times New Roman"/>
                        </a:rPr>
                        <a:t> de</a:t>
                      </a:r>
                      <a:r>
                        <a:rPr lang="en-US" sz="1400" b="1" i="1" dirty="0" smtClean="0">
                          <a:solidFill>
                            <a:srgbClr val="002060"/>
                          </a:solidFill>
                          <a:latin typeface="Arial"/>
                          <a:ea typeface="Times New Roman"/>
                          <a:cs typeface="Times New Roman"/>
                        </a:rPr>
                        <a:t> transport</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routier</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3 : Formation des </a:t>
                      </a:r>
                      <a:r>
                        <a:rPr lang="en-US" sz="1400" b="1" i="1" dirty="0" err="1" smtClean="0">
                          <a:solidFill>
                            <a:srgbClr val="002060"/>
                          </a:solidFill>
                          <a:latin typeface="Arial"/>
                          <a:ea typeface="Times New Roman"/>
                          <a:cs typeface="Times New Roman"/>
                        </a:rPr>
                        <a:t>conducteurs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Conducteurs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4 : Formation de </a:t>
                      </a:r>
                      <a:r>
                        <a:rPr lang="en-US" sz="1400" b="1" i="1" dirty="0">
                          <a:solidFill>
                            <a:srgbClr val="002060"/>
                          </a:solidFill>
                          <a:latin typeface="Arial"/>
                          <a:ea typeface="Times New Roman"/>
                          <a:cs typeface="Times New Roman"/>
                        </a:rPr>
                        <a:t>la famille des </a:t>
                      </a:r>
                      <a:r>
                        <a:rPr lang="en-US" sz="1400" b="1" i="1" dirty="0" err="1" smtClean="0">
                          <a:solidFill>
                            <a:srgbClr val="002060"/>
                          </a:solidFill>
                          <a:latin typeface="Arial"/>
                          <a:ea typeface="Times New Roman"/>
                          <a:cs typeface="Times New Roman"/>
                        </a:rPr>
                        <a:t>conducteurs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Conjoints</a:t>
                      </a:r>
                      <a:r>
                        <a:rPr lang="en-US" sz="1400" b="1" i="1" baseline="0" dirty="0" smtClean="0">
                          <a:solidFill>
                            <a:srgbClr val="002060"/>
                          </a:solidFill>
                          <a:latin typeface="Arial"/>
                          <a:ea typeface="Times New Roman"/>
                          <a:cs typeface="Times New Roman"/>
                        </a:rPr>
                        <a:t> et </a:t>
                      </a:r>
                      <a:r>
                        <a:rPr lang="en-US" sz="1400" b="1" i="1" baseline="0" dirty="0" err="1" smtClean="0">
                          <a:solidFill>
                            <a:srgbClr val="002060"/>
                          </a:solidFill>
                          <a:latin typeface="Arial"/>
                          <a:ea typeface="Times New Roman"/>
                          <a:cs typeface="Times New Roman"/>
                        </a:rPr>
                        <a:t>f</a:t>
                      </a:r>
                      <a:r>
                        <a:rPr lang="en-US" sz="1400" b="1" i="1" dirty="0" err="1" smtClean="0">
                          <a:solidFill>
                            <a:srgbClr val="002060"/>
                          </a:solidFill>
                          <a:latin typeface="Arial"/>
                          <a:ea typeface="Times New Roman"/>
                          <a:cs typeface="Times New Roman"/>
                        </a:rPr>
                        <a:t>amilles</a:t>
                      </a:r>
                      <a:r>
                        <a:rPr lang="en-US" sz="1400" b="1" i="1" dirty="0" smtClean="0">
                          <a:solidFill>
                            <a:srgbClr val="002060"/>
                          </a:solidFill>
                          <a:latin typeface="Arial"/>
                          <a:ea typeface="Times New Roman"/>
                          <a:cs typeface="Times New Roman"/>
                        </a:rPr>
                        <a:t> </a:t>
                      </a:r>
                      <a:r>
                        <a:rPr lang="en-US" sz="1400" b="1" i="1" dirty="0">
                          <a:solidFill>
                            <a:srgbClr val="002060"/>
                          </a:solidFill>
                          <a:latin typeface="Arial"/>
                          <a:ea typeface="Times New Roman"/>
                          <a:cs typeface="Times New Roman"/>
                        </a:rPr>
                        <a:t>des </a:t>
                      </a:r>
                      <a:r>
                        <a:rPr lang="en-US" sz="1400" b="1" i="1" dirty="0" err="1" smtClean="0">
                          <a:solidFill>
                            <a:srgbClr val="002060"/>
                          </a:solidFill>
                          <a:latin typeface="Arial"/>
                          <a:ea typeface="Times New Roman"/>
                          <a:cs typeface="Times New Roman"/>
                        </a:rPr>
                        <a:t>conducteurs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5 : Formation</a:t>
                      </a:r>
                      <a:r>
                        <a:rPr lang="en-US" sz="1400" b="1" i="1" baseline="0" dirty="0" smtClean="0">
                          <a:solidFill>
                            <a:srgbClr val="002060"/>
                          </a:solidFill>
                          <a:latin typeface="Arial"/>
                          <a:ea typeface="Times New Roman"/>
                          <a:cs typeface="Times New Roman"/>
                        </a:rPr>
                        <a:t> du </a:t>
                      </a:r>
                      <a:r>
                        <a:rPr lang="en-US" sz="1400" b="1" i="1" baseline="0" dirty="0" err="1" smtClean="0">
                          <a:solidFill>
                            <a:srgbClr val="002060"/>
                          </a:solidFill>
                          <a:latin typeface="Arial"/>
                          <a:ea typeface="Times New Roman"/>
                          <a:cs typeface="Times New Roman"/>
                        </a:rPr>
                        <a:t>formateur</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Responsables</a:t>
                      </a:r>
                      <a:r>
                        <a:rPr lang="en-US" sz="1400" b="1" i="1" baseline="0" dirty="0" smtClean="0">
                          <a:solidFill>
                            <a:srgbClr val="002060"/>
                          </a:solidFill>
                          <a:latin typeface="Arial"/>
                          <a:ea typeface="Times New Roman"/>
                          <a:cs typeface="Times New Roman"/>
                        </a:rPr>
                        <a:t> de la </a:t>
                      </a:r>
                      <a:r>
                        <a:rPr lang="en-US" sz="1400" b="1" i="1" baseline="0" dirty="0" err="1" smtClean="0">
                          <a:solidFill>
                            <a:srgbClr val="002060"/>
                          </a:solidFill>
                          <a:latin typeface="Arial"/>
                          <a:ea typeface="Times New Roman"/>
                          <a:cs typeface="Times New Roman"/>
                        </a:rPr>
                        <a:t>sécurité</a:t>
                      </a:r>
                      <a:r>
                        <a:rPr lang="en-US" sz="1400" b="1" i="1" baseline="0" dirty="0" smtClean="0">
                          <a:solidFill>
                            <a:srgbClr val="002060"/>
                          </a:solidFill>
                          <a:latin typeface="Arial"/>
                          <a:ea typeface="Times New Roman"/>
                          <a:cs typeface="Times New Roman"/>
                        </a:rPr>
                        <a:t> des </a:t>
                      </a:r>
                      <a:r>
                        <a:rPr lang="en-US" sz="1400" b="1" i="1" baseline="0" dirty="0" err="1" smtClean="0">
                          <a:solidFill>
                            <a:srgbClr val="002060"/>
                          </a:solidFill>
                          <a:latin typeface="Arial"/>
                          <a:ea typeface="Times New Roman"/>
                          <a:cs typeface="Times New Roman"/>
                        </a:rPr>
                        <a:t>transporteurs</a:t>
                      </a:r>
                      <a:r>
                        <a:rPr lang="en-US" sz="1400" b="1" i="1" dirty="0" smtClean="0">
                          <a:solidFill>
                            <a:srgbClr val="002060"/>
                          </a:solidFill>
                          <a:latin typeface="Arial"/>
                          <a:ea typeface="Times New Roman"/>
                          <a:cs typeface="Times New Roman"/>
                        </a:rPr>
                        <a:t> </a:t>
                      </a:r>
                      <a:r>
                        <a:rPr lang="en-US" sz="1400" b="1" i="1" dirty="0">
                          <a:solidFill>
                            <a:srgbClr val="002060"/>
                          </a:solidFill>
                          <a:latin typeface="Arial"/>
                          <a:ea typeface="Times New Roman"/>
                          <a:cs typeface="Times New Roman"/>
                        </a:rPr>
                        <a:t>et autres formateurs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l" defTabSz="914400">
                        <a:spcBef>
                          <a:spcPts val="0"/>
                        </a:spcBef>
                        <a:spcAft>
                          <a:spcPts val="0"/>
                        </a:spcAft>
                        <a:buNone/>
                      </a:pPr>
                      <a:r>
                        <a:rPr lang="en-US" sz="1800" b="1" i="1" dirty="0">
                          <a:solidFill>
                            <a:srgbClr val="800000"/>
                          </a:solidFill>
                          <a:latin typeface="Arial"/>
                          <a:ea typeface="Times New Roman"/>
                          <a:cs typeface="Times New Roman"/>
                        </a:rPr>
                        <a:t>Module </a:t>
                      </a:r>
                      <a:r>
                        <a:rPr lang="en-US" sz="1800" b="1" i="1" dirty="0" smtClean="0">
                          <a:solidFill>
                            <a:srgbClr val="800000"/>
                          </a:solidFill>
                          <a:latin typeface="Arial"/>
                          <a:ea typeface="Times New Roman"/>
                          <a:cs typeface="Times New Roman"/>
                        </a:rPr>
                        <a:t>6 : Formation</a:t>
                      </a:r>
                      <a:r>
                        <a:rPr lang="en-US" sz="1800" b="1" i="1" baseline="0" dirty="0" smtClean="0">
                          <a:solidFill>
                            <a:srgbClr val="800000"/>
                          </a:solidFill>
                          <a:latin typeface="Arial"/>
                          <a:ea typeface="Times New Roman"/>
                          <a:cs typeface="Times New Roman"/>
                        </a:rPr>
                        <a:t> pour les </a:t>
                      </a:r>
                      <a:r>
                        <a:rPr lang="en-US" sz="1800" b="1" i="1" baseline="0" dirty="0" err="1" smtClean="0">
                          <a:solidFill>
                            <a:srgbClr val="800000"/>
                          </a:solidFill>
                          <a:latin typeface="Arial"/>
                          <a:ea typeface="Times New Roman"/>
                          <a:cs typeface="Times New Roman"/>
                        </a:rPr>
                        <a:t>e</a:t>
                      </a:r>
                      <a:r>
                        <a:rPr lang="en-US" sz="1800" b="1" i="1" dirty="0" err="1" smtClean="0">
                          <a:solidFill>
                            <a:srgbClr val="800000"/>
                          </a:solidFill>
                          <a:latin typeface="Arial"/>
                          <a:ea typeface="Times New Roman"/>
                          <a:cs typeface="Times New Roman"/>
                        </a:rPr>
                        <a:t>xpéditeurs</a:t>
                      </a:r>
                      <a:r>
                        <a:rPr lang="en-US" sz="1800" b="1" i="1" dirty="0" smtClean="0">
                          <a:solidFill>
                            <a:srgbClr val="800000"/>
                          </a:solidFill>
                          <a:latin typeface="Arial"/>
                          <a:ea typeface="Times New Roman"/>
                          <a:cs typeface="Times New Roman"/>
                        </a:rPr>
                        <a:t> </a:t>
                      </a:r>
                      <a:r>
                        <a:rPr lang="en-US" sz="1800" b="1" i="1" dirty="0">
                          <a:solidFill>
                            <a:srgbClr val="800000"/>
                          </a:solidFill>
                          <a:latin typeface="Arial"/>
                          <a:ea typeface="Times New Roman"/>
                          <a:cs typeface="Times New Roman"/>
                        </a:rPr>
                        <a:t>et </a:t>
                      </a:r>
                      <a:r>
                        <a:rPr lang="en-US" sz="1800" b="1" i="1" dirty="0" smtClean="0">
                          <a:solidFill>
                            <a:srgbClr val="800000"/>
                          </a:solidFill>
                          <a:latin typeface="Arial"/>
                          <a:ea typeface="Times New Roman"/>
                          <a:cs typeface="Times New Roman"/>
                        </a:rPr>
                        <a:t>les </a:t>
                      </a:r>
                      <a:r>
                        <a:rPr lang="en-US" sz="1800" b="1" i="1" dirty="0" err="1" smtClean="0">
                          <a:solidFill>
                            <a:srgbClr val="800000"/>
                          </a:solidFill>
                          <a:latin typeface="Arial"/>
                          <a:ea typeface="Times New Roman"/>
                          <a:cs typeface="Times New Roman"/>
                        </a:rPr>
                        <a:t>réceptionnaires</a:t>
                      </a:r>
                      <a:r>
                        <a:rPr lang="en-US" sz="1800" b="1" i="1" dirty="0" smtClean="0">
                          <a:solidFill>
                            <a:srgbClr val="800000"/>
                          </a:solidFill>
                          <a:latin typeface="Arial"/>
                          <a:ea typeface="Times New Roman"/>
                          <a:cs typeface="Times New Roman"/>
                        </a:rPr>
                        <a:t> </a:t>
                      </a:r>
                      <a:endParaRPr lang="en-US" sz="1800" b="1" dirty="0">
                        <a:solidFill>
                          <a:srgbClr val="80000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800" b="1" i="1" dirty="0">
                          <a:solidFill>
                            <a:srgbClr val="800000"/>
                          </a:solidFill>
                          <a:latin typeface="Arial"/>
                          <a:ea typeface="Times New Roman"/>
                          <a:cs typeface="Times New Roman"/>
                        </a:rPr>
                        <a:t>Expéditeurs et </a:t>
                      </a:r>
                      <a:r>
                        <a:rPr lang="en-US" sz="1800" b="1" i="1" dirty="0" err="1" smtClean="0">
                          <a:solidFill>
                            <a:srgbClr val="800000"/>
                          </a:solidFill>
                          <a:latin typeface="Arial"/>
                          <a:ea typeface="Times New Roman"/>
                          <a:cs typeface="Times New Roman"/>
                        </a:rPr>
                        <a:t>réceptionnaires</a:t>
                      </a:r>
                      <a:endParaRPr lang="en-US" sz="1800" b="1" dirty="0">
                        <a:solidFill>
                          <a:srgbClr val="80000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7 : </a:t>
                      </a:r>
                      <a:r>
                        <a:rPr lang="en-US" sz="1400" b="1" i="1" dirty="0" err="1" smtClean="0">
                          <a:solidFill>
                            <a:srgbClr val="002060"/>
                          </a:solidFill>
                          <a:latin typeface="Arial"/>
                          <a:ea typeface="Times New Roman"/>
                          <a:cs typeface="Times New Roman"/>
                        </a:rPr>
                        <a:t>Gestion</a:t>
                      </a:r>
                      <a:r>
                        <a:rPr lang="en-US" sz="1400" b="1" i="1" dirty="0" smtClean="0">
                          <a:solidFill>
                            <a:srgbClr val="002060"/>
                          </a:solidFill>
                          <a:latin typeface="Arial"/>
                          <a:ea typeface="Times New Roman"/>
                          <a:cs typeface="Times New Roman"/>
                        </a:rPr>
                        <a:t> </a:t>
                      </a:r>
                      <a:r>
                        <a:rPr lang="en-US" sz="1400" b="1" i="1" dirty="0">
                          <a:solidFill>
                            <a:srgbClr val="002060"/>
                          </a:solidFill>
                          <a:latin typeface="Arial"/>
                          <a:ea typeface="Times New Roman"/>
                          <a:cs typeface="Times New Roman"/>
                        </a:rPr>
                        <a:t>des troubles du </a:t>
                      </a:r>
                      <a:r>
                        <a:rPr lang="en-US" sz="1400" b="1" i="1" dirty="0" err="1">
                          <a:solidFill>
                            <a:srgbClr val="002060"/>
                          </a:solidFill>
                          <a:latin typeface="Arial"/>
                          <a:ea typeface="Times New Roman"/>
                          <a:cs typeface="Times New Roman"/>
                        </a:rPr>
                        <a:t>sommeil</a:t>
                      </a:r>
                      <a:r>
                        <a:rPr lang="en-US" sz="1400" b="1" i="1" dirty="0">
                          <a:solidFill>
                            <a:srgbClr val="002060"/>
                          </a:solidFill>
                          <a:latin typeface="Arial"/>
                          <a:ea typeface="Times New Roman"/>
                          <a:cs typeface="Times New Roman"/>
                        </a:rPr>
                        <a:t> </a:t>
                      </a:r>
                      <a:r>
                        <a:rPr lang="en-US" sz="1400" b="1" i="1" dirty="0" smtClean="0">
                          <a:solidFill>
                            <a:srgbClr val="002060"/>
                          </a:solidFill>
                          <a:latin typeface="Arial"/>
                          <a:ea typeface="Times New Roman"/>
                          <a:cs typeface="Times New Roman"/>
                        </a:rPr>
                        <a:t>par les</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entreprises</a:t>
                      </a:r>
                      <a:r>
                        <a:rPr lang="en-US" sz="1400" b="1" i="1" baseline="0" dirty="0" smtClean="0">
                          <a:solidFill>
                            <a:srgbClr val="002060"/>
                          </a:solidFill>
                          <a:latin typeface="Arial"/>
                          <a:ea typeface="Times New Roman"/>
                          <a:cs typeface="Times New Roman"/>
                        </a:rPr>
                        <a:t> de</a:t>
                      </a:r>
                      <a:r>
                        <a:rPr lang="en-US" sz="1400" b="1" i="1" dirty="0" smtClean="0">
                          <a:solidFill>
                            <a:srgbClr val="002060"/>
                          </a:solidFill>
                          <a:latin typeface="Arial"/>
                          <a:ea typeface="Times New Roman"/>
                          <a:cs typeface="Times New Roman"/>
                        </a:rPr>
                        <a:t> transport</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routier</a:t>
                      </a:r>
                      <a:endParaRPr lang="en-US" sz="1400" b="1" dirty="0" smtClean="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Dirigeants</a:t>
                      </a:r>
                      <a:r>
                        <a:rPr lang="en-US" sz="1400" b="1" i="1" dirty="0" smtClean="0">
                          <a:solidFill>
                            <a:srgbClr val="002060"/>
                          </a:solidFill>
                          <a:latin typeface="Arial"/>
                          <a:ea typeface="Times New Roman"/>
                          <a:cs typeface="Times New Roman"/>
                        </a:rPr>
                        <a:t> et </a:t>
                      </a:r>
                      <a:r>
                        <a:rPr lang="en-US" sz="1400" b="1" i="1" dirty="0" err="1" smtClean="0">
                          <a:solidFill>
                            <a:srgbClr val="002060"/>
                          </a:solidFill>
                          <a:latin typeface="Arial"/>
                          <a:ea typeface="Times New Roman"/>
                          <a:cs typeface="Times New Roman"/>
                        </a:rPr>
                        <a:t>gestionnaires</a:t>
                      </a:r>
                      <a:r>
                        <a:rPr lang="en-US" sz="1400" b="1" i="1" dirty="0" smtClean="0">
                          <a:solidFill>
                            <a:srgbClr val="002060"/>
                          </a:solidFill>
                          <a:latin typeface="Arial"/>
                          <a:ea typeface="Times New Roman"/>
                          <a:cs typeface="Times New Roman"/>
                        </a:rPr>
                        <a:t> des</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entreprises</a:t>
                      </a:r>
                      <a:r>
                        <a:rPr lang="en-US" sz="1400" b="1" i="1" baseline="0" dirty="0" smtClean="0">
                          <a:solidFill>
                            <a:srgbClr val="002060"/>
                          </a:solidFill>
                          <a:latin typeface="Arial"/>
                          <a:ea typeface="Times New Roman"/>
                          <a:cs typeface="Times New Roman"/>
                        </a:rPr>
                        <a:t> de</a:t>
                      </a:r>
                      <a:r>
                        <a:rPr lang="en-US" sz="1400" b="1" i="1" dirty="0" smtClean="0">
                          <a:solidFill>
                            <a:srgbClr val="002060"/>
                          </a:solidFill>
                          <a:latin typeface="Arial"/>
                          <a:ea typeface="Times New Roman"/>
                          <a:cs typeface="Times New Roman"/>
                        </a:rPr>
                        <a:t> transport</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routier</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8 : </a:t>
                      </a:r>
                      <a:r>
                        <a:rPr lang="en-US" sz="1400" b="1" i="1" dirty="0" err="1" smtClean="0">
                          <a:solidFill>
                            <a:srgbClr val="002060"/>
                          </a:solidFill>
                          <a:latin typeface="Arial"/>
                          <a:ea typeface="Times New Roman"/>
                          <a:cs typeface="Times New Roman"/>
                        </a:rPr>
                        <a:t>Gestion</a:t>
                      </a:r>
                      <a:r>
                        <a:rPr lang="en-US" sz="1400" b="1" i="1" dirty="0" smtClean="0">
                          <a:solidFill>
                            <a:srgbClr val="002060"/>
                          </a:solidFill>
                          <a:latin typeface="Arial"/>
                          <a:ea typeface="Times New Roman"/>
                          <a:cs typeface="Times New Roman"/>
                        </a:rPr>
                        <a:t> </a:t>
                      </a:r>
                      <a:r>
                        <a:rPr lang="en-US" sz="1400" b="1" i="1" dirty="0">
                          <a:solidFill>
                            <a:srgbClr val="002060"/>
                          </a:solidFill>
                          <a:latin typeface="Arial"/>
                          <a:ea typeface="Times New Roman"/>
                          <a:cs typeface="Times New Roman"/>
                        </a:rPr>
                        <a:t>des troubles du </a:t>
                      </a:r>
                      <a:r>
                        <a:rPr lang="en-US" sz="1400" b="1" i="1" dirty="0" err="1">
                          <a:solidFill>
                            <a:srgbClr val="002060"/>
                          </a:solidFill>
                          <a:latin typeface="Arial"/>
                          <a:ea typeface="Times New Roman"/>
                          <a:cs typeface="Times New Roman"/>
                        </a:rPr>
                        <a:t>sommeil</a:t>
                      </a:r>
                      <a:r>
                        <a:rPr lang="en-US" sz="1400" b="1" i="1" dirty="0">
                          <a:solidFill>
                            <a:srgbClr val="002060"/>
                          </a:solidFill>
                          <a:latin typeface="Arial"/>
                          <a:ea typeface="Times New Roman"/>
                          <a:cs typeface="Times New Roman"/>
                        </a:rPr>
                        <a:t> </a:t>
                      </a:r>
                      <a:r>
                        <a:rPr lang="en-US" sz="1400" b="1" i="1" dirty="0" smtClean="0">
                          <a:solidFill>
                            <a:srgbClr val="002060"/>
                          </a:solidFill>
                          <a:latin typeface="Arial"/>
                          <a:ea typeface="Times New Roman"/>
                          <a:cs typeface="Times New Roman"/>
                        </a:rPr>
                        <a:t>par</a:t>
                      </a:r>
                      <a:r>
                        <a:rPr lang="en-US" sz="1400" b="1" i="1" baseline="0" dirty="0" smtClean="0">
                          <a:solidFill>
                            <a:srgbClr val="002060"/>
                          </a:solidFill>
                          <a:latin typeface="Arial"/>
                          <a:ea typeface="Times New Roman"/>
                          <a:cs typeface="Times New Roman"/>
                        </a:rPr>
                        <a:t> l</a:t>
                      </a:r>
                      <a:r>
                        <a:rPr lang="en-US" sz="1400" b="1" i="1" dirty="0" smtClean="0">
                          <a:solidFill>
                            <a:srgbClr val="002060"/>
                          </a:solidFill>
                          <a:latin typeface="Arial"/>
                          <a:ea typeface="Times New Roman"/>
                          <a:cs typeface="Times New Roman"/>
                        </a:rPr>
                        <a:t>es </a:t>
                      </a:r>
                      <a:r>
                        <a:rPr lang="en-US" sz="1400" b="1" i="1" dirty="0" err="1" smtClean="0">
                          <a:solidFill>
                            <a:srgbClr val="002060"/>
                          </a:solidFill>
                          <a:latin typeface="Arial"/>
                          <a:ea typeface="Times New Roman"/>
                          <a:cs typeface="Times New Roman"/>
                        </a:rPr>
                        <a:t>conducteurs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err="1" smtClean="0">
                          <a:solidFill>
                            <a:srgbClr val="002060"/>
                          </a:solidFill>
                          <a:latin typeface="Arial"/>
                          <a:ea typeface="Times New Roman"/>
                          <a:cs typeface="Times New Roman"/>
                        </a:rPr>
                        <a:t>Conducteurs</a:t>
                      </a:r>
                      <a:endParaRPr lang="en-US" sz="1400" b="1" dirty="0" smtClean="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9 : </a:t>
                      </a:r>
                      <a:r>
                        <a:rPr lang="en-US" sz="1400" b="1" i="1" dirty="0" err="1" smtClean="0">
                          <a:solidFill>
                            <a:srgbClr val="002060"/>
                          </a:solidFill>
                          <a:latin typeface="Arial"/>
                          <a:ea typeface="Times New Roman"/>
                          <a:cs typeface="Times New Roman"/>
                        </a:rPr>
                        <a:t>Planification</a:t>
                      </a:r>
                      <a:r>
                        <a:rPr lang="en-US" sz="1400" b="1" i="1" dirty="0" smtClean="0">
                          <a:solidFill>
                            <a:srgbClr val="002060"/>
                          </a:solidFill>
                          <a:latin typeface="Arial"/>
                          <a:ea typeface="Times New Roman"/>
                          <a:cs typeface="Times New Roman"/>
                        </a:rPr>
                        <a:t> des </a:t>
                      </a:r>
                      <a:r>
                        <a:rPr lang="en-US" sz="1400" b="1" i="1" dirty="0" err="1" smtClean="0">
                          <a:solidFill>
                            <a:srgbClr val="002060"/>
                          </a:solidFill>
                          <a:latin typeface="Arial"/>
                          <a:ea typeface="Times New Roman"/>
                          <a:cs typeface="Times New Roman"/>
                        </a:rPr>
                        <a:t>horaires</a:t>
                      </a:r>
                      <a:r>
                        <a:rPr lang="en-US" sz="1400" b="1" i="1" dirty="0" smtClean="0">
                          <a:solidFill>
                            <a:srgbClr val="002060"/>
                          </a:solidFill>
                          <a:latin typeface="Arial"/>
                          <a:ea typeface="Times New Roman"/>
                          <a:cs typeface="Times New Roman"/>
                        </a:rPr>
                        <a:t> des</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c</a:t>
                      </a:r>
                      <a:r>
                        <a:rPr lang="en-US" sz="1400" b="1" i="1" dirty="0" err="1" smtClean="0">
                          <a:solidFill>
                            <a:srgbClr val="002060"/>
                          </a:solidFill>
                          <a:latin typeface="Arial"/>
                          <a:ea typeface="Times New Roman"/>
                          <a:cs typeface="Times New Roman"/>
                        </a:rPr>
                        <a:t>onducteurs</a:t>
                      </a:r>
                      <a:endParaRPr lang="en-US" sz="1400" b="1" dirty="0" smtClean="0">
                        <a:solidFill>
                          <a:srgbClr val="002060"/>
                        </a:solidFill>
                        <a:latin typeface="Times New Roman"/>
                        <a:ea typeface="Times New Roman"/>
                        <a:cs typeface="Times New Roman"/>
                      </a:endParaRPr>
                    </a:p>
                    <a:p>
                      <a:pPr marL="0" marR="0" algn="l" defTabSz="914400">
                        <a:spcBef>
                          <a:spcPts val="0"/>
                        </a:spcBef>
                        <a:spcAft>
                          <a:spcPts val="0"/>
                        </a:spcAft>
                        <a:buNone/>
                      </a:pPr>
                      <a:r>
                        <a:rPr lang="en-US" sz="1400" b="1" i="1" dirty="0" smtClean="0">
                          <a:solidFill>
                            <a:srgbClr val="002060"/>
                          </a:solidFill>
                          <a:latin typeface="Arial"/>
                          <a:ea typeface="Times New Roman"/>
                          <a:cs typeface="Times New Roman"/>
                        </a:rPr>
                        <a:t>et </a:t>
                      </a:r>
                      <a:r>
                        <a:rPr lang="en-US" sz="1400" b="1" i="1" dirty="0" err="1" smtClean="0">
                          <a:solidFill>
                            <a:srgbClr val="002060"/>
                          </a:solidFill>
                          <a:latin typeface="Arial"/>
                          <a:ea typeface="Times New Roman"/>
                          <a:cs typeface="Times New Roman"/>
                        </a:rPr>
                        <a:t>outils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a:solidFill>
                            <a:srgbClr val="002060"/>
                          </a:solidFill>
                          <a:latin typeface="Arial"/>
                          <a:ea typeface="Times New Roman"/>
                          <a:cs typeface="Times New Roman"/>
                        </a:rPr>
                        <a:t>Répartiteurs et </a:t>
                      </a:r>
                      <a:r>
                        <a:rPr lang="en-US" sz="1400" b="1" i="1" dirty="0" err="1" smtClean="0">
                          <a:solidFill>
                            <a:srgbClr val="002060"/>
                          </a:solidFill>
                          <a:latin typeface="Arial"/>
                          <a:ea typeface="Times New Roman"/>
                          <a:cs typeface="Times New Roman"/>
                        </a:rPr>
                        <a:t>gestionnaires</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l" defTabSz="914400">
                        <a:spcBef>
                          <a:spcPts val="0"/>
                        </a:spcBef>
                        <a:spcAft>
                          <a:spcPts val="0"/>
                        </a:spcAft>
                        <a:buNone/>
                      </a:pPr>
                      <a:r>
                        <a:rPr lang="en-US" sz="1400" b="1" i="1" dirty="0">
                          <a:solidFill>
                            <a:srgbClr val="002060"/>
                          </a:solidFill>
                          <a:latin typeface="Arial"/>
                          <a:ea typeface="Times New Roman"/>
                          <a:cs typeface="Times New Roman"/>
                        </a:rPr>
                        <a:t>Module </a:t>
                      </a:r>
                      <a:r>
                        <a:rPr lang="en-US" sz="1400" b="1" i="1" dirty="0" smtClean="0">
                          <a:solidFill>
                            <a:srgbClr val="002060"/>
                          </a:solidFill>
                          <a:latin typeface="Arial"/>
                          <a:ea typeface="Times New Roman"/>
                          <a:cs typeface="Times New Roman"/>
                        </a:rPr>
                        <a:t>10 : Technologies </a:t>
                      </a:r>
                      <a:r>
                        <a:rPr lang="en-US" sz="1400" b="1" i="1" dirty="0">
                          <a:solidFill>
                            <a:srgbClr val="002060"/>
                          </a:solidFill>
                          <a:latin typeface="Arial"/>
                          <a:ea typeface="Times New Roman"/>
                          <a:cs typeface="Times New Roman"/>
                        </a:rPr>
                        <a:t>de </a:t>
                      </a:r>
                      <a:r>
                        <a:rPr lang="en-US" sz="1400" b="1" i="1" dirty="0" err="1" smtClean="0">
                          <a:solidFill>
                            <a:srgbClr val="002060"/>
                          </a:solidFill>
                          <a:latin typeface="Arial"/>
                          <a:ea typeface="Times New Roman"/>
                          <a:cs typeface="Times New Roman"/>
                        </a:rPr>
                        <a:t>détection</a:t>
                      </a:r>
                      <a:r>
                        <a:rPr lang="en-US" sz="1400" b="1" i="1" baseline="0" dirty="0" smtClean="0">
                          <a:solidFill>
                            <a:srgbClr val="002060"/>
                          </a:solidFill>
                          <a:latin typeface="Arial"/>
                          <a:ea typeface="Times New Roman"/>
                          <a:cs typeface="Times New Roman"/>
                        </a:rPr>
                        <a:t> </a:t>
                      </a:r>
                      <a:r>
                        <a:rPr lang="en-US" sz="1400" b="1" i="1" dirty="0" smtClean="0">
                          <a:solidFill>
                            <a:srgbClr val="002060"/>
                          </a:solidFill>
                          <a:latin typeface="Arial"/>
                          <a:ea typeface="Times New Roman"/>
                          <a:cs typeface="Times New Roman"/>
                        </a:rPr>
                        <a:t>et </a:t>
                      </a:r>
                      <a:r>
                        <a:rPr lang="en-US" sz="1400" b="1" i="1" dirty="0">
                          <a:solidFill>
                            <a:srgbClr val="002060"/>
                          </a:solidFill>
                          <a:latin typeface="Arial"/>
                          <a:ea typeface="Times New Roman"/>
                          <a:cs typeface="Times New Roman"/>
                        </a:rPr>
                        <a:t>de gestion </a:t>
                      </a:r>
                      <a:r>
                        <a:rPr lang="en-US" sz="1400" b="1" i="1" dirty="0" smtClean="0">
                          <a:solidFill>
                            <a:srgbClr val="002060"/>
                          </a:solidFill>
                          <a:latin typeface="Arial"/>
                          <a:ea typeface="Times New Roman"/>
                          <a:cs typeface="Times New Roman"/>
                        </a:rPr>
                        <a:t/>
                      </a:r>
                      <a:br>
                        <a:rPr lang="en-US" sz="1400" b="1" i="1" dirty="0" smtClean="0">
                          <a:solidFill>
                            <a:srgbClr val="002060"/>
                          </a:solidFill>
                          <a:latin typeface="Arial"/>
                          <a:ea typeface="Times New Roman"/>
                          <a:cs typeface="Times New Roman"/>
                        </a:rPr>
                      </a:br>
                      <a:r>
                        <a:rPr lang="en-US" sz="1400" b="1" i="1" dirty="0" smtClean="0">
                          <a:solidFill>
                            <a:srgbClr val="002060"/>
                          </a:solidFill>
                          <a:latin typeface="Arial"/>
                          <a:ea typeface="Times New Roman"/>
                          <a:cs typeface="Times New Roman"/>
                        </a:rPr>
                        <a:t>de </a:t>
                      </a:r>
                      <a:r>
                        <a:rPr lang="en-US" sz="1400" b="1" i="1" dirty="0">
                          <a:solidFill>
                            <a:srgbClr val="002060"/>
                          </a:solidFill>
                          <a:latin typeface="Arial"/>
                          <a:ea typeface="Times New Roman"/>
                          <a:cs typeface="Times New Roman"/>
                        </a:rPr>
                        <a:t>la fatigue</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a:spcBef>
                          <a:spcPts val="0"/>
                        </a:spcBef>
                        <a:spcAft>
                          <a:spcPts val="0"/>
                        </a:spcAft>
                        <a:buNone/>
                      </a:pPr>
                      <a:r>
                        <a:rPr lang="en-US" sz="1400" b="1" i="1" dirty="0" err="1" smtClean="0">
                          <a:solidFill>
                            <a:srgbClr val="002060"/>
                          </a:solidFill>
                          <a:latin typeface="Arial"/>
                          <a:ea typeface="Times New Roman"/>
                          <a:cs typeface="Times New Roman"/>
                        </a:rPr>
                        <a:t>Dirigeants</a:t>
                      </a:r>
                      <a:r>
                        <a:rPr lang="en-US" sz="1400" b="1" i="1" dirty="0" smtClean="0">
                          <a:solidFill>
                            <a:srgbClr val="002060"/>
                          </a:solidFill>
                          <a:latin typeface="Arial"/>
                          <a:ea typeface="Times New Roman"/>
                          <a:cs typeface="Times New Roman"/>
                        </a:rPr>
                        <a:t> et </a:t>
                      </a:r>
                      <a:r>
                        <a:rPr lang="en-US" sz="1400" b="1" i="1" dirty="0" err="1" smtClean="0">
                          <a:solidFill>
                            <a:srgbClr val="002060"/>
                          </a:solidFill>
                          <a:latin typeface="Arial"/>
                          <a:ea typeface="Times New Roman"/>
                          <a:cs typeface="Times New Roman"/>
                        </a:rPr>
                        <a:t>gestionnaires</a:t>
                      </a:r>
                      <a:r>
                        <a:rPr lang="en-US" sz="1400" b="1" i="1" dirty="0" smtClean="0">
                          <a:solidFill>
                            <a:srgbClr val="002060"/>
                          </a:solidFill>
                          <a:latin typeface="Arial"/>
                          <a:ea typeface="Times New Roman"/>
                          <a:cs typeface="Times New Roman"/>
                        </a:rPr>
                        <a:t> des</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entreprises</a:t>
                      </a:r>
                      <a:r>
                        <a:rPr lang="en-US" sz="1400" b="1" i="1" baseline="0" dirty="0" smtClean="0">
                          <a:solidFill>
                            <a:srgbClr val="002060"/>
                          </a:solidFill>
                          <a:latin typeface="Arial"/>
                          <a:ea typeface="Times New Roman"/>
                          <a:cs typeface="Times New Roman"/>
                        </a:rPr>
                        <a:t> de</a:t>
                      </a:r>
                      <a:r>
                        <a:rPr lang="en-US" sz="1400" b="1" i="1" dirty="0" smtClean="0">
                          <a:solidFill>
                            <a:srgbClr val="002060"/>
                          </a:solidFill>
                          <a:latin typeface="Arial"/>
                          <a:ea typeface="Times New Roman"/>
                          <a:cs typeface="Times New Roman"/>
                        </a:rPr>
                        <a:t> transport</a:t>
                      </a:r>
                      <a:r>
                        <a:rPr lang="en-US" sz="1400" b="1" i="1" baseline="0" dirty="0" smtClean="0">
                          <a:solidFill>
                            <a:srgbClr val="002060"/>
                          </a:solidFill>
                          <a:latin typeface="Arial"/>
                          <a:ea typeface="Times New Roman"/>
                          <a:cs typeface="Times New Roman"/>
                        </a:rPr>
                        <a:t> </a:t>
                      </a:r>
                      <a:r>
                        <a:rPr lang="en-US" sz="1400" b="1" i="1" baseline="0" dirty="0" err="1" smtClean="0">
                          <a:solidFill>
                            <a:srgbClr val="002060"/>
                          </a:solidFill>
                          <a:latin typeface="Arial"/>
                          <a:ea typeface="Times New Roman"/>
                          <a:cs typeface="Times New Roman"/>
                        </a:rPr>
                        <a:t>routier</a:t>
                      </a:r>
                      <a:endParaRPr lang="en-US" sz="14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Des horaires de transport réalistes</a:t>
            </a:r>
            <a:endParaRPr lang="en-US" dirty="0"/>
          </a:p>
        </p:txBody>
      </p:sp>
      <p:sp>
        <p:nvSpPr>
          <p:cNvPr id="3" name="Content Placeholder 2"/>
          <p:cNvSpPr>
            <a:spLocks noGrp="1"/>
          </p:cNvSpPr>
          <p:nvPr>
            <p:ph idx="1"/>
            <p:custDataLst>
              <p:tags r:id="rId2"/>
            </p:custDataLst>
          </p:nvPr>
        </p:nvSpPr>
        <p:spPr>
          <a:xfrm>
            <a:off x="457200" y="1600200"/>
            <a:ext cx="5126716" cy="4800600"/>
          </a:xfrm>
        </p:spPr>
        <p:txBody>
          <a:bodyPr>
            <a:normAutofit fontScale="70000" lnSpcReduction="20000"/>
          </a:bodyPr>
          <a:lstStyle/>
          <a:p>
            <a:pPr lvl="0"/>
            <a:r>
              <a:rPr lang="fr-CA" dirty="0"/>
              <a:t>Commencez par une meilleure communication entre les </a:t>
            </a:r>
            <a:r>
              <a:rPr lang="fr-CA" dirty="0" smtClean="0"/>
              <a:t>parties.</a:t>
            </a:r>
            <a:endParaRPr lang="en-US" dirty="0"/>
          </a:p>
          <a:p>
            <a:pPr lvl="0"/>
            <a:r>
              <a:rPr lang="fr-CA" dirty="0"/>
              <a:t>Dans la mesure du possible, fixez à </a:t>
            </a:r>
            <a:r>
              <a:rPr lang="fr-CA" dirty="0" smtClean="0"/>
              <a:t>l’avance </a:t>
            </a:r>
            <a:r>
              <a:rPr lang="fr-CA" dirty="0"/>
              <a:t>des temps de </a:t>
            </a:r>
            <a:r>
              <a:rPr lang="fr-CA" dirty="0" smtClean="0"/>
              <a:t>livraison </a:t>
            </a:r>
            <a:r>
              <a:rPr lang="fr-CA" dirty="0"/>
              <a:t>standards et </a:t>
            </a:r>
            <a:r>
              <a:rPr lang="fr-CA" dirty="0" smtClean="0"/>
              <a:t>réalistes. </a:t>
            </a:r>
            <a:endParaRPr lang="en-US" dirty="0"/>
          </a:p>
          <a:p>
            <a:pPr lvl="0"/>
            <a:r>
              <a:rPr lang="fr-CA" dirty="0"/>
              <a:t>Soyez </a:t>
            </a:r>
            <a:r>
              <a:rPr lang="fr-CA" dirty="0" smtClean="0"/>
              <a:t>indulgent! </a:t>
            </a:r>
            <a:r>
              <a:rPr lang="fr-CA" dirty="0"/>
              <a:t>Les retards inattendus doivent être </a:t>
            </a:r>
            <a:r>
              <a:rPr lang="fr-CA" dirty="0" smtClean="0"/>
              <a:t>anticipés.</a:t>
            </a:r>
            <a:endParaRPr lang="en-US" dirty="0"/>
          </a:p>
          <a:p>
            <a:pPr lvl="0"/>
            <a:r>
              <a:rPr lang="fr-CA" dirty="0" smtClean="0"/>
              <a:t>Prévoyez que si </a:t>
            </a:r>
            <a:r>
              <a:rPr lang="fr-CA" dirty="0"/>
              <a:t>le chargement est retardé</a:t>
            </a:r>
            <a:r>
              <a:rPr lang="fr-CA" dirty="0" smtClean="0"/>
              <a:t>, la </a:t>
            </a:r>
            <a:r>
              <a:rPr lang="fr-CA" dirty="0"/>
              <a:t>livraison </a:t>
            </a:r>
            <a:r>
              <a:rPr lang="fr-CA" dirty="0" smtClean="0"/>
              <a:t>sera probablement retardée aussi, et peut</a:t>
            </a:r>
            <a:r>
              <a:rPr lang="fr-CA" dirty="0"/>
              <a:t>-être même de plus de 10 </a:t>
            </a:r>
            <a:r>
              <a:rPr lang="fr-CA" dirty="0" smtClean="0"/>
              <a:t>heures </a:t>
            </a:r>
            <a:r>
              <a:rPr lang="fr-CA" dirty="0"/>
              <a:t>si le conducteur doit prendre une période de repos obligatoire.</a:t>
            </a:r>
            <a:endParaRPr lang="en-US" dirty="0"/>
          </a:p>
          <a:p>
            <a:r>
              <a:rPr lang="fr-CA" dirty="0"/>
              <a:t>Lors de la planification des voyages, maximisez l’utilisation des autoroutes.</a:t>
            </a:r>
            <a:endParaRPr lang="en-US" dirty="0"/>
          </a:p>
        </p:txBody>
      </p:sp>
      <p:pic>
        <p:nvPicPr>
          <p:cNvPr id="6" name="Picture 5" descr="6-52 traffic jam w trucks 14130985.jpg"/>
          <p:cNvPicPr>
            <a:picLocks noChangeAspect="1"/>
          </p:cNvPicPr>
          <p:nvPr>
            <p:custDataLst>
              <p:tags r:id="rId3"/>
            </p:custDataLst>
          </p:nvPr>
        </p:nvPicPr>
        <p:blipFill>
          <a:blip r:embed="rId7" cstate="print"/>
          <a:stretch>
            <a:fillRect/>
          </a:stretch>
        </p:blipFill>
        <p:spPr>
          <a:xfrm>
            <a:off x="4555180" y="3417837"/>
            <a:ext cx="33640" cy="22325"/>
          </a:xfrm>
          <a:prstGeom prst="rect">
            <a:avLst/>
          </a:prstGeom>
        </p:spPr>
      </p:pic>
      <p:pic>
        <p:nvPicPr>
          <p:cNvPr id="24579" name="Picture 3"/>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43600" y="2286000"/>
            <a:ext cx="2562378" cy="17002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Réduire les retards de </a:t>
            </a:r>
            <a:r>
              <a:rPr lang="fr-CA" dirty="0" smtClean="0"/>
              <a:t>chargement et de déchargement</a:t>
            </a:r>
            <a:endParaRPr lang="en-US" dirty="0"/>
          </a:p>
        </p:txBody>
      </p:sp>
      <p:sp>
        <p:nvSpPr>
          <p:cNvPr id="3" name="Content Placeholder 2"/>
          <p:cNvSpPr>
            <a:spLocks noGrp="1"/>
          </p:cNvSpPr>
          <p:nvPr>
            <p:ph idx="1"/>
            <p:custDataLst>
              <p:tags r:id="rId2"/>
            </p:custDataLst>
          </p:nvPr>
        </p:nvSpPr>
        <p:spPr>
          <a:xfrm>
            <a:off x="457200" y="1600200"/>
            <a:ext cx="5791200" cy="4724400"/>
          </a:xfrm>
        </p:spPr>
        <p:txBody>
          <a:bodyPr>
            <a:normAutofit fontScale="70000" lnSpcReduction="20000"/>
          </a:bodyPr>
          <a:lstStyle/>
          <a:p>
            <a:pPr lvl="0"/>
            <a:r>
              <a:rPr lang="fr-CA" dirty="0" smtClean="0"/>
              <a:t>Un sondage </a:t>
            </a:r>
            <a:r>
              <a:rPr lang="fr-CA" dirty="0"/>
              <a:t>auprès des gestionnaires de transporteurs </a:t>
            </a:r>
            <a:r>
              <a:rPr lang="fr-CA" dirty="0" smtClean="0"/>
              <a:t>révèle que </a:t>
            </a:r>
            <a:r>
              <a:rPr lang="fr-CA" dirty="0"/>
              <a:t>r</a:t>
            </a:r>
            <a:r>
              <a:rPr lang="fr-CA" dirty="0" smtClean="0"/>
              <a:t>éduire </a:t>
            </a:r>
            <a:r>
              <a:rPr lang="fr-CA" dirty="0"/>
              <a:t>les retards de </a:t>
            </a:r>
            <a:r>
              <a:rPr lang="fr-CA" dirty="0" smtClean="0"/>
              <a:t>chargement et de déchargement </a:t>
            </a:r>
            <a:r>
              <a:rPr lang="fr-CA" dirty="0"/>
              <a:t>est </a:t>
            </a:r>
            <a:r>
              <a:rPr lang="fr-CA" dirty="0" smtClean="0"/>
              <a:t>considéré comme </a:t>
            </a:r>
            <a:r>
              <a:rPr lang="fr-CA" dirty="0"/>
              <a:t>la pratique opérationnelle la plus importante en matière de sécurité (parmi 17 pratiques</a:t>
            </a:r>
            <a:r>
              <a:rPr lang="fr-CA" dirty="0" smtClean="0"/>
              <a:t>).</a:t>
            </a:r>
            <a:endParaRPr lang="en-US" dirty="0"/>
          </a:p>
          <a:p>
            <a:pPr lvl="0"/>
            <a:r>
              <a:rPr lang="fr-CA" dirty="0"/>
              <a:t>Les deux parties doivent respecter l’heure du rendez-vous et </a:t>
            </a:r>
            <a:r>
              <a:rPr lang="fr-CA" dirty="0" smtClean="0"/>
              <a:t>s</a:t>
            </a:r>
            <a:r>
              <a:rPr lang="fr-CA" dirty="0"/>
              <a:t>e</a:t>
            </a:r>
            <a:r>
              <a:rPr lang="fr-CA" dirty="0" smtClean="0"/>
              <a:t> </a:t>
            </a:r>
            <a:r>
              <a:rPr lang="fr-CA" dirty="0"/>
              <a:t>préparer en </a:t>
            </a:r>
            <a:r>
              <a:rPr lang="fr-CA" dirty="0" smtClean="0"/>
              <a:t>conséquence.</a:t>
            </a:r>
            <a:endParaRPr lang="en-US" dirty="0"/>
          </a:p>
          <a:p>
            <a:pPr lvl="0"/>
            <a:r>
              <a:rPr lang="fr-CA" dirty="0" smtClean="0"/>
              <a:t>Il est souhaitable de prévoir </a:t>
            </a:r>
            <a:r>
              <a:rPr lang="fr-CA" b="1" dirty="0" smtClean="0"/>
              <a:t>2 heures </a:t>
            </a:r>
            <a:r>
              <a:rPr lang="fr-CA" dirty="0" smtClean="0"/>
              <a:t>pour le chargement ou le déchargement.</a:t>
            </a:r>
            <a:endParaRPr lang="en-US" dirty="0"/>
          </a:p>
          <a:p>
            <a:pPr lvl="0"/>
            <a:r>
              <a:rPr lang="fr-CA" dirty="0" smtClean="0"/>
              <a:t>Il devient courant de facturer des frais à l’expéditeur ou au réceptionnaire </a:t>
            </a:r>
            <a:r>
              <a:rPr lang="fr-CA" dirty="0"/>
              <a:t>pour une immobilisation de plus de </a:t>
            </a:r>
            <a:r>
              <a:rPr lang="fr-CA" dirty="0" smtClean="0"/>
              <a:t>2 heures.</a:t>
            </a:r>
            <a:endParaRPr lang="en-US" dirty="0"/>
          </a:p>
          <a:p>
            <a:r>
              <a:rPr lang="fr-CA" dirty="0" smtClean="0"/>
              <a:t>Enfin, il est conseillé d’améliorer vos installations. </a:t>
            </a:r>
            <a:endParaRPr lang="en-US" dirty="0"/>
          </a:p>
        </p:txBody>
      </p:sp>
      <p:pic>
        <p:nvPicPr>
          <p:cNvPr id="25602"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72200" y="4191000"/>
            <a:ext cx="2649341" cy="165735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3" name="Picture 3"/>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72200" y="1676400"/>
            <a:ext cx="2561813" cy="16970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03843" y="2590800"/>
            <a:ext cx="2887757" cy="19161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custDataLst>
              <p:tags r:id="rId2"/>
            </p:custDataLst>
          </p:nvPr>
        </p:nvSpPr>
        <p:spPr>
          <a:xfrm>
            <a:off x="457200" y="1600200"/>
            <a:ext cx="8305800" cy="4525963"/>
          </a:xfrm>
        </p:spPr>
        <p:txBody>
          <a:bodyPr>
            <a:noAutofit/>
          </a:bodyPr>
          <a:lstStyle/>
          <a:p>
            <a:pPr lvl="0"/>
            <a:r>
              <a:rPr lang="fr-CA" sz="2100" dirty="0" smtClean="0"/>
              <a:t>Évitez les pratiques imposant au </a:t>
            </a:r>
            <a:r>
              <a:rPr lang="fr-CA" sz="2100" dirty="0"/>
              <a:t>conducteur </a:t>
            </a:r>
            <a:r>
              <a:rPr lang="fr-CA" sz="2100" dirty="0" smtClean="0"/>
              <a:t>d’être toujours </a:t>
            </a:r>
            <a:r>
              <a:rPr lang="fr-CA" sz="2100" dirty="0"/>
              <a:t>sur le qui-vive, sans savoir quand son tour </a:t>
            </a:r>
            <a:r>
              <a:rPr lang="fr-CA" sz="2100" dirty="0" smtClean="0"/>
              <a:t>viendra.</a:t>
            </a:r>
            <a:endParaRPr lang="en-US" sz="2100" dirty="0"/>
          </a:p>
          <a:p>
            <a:pPr lvl="0"/>
            <a:r>
              <a:rPr lang="fr-CA" sz="2100" dirty="0"/>
              <a:t>Quand c’est possible, attribuez aux </a:t>
            </a:r>
            <a:r>
              <a:rPr lang="fr-CA" sz="2100" dirty="0" smtClean="0"/>
              <a:t>conducteurs </a:t>
            </a:r>
          </a:p>
          <a:p>
            <a:pPr lvl="0">
              <a:buNone/>
            </a:pPr>
            <a:r>
              <a:rPr lang="fr-CA" sz="2100" dirty="0" smtClean="0"/>
              <a:t>	en </a:t>
            </a:r>
            <a:r>
              <a:rPr lang="fr-CA" sz="2100" dirty="0"/>
              <a:t>attente des périodes </a:t>
            </a:r>
            <a:r>
              <a:rPr lang="fr-CA" sz="2100" dirty="0" smtClean="0"/>
              <a:t>pour prendre du </a:t>
            </a:r>
            <a:r>
              <a:rPr lang="fr-CA" sz="2100" dirty="0"/>
              <a:t>repos </a:t>
            </a:r>
            <a:endParaRPr lang="fr-CA" sz="2100" dirty="0" smtClean="0"/>
          </a:p>
          <a:p>
            <a:pPr lvl="0">
              <a:buNone/>
            </a:pPr>
            <a:r>
              <a:rPr lang="fr-CA" sz="2100" dirty="0" smtClean="0"/>
              <a:t>	dans </a:t>
            </a:r>
            <a:r>
              <a:rPr lang="fr-CA" sz="2100" dirty="0"/>
              <a:t>la </a:t>
            </a:r>
            <a:r>
              <a:rPr lang="fr-CA" sz="2100" dirty="0" smtClean="0"/>
              <a:t>couchette ou </a:t>
            </a:r>
            <a:r>
              <a:rPr lang="fr-CA" sz="2100" dirty="0"/>
              <a:t>faire </a:t>
            </a:r>
            <a:r>
              <a:rPr lang="fr-CA" sz="2100" dirty="0" smtClean="0"/>
              <a:t>une sieste.</a:t>
            </a:r>
            <a:endParaRPr lang="en-US" sz="2100" dirty="0"/>
          </a:p>
          <a:p>
            <a:pPr lvl="0"/>
            <a:r>
              <a:rPr lang="fr-CA" sz="2100" dirty="0"/>
              <a:t>Ne dérangez pas les conducteurs en </a:t>
            </a:r>
            <a:r>
              <a:rPr lang="fr-CA" sz="2100" dirty="0" smtClean="0"/>
              <a:t>période</a:t>
            </a:r>
          </a:p>
          <a:p>
            <a:pPr lvl="0">
              <a:buNone/>
            </a:pPr>
            <a:r>
              <a:rPr lang="fr-CA" sz="2100" dirty="0" smtClean="0"/>
              <a:t>	obligatoire </a:t>
            </a:r>
            <a:r>
              <a:rPr lang="fr-CA" sz="2100" dirty="0"/>
              <a:t>de repos ou pendant qu’ils sont </a:t>
            </a:r>
            <a:endParaRPr lang="fr-CA" sz="2100" dirty="0" smtClean="0"/>
          </a:p>
          <a:p>
            <a:pPr lvl="0">
              <a:buNone/>
            </a:pPr>
            <a:r>
              <a:rPr lang="fr-CA" sz="2100" dirty="0" smtClean="0"/>
              <a:t>	dans </a:t>
            </a:r>
            <a:r>
              <a:rPr lang="fr-CA" sz="2100" dirty="0"/>
              <a:t>leur </a:t>
            </a:r>
            <a:r>
              <a:rPr lang="fr-CA" sz="2100" dirty="0" smtClean="0"/>
              <a:t>couchette. </a:t>
            </a:r>
            <a:endParaRPr lang="en-US" sz="2100" dirty="0"/>
          </a:p>
          <a:p>
            <a:pPr lvl="0"/>
            <a:r>
              <a:rPr lang="fr-CA" sz="2100" dirty="0"/>
              <a:t>Permettez aux conducteurs d’utiliser les </a:t>
            </a:r>
            <a:r>
              <a:rPr lang="fr-CA" sz="2100" dirty="0" smtClean="0"/>
              <a:t>commodités.</a:t>
            </a:r>
            <a:endParaRPr lang="en-US" sz="2100" dirty="0"/>
          </a:p>
          <a:p>
            <a:r>
              <a:rPr lang="fr-CA" sz="2100" dirty="0"/>
              <a:t>Établissez et maintenez des normes et des pratiques de </a:t>
            </a:r>
            <a:r>
              <a:rPr lang="fr-CA" sz="2100" dirty="0" smtClean="0"/>
              <a:t>chargement et de déchargement. </a:t>
            </a:r>
            <a:endParaRPr lang="en-US" sz="2100" dirty="0"/>
          </a:p>
        </p:txBody>
      </p:sp>
      <p:sp>
        <p:nvSpPr>
          <p:cNvPr id="2" name="Title 1"/>
          <p:cNvSpPr>
            <a:spLocks noGrp="1"/>
          </p:cNvSpPr>
          <p:nvPr>
            <p:ph type="title"/>
            <p:custDataLst>
              <p:tags r:id="rId3"/>
            </p:custDataLst>
          </p:nvPr>
        </p:nvSpPr>
        <p:spPr/>
        <p:txBody>
          <a:bodyPr>
            <a:noAutofit/>
          </a:bodyPr>
          <a:lstStyle/>
          <a:p>
            <a:r>
              <a:rPr lang="fr-CA" sz="4000" dirty="0" smtClean="0"/>
              <a:t>Pratiques relatives à l’attente </a:t>
            </a:r>
            <a:r>
              <a:rPr lang="fr-CA" sz="4000" dirty="0"/>
              <a:t>favorables au conducteur</a:t>
            </a:r>
            <a:endParaRPr lang="en-US" sz="4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38800" y="2438400"/>
            <a:ext cx="3189191" cy="21161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p:txBody>
          <a:bodyPr>
            <a:noAutofit/>
          </a:bodyPr>
          <a:lstStyle/>
          <a:p>
            <a:r>
              <a:rPr lang="fr-CA" sz="3600" dirty="0"/>
              <a:t>Accès </a:t>
            </a:r>
            <a:r>
              <a:rPr lang="fr-CA" sz="3600" dirty="0" smtClean="0"/>
              <a:t>au stationnement </a:t>
            </a:r>
            <a:r>
              <a:rPr lang="fr-CA" sz="3600" dirty="0"/>
              <a:t>en </a:t>
            </a:r>
            <a:r>
              <a:rPr lang="fr-CA" sz="3600" dirty="0" smtClean="0"/>
              <a:t/>
            </a:r>
            <a:br>
              <a:rPr lang="fr-CA" sz="3600" dirty="0" smtClean="0"/>
            </a:br>
            <a:r>
              <a:rPr lang="fr-CA" sz="3600" dirty="0" smtClean="0"/>
              <a:t>dehors </a:t>
            </a:r>
            <a:r>
              <a:rPr lang="fr-CA" sz="3600" dirty="0"/>
              <a:t>des </a:t>
            </a:r>
            <a:r>
              <a:rPr lang="fr-CA" sz="3600" dirty="0" smtClean="0"/>
              <a:t>heures de travail</a:t>
            </a:r>
            <a:endParaRPr lang="en-US" sz="3600" dirty="0"/>
          </a:p>
        </p:txBody>
      </p:sp>
      <p:sp>
        <p:nvSpPr>
          <p:cNvPr id="3" name="Content Placeholder 2"/>
          <p:cNvSpPr>
            <a:spLocks noGrp="1"/>
          </p:cNvSpPr>
          <p:nvPr>
            <p:ph idx="1"/>
            <p:custDataLst>
              <p:tags r:id="rId3"/>
            </p:custDataLst>
          </p:nvPr>
        </p:nvSpPr>
        <p:spPr>
          <a:xfrm>
            <a:off x="457200" y="1600200"/>
            <a:ext cx="5307208" cy="4525963"/>
          </a:xfrm>
        </p:spPr>
        <p:txBody>
          <a:bodyPr>
            <a:normAutofit fontScale="77500" lnSpcReduction="20000"/>
          </a:bodyPr>
          <a:lstStyle/>
          <a:p>
            <a:pPr lvl="0"/>
            <a:r>
              <a:rPr lang="fr-CA" dirty="0" smtClean="0"/>
              <a:t>Tenez compte des </a:t>
            </a:r>
            <a:r>
              <a:rPr lang="fr-CA" dirty="0"/>
              <a:t>difficultés que connaissent les conducteurs pour trouver un stationnement et </a:t>
            </a:r>
            <a:r>
              <a:rPr lang="fr-CA" dirty="0" smtClean="0"/>
              <a:t>dormir.</a:t>
            </a:r>
            <a:endParaRPr lang="en-US" sz="2800" dirty="0"/>
          </a:p>
          <a:p>
            <a:pPr lvl="0"/>
            <a:r>
              <a:rPr lang="fr-CA" dirty="0"/>
              <a:t>Envisagez de leur donner accès à votre terrain pour </a:t>
            </a:r>
            <a:r>
              <a:rPr lang="fr-CA" dirty="0" smtClean="0"/>
              <a:t>qu’ils s’y stationnent en </a:t>
            </a:r>
            <a:r>
              <a:rPr lang="fr-CA" dirty="0"/>
              <a:t>dehors des </a:t>
            </a:r>
            <a:r>
              <a:rPr lang="fr-CA" dirty="0" smtClean="0"/>
              <a:t>heures de travail.</a:t>
            </a:r>
            <a:endParaRPr lang="en-US" sz="2800" dirty="0"/>
          </a:p>
          <a:p>
            <a:pPr lvl="0"/>
            <a:r>
              <a:rPr lang="fr-CA" dirty="0"/>
              <a:t>Des changements </a:t>
            </a:r>
            <a:r>
              <a:rPr lang="fr-CA" dirty="0" smtClean="0"/>
              <a:t>en matière de </a:t>
            </a:r>
            <a:r>
              <a:rPr lang="fr-CA" dirty="0"/>
              <a:t>sécurité seront </a:t>
            </a:r>
            <a:r>
              <a:rPr lang="fr-CA" dirty="0" smtClean="0"/>
              <a:t>parfois nécessaires :</a:t>
            </a:r>
            <a:endParaRPr lang="en-US" sz="2800" dirty="0"/>
          </a:p>
          <a:p>
            <a:pPr lvl="1"/>
            <a:r>
              <a:rPr lang="fr-CA" dirty="0"/>
              <a:t>Cadenas à combinaison sur une </a:t>
            </a:r>
            <a:r>
              <a:rPr lang="fr-CA" dirty="0" smtClean="0"/>
              <a:t>barrière.</a:t>
            </a:r>
            <a:endParaRPr lang="en-US" sz="2400" dirty="0"/>
          </a:p>
          <a:p>
            <a:pPr lvl="1"/>
            <a:r>
              <a:rPr lang="fr-CA" dirty="0"/>
              <a:t>Sécurité renforcée des </a:t>
            </a:r>
            <a:r>
              <a:rPr lang="fr-CA" dirty="0" smtClean="0"/>
              <a:t>bâtiments.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rmAutofit fontScale="90000"/>
          </a:bodyPr>
          <a:lstStyle/>
          <a:p>
            <a:r>
              <a:rPr lang="en-US" sz="4000" b="0" i="1" dirty="0">
                <a:solidFill>
                  <a:srgbClr val="002060"/>
                </a:solidFill>
                <a:latin typeface="Calibri"/>
                <a:ea typeface="+mj-ea"/>
                <a:cs typeface="+mj-cs"/>
              </a:rPr>
              <a:t/>
            </a:r>
            <a:br>
              <a:rPr lang="en-US" sz="4000" b="0" i="1" dirty="0">
                <a:solidFill>
                  <a:srgbClr val="002060"/>
                </a:solidFill>
                <a:latin typeface="Calibri"/>
                <a:ea typeface="+mj-ea"/>
                <a:cs typeface="+mj-cs"/>
              </a:rPr>
            </a:br>
            <a:r>
              <a:rPr lang="fr-CA" sz="4800" dirty="0"/>
              <a:t>Conclusion</a:t>
            </a:r>
            <a:r>
              <a:rPr lang="en-US" sz="4400" b="0" i="0" dirty="0">
                <a:solidFill>
                  <a:schemeClr val="bg1"/>
                </a:solidFill>
                <a:latin typeface="Calibri"/>
                <a:ea typeface="+mj-ea"/>
                <a:cs typeface="+mj-cs"/>
              </a:rPr>
              <a:t/>
            </a:r>
            <a:br>
              <a:rPr lang="en-US" sz="4400" b="0" i="0" dirty="0">
                <a:solidFill>
                  <a:schemeClr val="bg1"/>
                </a:solidFill>
                <a:latin typeface="Calibri"/>
                <a:ea typeface="+mj-ea"/>
                <a:cs typeface="+mj-cs"/>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5400" dirty="0"/>
              <a:t>Module 6 </a:t>
            </a:r>
            <a:r>
              <a:rPr lang="fr-CA" sz="5400" dirty="0" smtClean="0"/>
              <a:t>: </a:t>
            </a:r>
            <a:r>
              <a:rPr lang="fr-CA" sz="5400" dirty="0"/>
              <a:t>Présentation</a:t>
            </a:r>
            <a:endParaRPr lang="en-US" sz="5400" dirty="0"/>
          </a:p>
        </p:txBody>
      </p:sp>
      <p:sp>
        <p:nvSpPr>
          <p:cNvPr id="7" name="Content Placeholder 6"/>
          <p:cNvSpPr>
            <a:spLocks noGrp="1"/>
          </p:cNvSpPr>
          <p:nvPr>
            <p:ph idx="1"/>
            <p:custDataLst>
              <p:tags r:id="rId2"/>
            </p:custDataLst>
          </p:nvPr>
        </p:nvSpPr>
        <p:spPr>
          <a:xfrm>
            <a:off x="457200" y="1600200"/>
            <a:ext cx="8229600" cy="4800600"/>
          </a:xfrm>
        </p:spPr>
        <p:txBody>
          <a:bodyPr>
            <a:normAutofit fontScale="92500" lnSpcReduction="10000"/>
          </a:bodyPr>
          <a:lstStyle/>
          <a:p>
            <a:pPr marL="0" indent="0">
              <a:buNone/>
            </a:pPr>
            <a:r>
              <a:rPr lang="fr-CA" sz="2000" b="1" dirty="0"/>
              <a:t>Introduction</a:t>
            </a:r>
            <a:endParaRPr lang="en-US" sz="2000" dirty="0"/>
          </a:p>
          <a:p>
            <a:pPr marL="0" indent="0">
              <a:buNone/>
            </a:pPr>
            <a:r>
              <a:rPr lang="fr-CA" sz="2000" b="1" dirty="0" smtClean="0"/>
              <a:t>Notions importantes sur </a:t>
            </a:r>
            <a:r>
              <a:rPr lang="fr-CA" sz="2000" b="1" dirty="0"/>
              <a:t>la </a:t>
            </a:r>
            <a:r>
              <a:rPr lang="fr-CA" sz="2000" b="1" dirty="0" smtClean="0"/>
              <a:t>fatigue</a:t>
            </a:r>
            <a:endParaRPr lang="en-US" sz="2000" dirty="0"/>
          </a:p>
          <a:p>
            <a:pPr lvl="0"/>
            <a:r>
              <a:rPr lang="fr-CA" sz="2000" dirty="0"/>
              <a:t>Vigilance, sommeil, bien-être et </a:t>
            </a:r>
            <a:r>
              <a:rPr lang="fr-CA" sz="2000" dirty="0" smtClean="0"/>
              <a:t>sécurité</a:t>
            </a:r>
            <a:endParaRPr lang="en-US" sz="2000" dirty="0"/>
          </a:p>
          <a:p>
            <a:pPr lvl="0"/>
            <a:r>
              <a:rPr lang="fr-CA" sz="2000" dirty="0"/>
              <a:t>Accidents dus à la </a:t>
            </a:r>
            <a:r>
              <a:rPr lang="fr-CA" sz="2000" dirty="0" smtClean="0"/>
              <a:t>fatigue</a:t>
            </a:r>
            <a:endParaRPr lang="en-US" sz="2000" dirty="0"/>
          </a:p>
          <a:p>
            <a:pPr lvl="0"/>
            <a:r>
              <a:rPr lang="fr-CA" sz="2000" dirty="0"/>
              <a:t>Facteurs </a:t>
            </a:r>
            <a:r>
              <a:rPr lang="fr-CA" sz="2000" dirty="0" smtClean="0"/>
              <a:t>influençant </a:t>
            </a:r>
            <a:r>
              <a:rPr lang="fr-CA" sz="2000" dirty="0"/>
              <a:t>la vigilance et </a:t>
            </a:r>
            <a:r>
              <a:rPr lang="fr-CA" sz="2000" dirty="0" smtClean="0"/>
              <a:t>la fatigue</a:t>
            </a:r>
            <a:endParaRPr lang="en-US" sz="2000" dirty="0"/>
          </a:p>
          <a:p>
            <a:pPr marL="0" indent="0">
              <a:buNone/>
            </a:pPr>
            <a:r>
              <a:rPr lang="fr-CA" sz="2000" b="1" dirty="0" smtClean="0"/>
              <a:t>Règles </a:t>
            </a:r>
            <a:r>
              <a:rPr lang="fr-CA" sz="2000" b="1" dirty="0"/>
              <a:t>et </a:t>
            </a:r>
            <a:r>
              <a:rPr lang="fr-CA" sz="2000" b="1" dirty="0" smtClean="0"/>
              <a:t>défis </a:t>
            </a:r>
            <a:r>
              <a:rPr lang="fr-CA" sz="2000" b="1" dirty="0"/>
              <a:t>pour les </a:t>
            </a:r>
            <a:r>
              <a:rPr lang="fr-CA" sz="2000" b="1" dirty="0" smtClean="0"/>
              <a:t>conducteurs</a:t>
            </a:r>
            <a:endParaRPr lang="en-US" sz="2000" dirty="0"/>
          </a:p>
          <a:p>
            <a:pPr lvl="0"/>
            <a:r>
              <a:rPr lang="fr-CA" sz="2000" dirty="0"/>
              <a:t>Règles sur les </a:t>
            </a:r>
            <a:r>
              <a:rPr lang="fr-CA" sz="2000" dirty="0" smtClean="0"/>
              <a:t>HDS</a:t>
            </a:r>
            <a:endParaRPr lang="en-US" sz="2000" dirty="0"/>
          </a:p>
          <a:p>
            <a:pPr lvl="0"/>
            <a:r>
              <a:rPr lang="fr-CA" sz="2000" dirty="0"/>
              <a:t>Obstacles à la gestion de la fatigue du </a:t>
            </a:r>
            <a:r>
              <a:rPr lang="fr-CA" sz="2000" dirty="0" smtClean="0"/>
              <a:t>conducteur</a:t>
            </a:r>
            <a:endParaRPr lang="en-US" sz="2000" dirty="0"/>
          </a:p>
          <a:p>
            <a:pPr marL="0" indent="0">
              <a:buNone/>
            </a:pPr>
            <a:r>
              <a:rPr lang="fr-CA" sz="2000" b="1" dirty="0"/>
              <a:t>Solutions en matière de gestion de la </a:t>
            </a:r>
            <a:r>
              <a:rPr lang="fr-CA" sz="2000" b="1" dirty="0" smtClean="0"/>
              <a:t>fatigue</a:t>
            </a:r>
            <a:endParaRPr lang="en-US" sz="2000" dirty="0"/>
          </a:p>
          <a:p>
            <a:pPr lvl="0"/>
            <a:r>
              <a:rPr lang="fr-CA" sz="2000" dirty="0"/>
              <a:t>Sécurité des transports : </a:t>
            </a:r>
            <a:r>
              <a:rPr lang="fr-CA" sz="2000" dirty="0" smtClean="0"/>
              <a:t>concept </a:t>
            </a:r>
            <a:r>
              <a:rPr lang="fr-CA" sz="2000" dirty="0"/>
              <a:t>du travail </a:t>
            </a:r>
            <a:br>
              <a:rPr lang="fr-CA" sz="2000" dirty="0"/>
            </a:br>
            <a:r>
              <a:rPr lang="fr-CA" sz="2000" dirty="0"/>
              <a:t>en </a:t>
            </a:r>
            <a:r>
              <a:rPr lang="fr-CA" sz="2000" dirty="0" smtClean="0"/>
              <a:t>équipe</a:t>
            </a:r>
            <a:endParaRPr lang="en-US" sz="2000" dirty="0"/>
          </a:p>
          <a:p>
            <a:pPr lvl="0"/>
            <a:r>
              <a:rPr lang="fr-CA" sz="2000" dirty="0"/>
              <a:t>Directives et normes de </a:t>
            </a:r>
            <a:r>
              <a:rPr lang="fr-CA" sz="2000" dirty="0" smtClean="0"/>
              <a:t>l’industrie</a:t>
            </a:r>
            <a:endParaRPr lang="en-US" sz="2000" dirty="0"/>
          </a:p>
          <a:p>
            <a:pPr lvl="0"/>
            <a:r>
              <a:rPr lang="fr-CA" sz="2000" dirty="0"/>
              <a:t>Meilleures </a:t>
            </a:r>
            <a:r>
              <a:rPr lang="fr-CA" sz="2000" dirty="0" smtClean="0"/>
              <a:t>pratiques</a:t>
            </a:r>
            <a:endParaRPr lang="en-US" sz="2000" dirty="0"/>
          </a:p>
          <a:p>
            <a:pPr marL="0" indent="0">
              <a:buNone/>
            </a:pPr>
            <a:r>
              <a:rPr lang="fr-CA" sz="2000" b="1" dirty="0"/>
              <a:t>Conclusion</a:t>
            </a:r>
            <a:endParaRPr lang="en-US" sz="2700" b="1" i="0" dirty="0">
              <a:solidFill>
                <a:schemeClr val="tx1"/>
              </a:solidFill>
              <a:latin typeface="Calibri"/>
              <a:ea typeface="+mn-ea"/>
              <a:cs typeface="+mn-cs"/>
            </a:endParaRPr>
          </a:p>
        </p:txBody>
      </p:sp>
      <p:grpSp>
        <p:nvGrpSpPr>
          <p:cNvPr id="5" name="Group 4"/>
          <p:cNvGrpSpPr/>
          <p:nvPr>
            <p:custDataLst>
              <p:tags r:id="rId3"/>
            </p:custDataLst>
          </p:nvPr>
        </p:nvGrpSpPr>
        <p:grpSpPr>
          <a:xfrm>
            <a:off x="5943600" y="4343400"/>
            <a:ext cx="3048000" cy="2057400"/>
            <a:chOff x="165627" y="1279430"/>
            <a:chExt cx="9066893" cy="5293403"/>
          </a:xfrm>
        </p:grpSpPr>
        <p:sp>
          <p:nvSpPr>
            <p:cNvPr id="6" name="Oval 5"/>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891807" y="1447800"/>
              <a:ext cx="6096001" cy="3124201"/>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73033" y="2085124"/>
              <a:ext cx="2493396" cy="593899"/>
            </a:xfrm>
            <a:prstGeom prst="rect">
              <a:avLst/>
            </a:prstGeom>
            <a:noFill/>
          </p:spPr>
          <p:txBody>
            <a:bodyPr wrap="square" rtlCol="0">
              <a:spAutoFit/>
            </a:bodyPr>
            <a:lstStyle/>
            <a:p>
              <a:pPr algn="l" defTabSz="914400">
                <a:buNone/>
              </a:pPr>
              <a:r>
                <a:rPr lang="en-US" sz="900" b="1" i="0" dirty="0" err="1" smtClean="0">
                  <a:solidFill>
                    <a:schemeClr val="tx1"/>
                  </a:solidFill>
                  <a:latin typeface="Calibri"/>
                  <a:ea typeface="+mn-ea"/>
                  <a:cs typeface="+mn-cs"/>
                </a:rPr>
                <a:t>Conducteurs</a:t>
              </a:r>
              <a:endParaRPr lang="en-US" sz="900" b="1" dirty="0"/>
            </a:p>
          </p:txBody>
        </p:sp>
        <p:sp>
          <p:nvSpPr>
            <p:cNvPr id="10" name="TextBox 9"/>
            <p:cNvSpPr txBox="1"/>
            <p:nvPr/>
          </p:nvSpPr>
          <p:spPr>
            <a:xfrm>
              <a:off x="6512452" y="2063638"/>
              <a:ext cx="2720068" cy="593899"/>
            </a:xfrm>
            <a:prstGeom prst="rect">
              <a:avLst/>
            </a:prstGeom>
            <a:noFill/>
          </p:spPr>
          <p:txBody>
            <a:bodyPr wrap="square" rtlCol="0">
              <a:spAutoFit/>
            </a:bodyPr>
            <a:lstStyle/>
            <a:p>
              <a:pPr algn="l" defTabSz="914400">
                <a:buNone/>
              </a:pPr>
              <a:r>
                <a:rPr lang="en-US" sz="900" b="1" i="0" dirty="0" err="1">
                  <a:solidFill>
                    <a:srgbClr val="800000"/>
                  </a:solidFill>
                  <a:latin typeface="Calibri"/>
                  <a:ea typeface="+mn-ea"/>
                  <a:cs typeface="+mn-cs"/>
                </a:rPr>
                <a:t>Transporteurs</a:t>
              </a:r>
              <a:endParaRPr lang="en-US" sz="900" b="1" dirty="0">
                <a:solidFill>
                  <a:srgbClr val="800000"/>
                </a:solidFill>
              </a:endParaRPr>
            </a:p>
          </p:txBody>
        </p:sp>
        <p:sp>
          <p:nvSpPr>
            <p:cNvPr id="11" name="TextBox 10"/>
            <p:cNvSpPr txBox="1"/>
            <p:nvPr/>
          </p:nvSpPr>
          <p:spPr>
            <a:xfrm>
              <a:off x="3353707" y="2340565"/>
              <a:ext cx="2323192" cy="950240"/>
            </a:xfrm>
            <a:prstGeom prst="rect">
              <a:avLst/>
            </a:prstGeom>
            <a:noFill/>
          </p:spPr>
          <p:txBody>
            <a:bodyPr wrap="none" rtlCol="0">
              <a:spAutoFit/>
            </a:bodyPr>
            <a:lstStyle/>
            <a:p>
              <a:pPr algn="ctr" defTabSz="914400">
                <a:buNone/>
              </a:pPr>
              <a:r>
                <a:rPr lang="en-US" sz="900" b="1" i="0" dirty="0">
                  <a:solidFill>
                    <a:srgbClr val="0033CC"/>
                  </a:solidFill>
                  <a:latin typeface="Calibri"/>
                  <a:ea typeface="+mn-ea"/>
                  <a:cs typeface="+mn-cs"/>
                </a:rPr>
                <a:t>Gestion</a:t>
              </a:r>
            </a:p>
            <a:p>
              <a:pPr algn="ctr" defTabSz="914400">
                <a:buNone/>
              </a:pPr>
              <a:r>
                <a:rPr lang="en-US" sz="900" b="1" i="0" dirty="0">
                  <a:solidFill>
                    <a:srgbClr val="0033CC"/>
                  </a:solidFill>
                  <a:latin typeface="Calibri"/>
                  <a:ea typeface="+mn-ea"/>
                  <a:cs typeface="+mn-cs"/>
                </a:rPr>
                <a:t>de la fatigue</a:t>
              </a:r>
              <a:endParaRPr lang="en-US" sz="900" b="1" dirty="0">
                <a:solidFill>
                  <a:srgbClr val="0033CC"/>
                </a:solidFill>
              </a:endParaRPr>
            </a:p>
          </p:txBody>
        </p:sp>
        <p:sp>
          <p:nvSpPr>
            <p:cNvPr id="12" name="Oval 11"/>
            <p:cNvSpPr/>
            <p:nvPr/>
          </p:nvSpPr>
          <p:spPr>
            <a:xfrm rot="2700000">
              <a:off x="1815109" y="616517"/>
              <a:ext cx="3220458" cy="651942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72319" y="4797860"/>
              <a:ext cx="3173413" cy="950240"/>
            </a:xfrm>
            <a:prstGeom prst="rect">
              <a:avLst/>
            </a:prstGeom>
            <a:noFill/>
          </p:spPr>
          <p:txBody>
            <a:bodyPr wrap="square" rtlCol="0">
              <a:spAutoFit/>
            </a:bodyPr>
            <a:lstStyle/>
            <a:p>
              <a:pPr algn="l" defTabSz="914400">
                <a:buNone/>
              </a:pPr>
              <a:r>
                <a:rPr lang="en-US" sz="900" b="1" i="0" dirty="0" smtClean="0">
                  <a:solidFill>
                    <a:srgbClr val="4F81BD">
                      <a:lumMod val="75000"/>
                    </a:srgbClr>
                  </a:solidFill>
                  <a:latin typeface="Calibri"/>
                  <a:ea typeface="+mn-ea"/>
                  <a:cs typeface="+mn-cs"/>
                </a:rPr>
                <a:t>Familles des </a:t>
              </a:r>
              <a:r>
                <a:rPr lang="en-US" sz="900" b="1" i="0" dirty="0" err="1" smtClean="0">
                  <a:solidFill>
                    <a:srgbClr val="4F81BD">
                      <a:lumMod val="75000"/>
                    </a:srgbClr>
                  </a:solidFill>
                  <a:latin typeface="Calibri"/>
                  <a:ea typeface="+mn-ea"/>
                  <a:cs typeface="+mn-cs"/>
                </a:rPr>
                <a:t>conducteurs</a:t>
              </a:r>
              <a:endParaRPr lang="en-US" sz="900" b="1" dirty="0">
                <a:solidFill>
                  <a:schemeClr val="accent1">
                    <a:lumMod val="75000"/>
                  </a:schemeClr>
                </a:solidFill>
              </a:endParaRPr>
            </a:p>
          </p:txBody>
        </p:sp>
        <p:sp>
          <p:nvSpPr>
            <p:cNvPr id="14" name="Oval 13"/>
            <p:cNvSpPr/>
            <p:nvPr/>
          </p:nvSpPr>
          <p:spPr>
            <a:xfrm rot="8100000">
              <a:off x="3832617" y="1279430"/>
              <a:ext cx="3886200" cy="5293403"/>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379090" y="4808365"/>
              <a:ext cx="3152063" cy="950240"/>
            </a:xfrm>
            <a:prstGeom prst="rect">
              <a:avLst/>
            </a:prstGeom>
            <a:noFill/>
          </p:spPr>
          <p:txBody>
            <a:bodyPr wrap="square" rtlCol="0">
              <a:spAutoFit/>
            </a:bodyPr>
            <a:lstStyle/>
            <a:p>
              <a:pPr algn="l" defTabSz="914400">
                <a:buNone/>
              </a:pPr>
              <a:r>
                <a:rPr lang="en-US" sz="900" b="1" i="0" dirty="0">
                  <a:solidFill>
                    <a:srgbClr val="006600"/>
                  </a:solidFill>
                  <a:latin typeface="Calibri"/>
                  <a:ea typeface="+mn-ea"/>
                  <a:cs typeface="+mn-cs"/>
                </a:rPr>
                <a:t>Expéditeurs et</a:t>
              </a:r>
            </a:p>
            <a:p>
              <a:pPr algn="l" defTabSz="914400">
                <a:buNone/>
              </a:pPr>
              <a:r>
                <a:rPr lang="en-US" sz="900" b="1" dirty="0" err="1">
                  <a:solidFill>
                    <a:srgbClr val="006600"/>
                  </a:solidFill>
                  <a:latin typeface="Calibri"/>
                </a:rPr>
                <a:t>r</a:t>
              </a:r>
              <a:r>
                <a:rPr lang="en-US" sz="900" b="1" i="0" dirty="0" err="1" smtClean="0">
                  <a:solidFill>
                    <a:srgbClr val="006600"/>
                  </a:solidFill>
                  <a:latin typeface="Calibri"/>
                  <a:ea typeface="+mn-ea"/>
                  <a:cs typeface="+mn-cs"/>
                </a:rPr>
                <a:t>éceptionnaires</a:t>
              </a:r>
              <a:endParaRPr lang="en-US" sz="900" b="1" dirty="0">
                <a:solidFill>
                  <a:srgbClr val="006600"/>
                </a:solidFill>
              </a:endParaRPr>
            </a:p>
          </p:txBody>
        </p:sp>
      </p:grpSp>
      <p:pic>
        <p:nvPicPr>
          <p:cNvPr id="2050" name="Picture 2"/>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91200" y="1524000"/>
            <a:ext cx="2962153" cy="19654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5" name="Rectangle 4"/>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ctrTitle"/>
            <p:custDataLst>
              <p:tags r:id="rId1"/>
            </p:custDataLst>
          </p:nvPr>
        </p:nvSpPr>
        <p:spPr/>
        <p:txBody>
          <a:bodyPr/>
          <a:lstStyle/>
          <a:p>
            <a:pPr algn="ctr" defTabSz="914400">
              <a:spcBef>
                <a:spcPct val="0"/>
              </a:spcBef>
              <a:buNone/>
            </a:pPr>
            <a:r>
              <a:rPr lang="en-US" sz="4400" b="0" i="0" dirty="0" smtClean="0">
                <a:solidFill>
                  <a:schemeClr val="bg1"/>
                </a:solidFill>
                <a:latin typeface="Calibri"/>
                <a:ea typeface="+mj-ea"/>
                <a:cs typeface="+mj-cs"/>
              </a:rPr>
              <a:t>Notions </a:t>
            </a:r>
            <a:r>
              <a:rPr lang="en-US" sz="4400" b="0" i="0" dirty="0" err="1" smtClean="0">
                <a:solidFill>
                  <a:schemeClr val="bg1"/>
                </a:solidFill>
                <a:latin typeface="Calibri"/>
                <a:ea typeface="+mj-ea"/>
                <a:cs typeface="+mj-cs"/>
              </a:rPr>
              <a:t>importantes</a:t>
            </a:r>
            <a:r>
              <a:rPr lang="en-US" sz="4400" b="0" i="0" dirty="0" smtClean="0">
                <a:solidFill>
                  <a:schemeClr val="bg1"/>
                </a:solidFill>
                <a:latin typeface="Calibri"/>
                <a:ea typeface="+mj-ea"/>
                <a:cs typeface="+mj-cs"/>
              </a:rPr>
              <a:t> </a:t>
            </a:r>
            <a:r>
              <a:rPr lang="en-US" sz="4400" b="0" i="0" dirty="0" err="1" smtClean="0">
                <a:solidFill>
                  <a:schemeClr val="bg1"/>
                </a:solidFill>
                <a:latin typeface="Calibri"/>
                <a:ea typeface="+mj-ea"/>
                <a:cs typeface="+mj-cs"/>
              </a:rPr>
              <a:t>sur</a:t>
            </a:r>
            <a:r>
              <a:rPr lang="en-US" sz="4400" b="0" i="0" dirty="0" smtClean="0">
                <a:solidFill>
                  <a:schemeClr val="bg1"/>
                </a:solidFill>
                <a:latin typeface="Calibri"/>
                <a:ea typeface="+mj-ea"/>
                <a:cs typeface="+mj-cs"/>
              </a:rPr>
              <a:t> </a:t>
            </a:r>
            <a:r>
              <a:rPr lang="en-US" sz="4400" b="0" i="0" dirty="0">
                <a:solidFill>
                  <a:schemeClr val="bg1"/>
                </a:solidFill>
                <a:latin typeface="Calibri"/>
                <a:ea typeface="+mj-ea"/>
                <a:cs typeface="+mj-cs"/>
              </a:rPr>
              <a:t>la fatigue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Vigilance</a:t>
            </a:r>
            <a:r>
              <a:rPr lang="fr-CA" dirty="0"/>
              <a:t>, fatigue et bien-être</a:t>
            </a:r>
            <a:endParaRPr lang="en-US" dirty="0"/>
          </a:p>
        </p:txBody>
      </p:sp>
      <p:sp>
        <p:nvSpPr>
          <p:cNvPr id="3" name="Content Placeholder 2"/>
          <p:cNvSpPr>
            <a:spLocks noGrp="1"/>
          </p:cNvSpPr>
          <p:nvPr>
            <p:ph idx="1"/>
            <p:custDataLst>
              <p:tags r:id="rId2"/>
            </p:custDataLst>
          </p:nvPr>
        </p:nvSpPr>
        <p:spPr>
          <a:xfrm>
            <a:off x="457200" y="1600200"/>
            <a:ext cx="6324600" cy="4525963"/>
          </a:xfrm>
        </p:spPr>
        <p:txBody>
          <a:bodyPr>
            <a:normAutofit fontScale="77500" lnSpcReduction="20000"/>
          </a:bodyPr>
          <a:lstStyle/>
          <a:p>
            <a:pPr lvl="0"/>
            <a:r>
              <a:rPr lang="fr-CA" dirty="0"/>
              <a:t>Définition de la </a:t>
            </a:r>
            <a:r>
              <a:rPr lang="fr-CA" dirty="0" smtClean="0"/>
              <a:t>vigilance =</a:t>
            </a:r>
            <a:r>
              <a:rPr lang="fr-CA" dirty="0"/>
              <a:t/>
            </a:r>
            <a:br>
              <a:rPr lang="fr-CA" dirty="0"/>
            </a:br>
            <a:r>
              <a:rPr lang="fr-CA" b="1" dirty="0" smtClean="0"/>
              <a:t>état de veille + attention</a:t>
            </a:r>
            <a:endParaRPr lang="en-US" sz="2800" dirty="0"/>
          </a:p>
          <a:p>
            <a:pPr lvl="0"/>
            <a:r>
              <a:rPr lang="fr-CA" dirty="0" smtClean="0"/>
              <a:t>Signes de fatigue chez un conducteur :</a:t>
            </a:r>
            <a:endParaRPr lang="en-US" sz="2800" dirty="0"/>
          </a:p>
          <a:p>
            <a:pPr lvl="1"/>
            <a:r>
              <a:rPr lang="fr-CA" dirty="0"/>
              <a:t>Diminution de la vigilance, de </a:t>
            </a:r>
            <a:r>
              <a:rPr lang="fr-CA" dirty="0" smtClean="0"/>
              <a:t>la concentration et </a:t>
            </a:r>
            <a:r>
              <a:rPr lang="fr-CA" dirty="0"/>
              <a:t>de la capacité à accomplir des </a:t>
            </a:r>
            <a:r>
              <a:rPr lang="fr-CA" dirty="0" smtClean="0"/>
              <a:t>tâches</a:t>
            </a:r>
            <a:endParaRPr lang="en-US" sz="2400" dirty="0"/>
          </a:p>
          <a:p>
            <a:pPr lvl="1"/>
            <a:r>
              <a:rPr lang="fr-CA" dirty="0"/>
              <a:t>Diminution des réflexes, du </a:t>
            </a:r>
            <a:r>
              <a:rPr lang="fr-CA" dirty="0" smtClean="0"/>
              <a:t>jugement</a:t>
            </a:r>
            <a:endParaRPr lang="en-US" sz="2400" dirty="0"/>
          </a:p>
          <a:p>
            <a:pPr lvl="1"/>
            <a:r>
              <a:rPr lang="fr-CA" dirty="0"/>
              <a:t>Somnolence ou </a:t>
            </a:r>
            <a:r>
              <a:rPr lang="fr-CA" dirty="0" smtClean="0"/>
              <a:t>endormissement</a:t>
            </a:r>
            <a:endParaRPr lang="en-US" sz="2400" dirty="0"/>
          </a:p>
          <a:p>
            <a:pPr lvl="1"/>
            <a:r>
              <a:rPr lang="fr-CA" dirty="0"/>
              <a:t>À ne pas confondre avec </a:t>
            </a:r>
            <a:r>
              <a:rPr lang="fr-CA" dirty="0" smtClean="0"/>
              <a:t>l’épuisement physique</a:t>
            </a:r>
            <a:endParaRPr lang="en-US" sz="2400" dirty="0"/>
          </a:p>
          <a:p>
            <a:r>
              <a:rPr lang="fr-CA" dirty="0"/>
              <a:t>Définition </a:t>
            </a:r>
            <a:r>
              <a:rPr lang="fr-CA" dirty="0" smtClean="0"/>
              <a:t>du bien</a:t>
            </a:r>
            <a:r>
              <a:rPr lang="fr-CA" dirty="0"/>
              <a:t>-être </a:t>
            </a:r>
            <a:r>
              <a:rPr lang="fr-CA" b="1" dirty="0" smtClean="0"/>
              <a:t>= </a:t>
            </a:r>
            <a:r>
              <a:rPr lang="fr-CA" b="1" dirty="0"/>
              <a:t>bonne santé physique, mentale, émotive et </a:t>
            </a:r>
            <a:r>
              <a:rPr lang="fr-CA" b="1" dirty="0" smtClean="0"/>
              <a:t>comportementale</a:t>
            </a:r>
            <a:endParaRPr lang="en-US" sz="6000" b="1" i="0" dirty="0">
              <a:solidFill>
                <a:schemeClr val="tx1"/>
              </a:solidFill>
              <a:latin typeface="Calibri"/>
              <a:ea typeface="+mn-ea"/>
              <a:cs typeface="+mn-cs"/>
            </a:endParaRPr>
          </a:p>
        </p:txBody>
      </p:sp>
      <p:pic>
        <p:nvPicPr>
          <p:cNvPr id="3074"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0" y="2362200"/>
            <a:ext cx="2122342" cy="31797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Importance du sommeil, de la vigilance et du bien-être pour la sécurité </a:t>
            </a:r>
            <a:endParaRPr lang="en-US" sz="3600" dirty="0"/>
          </a:p>
        </p:txBody>
      </p:sp>
      <p:sp>
        <p:nvSpPr>
          <p:cNvPr id="3" name="Content Placeholder 2"/>
          <p:cNvSpPr>
            <a:spLocks noGrp="1"/>
          </p:cNvSpPr>
          <p:nvPr>
            <p:ph idx="1"/>
            <p:custDataLst>
              <p:tags r:id="rId2"/>
            </p:custDataLst>
          </p:nvPr>
        </p:nvSpPr>
        <p:spPr>
          <a:xfrm>
            <a:off x="457201" y="1600200"/>
            <a:ext cx="5562600" cy="4525963"/>
          </a:xfrm>
        </p:spPr>
        <p:txBody>
          <a:bodyPr>
            <a:normAutofit fontScale="85000" lnSpcReduction="20000"/>
          </a:bodyPr>
          <a:lstStyle/>
          <a:p>
            <a:pPr lvl="0"/>
            <a:r>
              <a:rPr lang="fr-CA" sz="2800" dirty="0"/>
              <a:t>L’endormissement au volant est </a:t>
            </a:r>
            <a:r>
              <a:rPr lang="fr-CA" sz="2800" dirty="0" smtClean="0"/>
              <a:t>la principale </a:t>
            </a:r>
            <a:r>
              <a:rPr lang="fr-CA" sz="2800" dirty="0"/>
              <a:t>cause des accidents mortels impliquant des conducteurs </a:t>
            </a:r>
            <a:r>
              <a:rPr lang="fr-CA" sz="2800" dirty="0" smtClean="0"/>
              <a:t>de véhicules lourds.</a:t>
            </a:r>
            <a:endParaRPr lang="en-US" sz="2800" dirty="0"/>
          </a:p>
          <a:p>
            <a:pPr lvl="0"/>
            <a:r>
              <a:rPr lang="fr-CA" sz="2800" dirty="0"/>
              <a:t>Un accident grave avec responsabilité peut mettre fin à la carrière d’un </a:t>
            </a:r>
            <a:r>
              <a:rPr lang="fr-CA" sz="2800" dirty="0" smtClean="0"/>
              <a:t>conducteur.</a:t>
            </a:r>
            <a:endParaRPr lang="en-US" sz="2800" dirty="0"/>
          </a:p>
          <a:p>
            <a:pPr lvl="0"/>
            <a:r>
              <a:rPr lang="fr-CA" sz="2800" dirty="0"/>
              <a:t>Ce type d’accident peut occasionner la faillite d’un transporteur </a:t>
            </a:r>
            <a:r>
              <a:rPr lang="fr-CA" sz="2800" dirty="0" smtClean="0"/>
              <a:t>routier.</a:t>
            </a:r>
            <a:endParaRPr lang="en-US" sz="2800" dirty="0"/>
          </a:p>
          <a:p>
            <a:r>
              <a:rPr lang="fr-CA" sz="2800" dirty="0"/>
              <a:t>Un procès intenté à la suite d’un accident lié à la fatigue pourrait viser toutes les parties de la chaîne logistique des opérations de transport (concept de </a:t>
            </a:r>
            <a:r>
              <a:rPr lang="fr-CA" sz="2800" dirty="0" smtClean="0"/>
              <a:t>la chaîne </a:t>
            </a:r>
            <a:r>
              <a:rPr lang="fr-CA" sz="2800" dirty="0"/>
              <a:t>de </a:t>
            </a:r>
            <a:r>
              <a:rPr lang="fr-CA" sz="2800" dirty="0" smtClean="0"/>
              <a:t>responsabilité)</a:t>
            </a:r>
            <a:r>
              <a:rPr lang="fr-CA" sz="2800" dirty="0"/>
              <a:t>.</a:t>
            </a:r>
            <a:endParaRPr lang="en-US" dirty="0"/>
          </a:p>
        </p:txBody>
      </p:sp>
      <p:pic>
        <p:nvPicPr>
          <p:cNvPr id="4098"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70574" y="3048000"/>
            <a:ext cx="3044825" cy="20186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dule 6 :  Sécurité et conformité des routiers :  &amp;#x0D;&amp;#x0A;rôle des expéditeurs et réceptionnaires&amp;quot;&quot;/&gt;&lt;property id=&quot;20307&quot; value=&quot;256&quot;/&gt;&lt;/object&gt;&lt;object type=&quot;3&quot; unique_id=&quot;10005&quot;&gt;&lt;property id=&quot;20148&quot; value=&quot;5&quot;/&gt;&lt;property id=&quot;20300&quot; value=&quot;Slide 2 - &amp;quot;Merci de regarder cette présentation!&amp;quot;&quot;/&gt;&lt;property id=&quot;20307&quot; value=&quot;512&quot;/&gt;&lt;/object&gt;&lt;object type=&quot;3&quot; unique_id=&quot;10006&quot;&gt;&lt;property id=&quot;20148&quot; value=&quot;5&quot;/&gt;&lt;property id=&quot;20300&quot; value=&quot;Slide 3 - &amp;quot;Problèmes&amp;quot;&quot;/&gt;&lt;property id=&quot;20307&quot; value=&quot;570&quot;/&gt;&lt;/object&gt;&lt;object type=&quot;3&quot; unique_id=&quot;10007&quot;&gt;&lt;property id=&quot;20148&quot; value=&quot;5&quot;/&gt;&lt;property id=&quot;20300&quot; value=&quot;Slide 4 - &amp;quot;Objectifs du Programme nord-américain de gestion de la fatigue (PNAGF) &amp;quot;&quot;/&gt;&lt;property id=&quot;20307&quot; value=&quot;513&quot;/&gt;&lt;/object&gt;&lt;object type=&quot;3&quot; unique_id=&quot;10008&quot;&gt;&lt;property id=&quot;20148&quot; value=&quot;5&quot;/&gt;&lt;property id=&quot;20300&quot; value=&quot;Slide 5 - &amp;quot;Survol du programme de formation &amp;#x0D;&amp;#x0A;PNAGF &amp;quot;&quot;/&gt;&lt;property id=&quot;20307&quot; value=&quot;514&quot;/&gt;&lt;/object&gt;&lt;object type=&quot;3&quot; unique_id=&quot;10009&quot;&gt;&lt;property id=&quot;20148&quot; value=&quot;5&quot;/&gt;&lt;property id=&quot;20300&quot; value=&quot;Slide 6 - &amp;quot;Module 6, Présentation&amp;quot;&quot;/&gt;&lt;property id=&quot;20307&quot; value=&quot;567&quot;/&gt;&lt;/object&gt;&lt;object type=&quot;3&quot; unique_id=&quot;10010&quot;&gt;&lt;property id=&quot;20148&quot; value=&quot;5&quot;/&gt;&lt;property id=&quot;20300&quot; value=&quot;Slide 7 - &amp;quot;Éléments clés de la fatigue&amp;quot;&quot;/&gt;&lt;property id=&quot;20307&quot; value=&quot;563&quot;/&gt;&lt;/object&gt;&lt;object type=&quot;3&quot; unique_id=&quot;10011&quot;&gt;&lt;property id=&quot;20148&quot; value=&quot;5&quot;/&gt;&lt;property id=&quot;20300&quot; value=&quot;Slide 8 - &amp;quot;&amp;#x0D;&amp;#x0A;Vigilance, fatigue et mieux-être &amp;#x0D;&amp;#x0A;&amp;quot;&quot;/&gt;&lt;property id=&quot;20307&quot; value=&quot;516&quot;/&gt;&lt;/object&gt;&lt;object type=&quot;3&quot; unique_id=&quot;10012&quot;&gt;&lt;property id=&quot;20148&quot; value=&quot;5&quot;/&gt;&lt;property id=&quot;20300&quot; value=&quot;Slide 9 - &amp;quot;Importance pour la sécurité du sommeil, de la vigilance et du mieux-être &amp;quot;&quot;/&gt;&lt;property id=&quot;20307&quot; value=&quot;559&quot;/&gt;&lt;/object&gt;&lt;object type=&quot;3&quot; unique_id=&quot;10013&quot;&gt;&lt;property id=&quot;20148&quot; value=&quot;5&quot;/&gt;&lt;property id=&quot;20300&quot; value=&quot;Slide 10 - &amp;quot;Accidents dus à la fatigue&amp;quot;&quot;/&gt;&lt;property id=&quot;20307&quot; value=&quot;558&quot;/&gt;&lt;/object&gt;&lt;object type=&quot;3&quot; unique_id=&quot;10014&quot;&gt;&lt;property id=&quot;20148&quot; value=&quot;5&quot;/&gt;&lt;property id=&quot;20300&quot; value=&quot;Slide 11 - &amp;quot;Menace pour les chauffeurs &amp;quot;&quot;/&gt;&lt;property id=&quot;20307&quot; value=&quot;298&quot;/&gt;&lt;/object&gt;&lt;object type=&quot;3&quot; unique_id=&quot;10015&quot;&gt;&lt;property id=&quot;20148&quot; value=&quot;5&quot;/&gt;&lt;property id=&quot;20300&quot; value=&quot;Slide 12 - &amp;quot;Coûts des accidents dus à la fatigue &amp;quot;&quot;/&gt;&lt;property id=&quot;20307&quot; value=&quot;553&quot;/&gt;&lt;/object&gt;&lt;object type=&quot;3&quot; unique_id=&quot;10016&quot;&gt;&lt;property id=&quot;20148&quot; value=&quot;5&quot;/&gt;&lt;property id=&quot;20300&quot; value=&quot;Slide 13 - &amp;quot;Poursuites en cas d’accident &amp;quot;&quot;/&gt;&lt;property id=&quot;20307&quot; value=&quot;571&quot;/&gt;&lt;/object&gt;&lt;object type=&quot;3&quot; unique_id=&quot;10017&quot;&gt;&lt;property id=&quot;20148&quot; value=&quot;5&quot;/&gt;&lt;property id=&quot;20300&quot; value=&quot;Slide 14 - &amp;quot;Facteur de fatigue :  &amp;#x0D;&amp;#x0A;Quantité de sommeil&amp;quot;&quot;/&gt;&lt;property id=&quot;20307&quot; value=&quot;301&quot;/&gt;&lt;/object&gt;&lt;object type=&quot;3&quot; unique_id=&quot;10018&quot;&gt;&lt;property id=&quot;20148&quot; value=&quot;5&quot;/&gt;&lt;property id=&quot;20300&quot; value=&quot;Slide 15 - &amp;quot;Effets graduels et cumulatifs sur le rendement, selon différentes quantités de sommeil&amp;quot;&quot;/&gt;&lt;property id=&quot;20307&quot; value=&quot;575&quot;/&gt;&lt;/object&gt;&lt;object type=&quot;3&quot; unique_id=&quot;10019&quot;&gt;&lt;property id=&quot;20148&quot; value=&quot;5&quot;/&gt;&lt;property id=&quot;20300&quot; value=&quot;Slide 16 - &amp;quot;Siestes &amp;quot;&quot;/&gt;&lt;property id=&quot;20307&quot; value=&quot;445&quot;/&gt;&lt;/object&gt;&lt;object type=&quot;3&quot; unique_id=&quot;10020&quot;&gt;&lt;property id=&quot;20148&quot; value=&quot;5&quot;/&gt;&lt;property id=&quot;20300&quot; value=&quot;Slide 17 - &amp;quot;Rythme circadien quotidien &amp;quot;&quot;/&gt;&lt;property id=&quot;20307&quot; value=&quot;302&quot;/&gt;&lt;/object&gt;&lt;object type=&quot;3&quot; unique_id=&quot;10021&quot;&gt;&lt;property id=&quot;20148&quot; value=&quot;5&quot;/&gt;&lt;property id=&quot;20300&quot; value=&quot;Slide 18 - &amp;quot;Rythme circadien quotidien &amp;quot;&quot;/&gt;&lt;property id=&quot;20307&quot; value=&quot;554&quot;/&gt;&lt;/object&gt;&lt;object type=&quot;3&quot; unique_id=&quot;10022&quot;&gt;&lt;property id=&quot;20148&quot; value=&quot;5&quot;/&gt;&lt;property id=&quot;20300&quot; value=&quot;Slide 19 - &amp;quot;Période d’éveil &amp;quot;&quot;/&gt;&lt;property id=&quot;20307&quot; value=&quot;303&quot;/&gt;&lt;/object&gt;&lt;object type=&quot;3&quot; unique_id=&quot;10023&quot;&gt;&lt;property id=&quot;20148&quot; value=&quot;5&quot;/&gt;&lt;property id=&quot;20300&quot; value=&quot;Slide 20 - &amp;quot;Période de travail et de conduite&amp;quot;&quot;/&gt;&lt;property id=&quot;20307&quot; value=&quot;523&quot;/&gt;&lt;/object&gt;&lt;object type=&quot;3&quot; unique_id=&quot;10024&quot;&gt;&lt;property id=&quot;20148&quot; value=&quot;5&quot;/&gt;&lt;property id=&quot;20300&quot; value=&quot;Slide 21 - &amp;quot;Autres facteurs influant sur la vigilance &amp;quot;&quot;/&gt;&lt;property id=&quot;20307&quot; value=&quot;305&quot;/&gt;&lt;/object&gt;&lt;object type=&quot;3&quot; unique_id=&quot;10025&quot;&gt;&lt;property id=&quot;20148&quot; value=&quot;5&quot;/&gt;&lt;property id=&quot;20300&quot; value=&quot;Slide 22 - &amp;quot;Règles et obstacles pour les chauffeurs&amp;quot;&quot;/&gt;&lt;property id=&quot;20307&quot; value=&quot;564&quot;/&gt;&lt;/object&gt;&lt;object type=&quot;3&quot; unique_id=&quot;10026&quot;&gt;&lt;property id=&quot;20148&quot; value=&quot;5&quot;/&gt;&lt;property id=&quot;20300&quot; value=&quot;Slide 23 - &amp;quot;Principales règles HOS américaines pour les camionneurs&amp;quot;&quot;/&gt;&lt;property id=&quot;20307&quot; value=&quot;526&quot;/&gt;&lt;/object&gt;&lt;object type=&quot;3&quot; unique_id=&quot;10027&quot;&gt;&lt;property id=&quot;20148&quot; value=&quot;5&quot;/&gt;&lt;property id=&quot;20300&quot; value=&quot;Slide 24 - &amp;quot;Principales règles HOS canadiennes&amp;quot;&quot;/&gt;&lt;property id=&quot;20307&quot; value=&quot;527&quot;/&gt;&lt;/object&gt;&lt;object type=&quot;3&quot; unique_id=&quot;10028&quot;&gt;&lt;property id=&quot;20148&quot; value=&quot;5&quot;/&gt;&lt;property id=&quot;20300&quot; value=&quot;Slide 25 - &amp;quot;HOS comme mesure préventive de la fatigue&amp;quot;&quot;/&gt;&lt;property id=&quot;20307&quot; value=&quot;522&quot;/&gt;&lt;/object&gt;&lt;object type=&quot;3&quot; unique_id=&quot;10029&quot;&gt;&lt;property id=&quot;20148&quot; value=&quot;5&quot;/&gt;&lt;property id=&quot;20300&quot; value=&quot;Slide 26 - &amp;quot;Obstacles à la gestion de la fatigue (1 de 2) &amp;quot;&quot;/&gt;&lt;property id=&quot;20307&quot; value=&quot;568&quot;/&gt;&lt;/object&gt;&lt;object type=&quot;3&quot; unique_id=&quot;10030&quot;&gt;&lt;property id=&quot;20148&quot; value=&quot;5&quot;/&gt;&lt;property id=&quot;20300&quot; value=&quot;Slide 27 - &amp;quot;Obstacles à la gestion de la fatigue (2 de 2) &amp;quot;&quot;/&gt;&lt;property id=&quot;20307&quot; value=&quot;569&quot;/&gt;&lt;/object&gt;&lt;object type=&quot;3&quot; unique_id=&quot;10031&quot;&gt;&lt;property id=&quot;20148&quot; value=&quot;5&quot;/&gt;&lt;property id=&quot;20300&quot; value=&quot;Slide 28 - &amp;quot;Aires de repos camionneurs :  &amp;#x0D;&amp;#x0A; Disponibilité et Qualité &amp;quot;&quot;/&gt;&lt;property id=&quot;20307&quot; value=&quot;518&quot;/&gt;&lt;/object&gt;&lt;object type=&quot;3&quot; unique_id=&quot;10032&quot;&gt;&lt;property id=&quot;20148&quot; value=&quot;5&quot;/&gt;&lt;property id=&quot;20300&quot; value=&quot;Slide 29 - &amp;quot;Obstacles relatifs au client pour gérer la fatigue &amp;quot;&quot;/&gt;&lt;property id=&quot;20307&quot; value=&quot;524&quot;/&gt;&lt;/object&gt;&lt;object type=&quot;3&quot; unique_id=&quot;10033&quot;&gt;&lt;property id=&quot;20148&quot; value=&quot;5&quot;/&gt;&lt;property id=&quot;20300&quot; value=&quot;Slide 30 - &amp;quot;Accès limité au stationnement et aux commodités&amp;quot;&quot;/&gt;&lt;property id=&quot;20307&quot; value=&quot;572&quot;/&gt;&lt;/object&gt;&lt;object type=&quot;3&quot; unique_id=&quot;10034&quot;&gt;&lt;property id=&quot;20148&quot; value=&quot;5&quot;/&gt;&lt;property id=&quot;20300&quot; value=&quot;Slide 31 - &amp;quot;Pression à cause des délais (1 de 2)&amp;quot;&quot;/&gt;&lt;property id=&quot;20307&quot; value=&quot;545&quot;/&gt;&lt;/object&gt;&lt;object type=&quot;3&quot; unique_id=&quot;10035&quot;&gt;&lt;property id=&quot;20148&quot; value=&quot;5&quot;/&gt;&lt;property id=&quot;20300&quot; value=&quot;Slide 32 - &amp;quot;Pression à cause des délais (2 de 2)&amp;quot;&quot;/&gt;&lt;property id=&quot;20307&quot; value=&quot;573&quot;/&gt;&lt;/object&gt;&lt;object type=&quot;3&quot; unique_id=&quot;10036&quot;&gt;&lt;property id=&quot;20148&quot; value=&quot;5&quot;/&gt;&lt;property id=&quot;20300&quot; value=&quot;Slide 33 - &amp;quot;Retards excessifs de chargement/déchargement (1 de 2)&amp;quot;&quot;/&gt;&lt;property id=&quot;20307&quot; value=&quot;525&quot;/&gt;&lt;/object&gt;&lt;object type=&quot;3&quot; unique_id=&quot;10037&quot;&gt;&lt;property id=&quot;20148&quot; value=&quot;5&quot;/&gt;&lt;property id=&quot;20300&quot; value=&quot;Slide 34 - &amp;quot;Retards excessifs de chargement/déchargement (2 de 2)&amp;quot;&quot;/&gt;&lt;property id=&quot;20307&quot; value=&quot;557&quot;/&gt;&lt;/object&gt;&lt;object type=&quot;3&quot; unique_id=&quot;10038&quot;&gt;&lt;property id=&quot;20148&quot; value=&quot;5&quot;/&gt;&lt;property id=&quot;20300&quot; value=&quot;Slide 35 - &amp;quot;Sources des retards de chargement/déchargement&amp;quot;&quot;/&gt;&lt;property id=&quot;20307&quot; value=&quot;528&quot;/&gt;&lt;/object&gt;&lt;object type=&quot;3&quot; unique_id=&quot;10039&quot;&gt;&lt;property id=&quot;20148&quot; value=&quot;5&quot;/&gt;&lt;property id=&quot;20300&quot; value=&quot;Slide 36 - &amp;quot;Même les petits retards peuvent avoir de grandes conséquences!&amp;quot;&quot;/&gt;&lt;property id=&quot;20307&quot; value=&quot;546&quot;/&gt;&lt;/object&gt;&lt;object type=&quot;3&quot; unique_id=&quot;10040&quot;&gt;&lt;property id=&quot;20148&quot; value=&quot;5&quot;/&gt;&lt;property id=&quot;20300&quot; value=&quot;Slide 37 - &amp;quot;Les plus vulnérables :  Les petits transporteurs &amp;#x0D;&amp;#x0A;et les entrepreneurs indépendants de transport&amp;quot;&quot;/&gt;&lt;property id=&quot;20307&quot; value=&quot;529&quot;/&gt;&lt;/object&gt;&lt;object type=&quot;3&quot; unique_id=&quot;10041&quot;&gt;&lt;property id=&quot;20148&quot; value=&quot;5&quot;/&gt;&lt;property id=&quot;20300&quot; value=&quot;Slide 38 - &amp;quot;Solutions de gestion de la fatigue &amp;quot;&quot;/&gt;&lt;property id=&quot;20307&quot; value=&quot;565&quot;/&gt;&lt;/object&gt;&lt;object type=&quot;3&quot; unique_id=&quot;10042&quot;&gt;&lt;property id=&quot;20148&quot; value=&quot;5&quot;/&gt;&lt;property id=&quot;20300&quot; value=&quot;Slide 39 - &amp;quot;Sécurité des transports :  &amp;#x0D;&amp;#x0A;Concept du travail en équipe &amp;quot;&quot;/&gt;&lt;property id=&quot;20307&quot; value=&quot;549&quot;/&gt;&lt;/object&gt;&lt;object type=&quot;3&quot; unique_id=&quot;10043&quot;&gt;&lt;property id=&quot;20148&quot; value=&quot;5&quot;/&gt;&lt;property id=&quot;20300&quot; value=&quot;Slide 40 - &amp;quot;Sécurité des transports :  &amp;#x0D;&amp;#x0A;Travail en équipe &amp;quot;&quot;/&gt;&lt;property id=&quot;20307&quot; value=&quot;550&quot;/&gt;&lt;/object&gt;&lt;object type=&quot;3&quot; unique_id=&quot;10044&quot;&gt;&lt;property id=&quot;20148&quot; value=&quot;5&quot;/&gt;&lt;property id=&quot;20300&quot; value=&quot;Slide 41 - &amp;quot;Sécurité des transports :  &amp;#x0D;&amp;#x0A;Travail en équipe &amp;quot;&quot;/&gt;&lt;property id=&quot;20307&quot; value=&quot;551&quot;/&gt;&lt;/object&gt;&lt;object type=&quot;3&quot; unique_id=&quot;10045&quot;&gt;&lt;property id=&quot;20148&quot; value=&quot;5&quot;/&gt;&lt;property id=&quot;20300&quot; value=&quot;Slide 42 - &amp;quot;Code de déontologie TCA/NITL&amp;quot;&quot;/&gt;&lt;property id=&quot;20307&quot; value=&quot;532&quot;/&gt;&lt;/object&gt;&lt;object type=&quot;3&quot; unique_id=&quot;10046&quot;&gt;&lt;property id=&quot;20148&quot; value=&quot;5&quot;/&gt;&lt;property id=&quot;20300&quot; value=&quot;Slide 43 - &amp;quot;Sélection de directives TCA/NITL pour expéditeurs et réceptionnaires&amp;quot;&quot;/&gt;&lt;property id=&quot;20307&quot; value=&quot;530&quot;/&gt;&lt;/object&gt;&lt;object type=&quot;3&quot; unique_id=&quot;10047&quot;&gt;&lt;property id=&quot;20148&quot; value=&quot;5&quot;/&gt;&lt;property id=&quot;20300&quot; value=&quot;Slide 44 - &amp;quot;Sélection de directives TCA/NITL pour expéditeurs et réceptionnaires&amp;quot;&quot;/&gt;&lt;property id=&quot;20307&quot; value=&quot;531&quot;/&gt;&lt;/object&gt;&lt;object type=&quot;3&quot; unique_id=&quot;10048&quot;&gt;&lt;property id=&quot;20148&quot; value=&quot;5&quot;/&gt;&lt;property id=&quot;20300&quot; value=&quot;Slide 45 - &amp;quot;Chaîne de responsabilité?&amp;quot;&quot;/&gt;&lt;property id=&quot;20307&quot; value=&quot;533&quot;/&gt;&lt;/object&gt;&lt;object type=&quot;3&quot; unique_id=&quot;10049&quot;&gt;&lt;property id=&quot;20148&quot; value=&quot;5&quot;/&gt;&lt;property id=&quot;20300&quot; value=&quot;Slide 46 - &amp;quot;Réglementation canadienne au sujet des responsabilités de l’expéditeur/du éceptionnaire&amp;quot;&quot;/&gt;&lt;property id=&quot;20307&quot; value=&quot;534&quot;/&gt;&lt;/object&gt;&lt;object type=&quot;3&quot; unique_id=&quot;10050&quot;&gt;&lt;property id=&quot;20148&quot; value=&quot;5&quot;/&gt;&lt;property id=&quot;20300&quot; value=&quot;Slide 47 - &amp;quot;Responsabilité du fait d’autrui : &amp;#x0D;&amp;#x0A;Problème éventuel pour les expéditeurs et les entrepreneurs&amp;quot;&quot;/&gt;&lt;property id=&quot;20307&quot; value=&quot;576&quot;/&gt;&lt;/object&gt;&lt;object type=&quot;3&quot; unique_id=&quot;10051&quot;&gt;&lt;property id=&quot;20148&quot; value=&quot;5&quot;/&gt;&lt;property id=&quot;20300&quot; value=&quot;Slide 48 - &amp;quot;Projet de Loi aux É.-U.&amp;quot;&quot;/&gt;&lt;property id=&quot;20307&quot; value=&quot;552&quot;/&gt;&lt;/object&gt;&lt;object type=&quot;3&quot; unique_id=&quot;10052&quot;&gt;&lt;property id=&quot;20148&quot; value=&quot;5&quot;/&gt;&lt;property id=&quot;20300&quot; value=&quot;Slide 49 - &amp;quot;Horaires de transport réalistes&amp;quot;&quot;/&gt;&lt;property id=&quot;20307&quot; value=&quot;535&quot;/&gt;&lt;/object&gt;&lt;object type=&quot;3&quot; unique_id=&quot;10053&quot;&gt;&lt;property id=&quot;20148&quot; value=&quot;5&quot;/&gt;&lt;property id=&quot;20300&quot; value=&quot;Slide 50 - &amp;quot;Réduire les retards de chargement/déchargement&amp;quot;&quot;/&gt;&lt;property id=&quot;20307&quot; value=&quot;537&quot;/&gt;&lt;/object&gt;&lt;object type=&quot;3&quot; unique_id=&quot;10054&quot;&gt;&lt;property id=&quot;20148&quot; value=&quot;5&quot;/&gt;&lt;property id=&quot;20300&quot; value=&quot;Slide 51 - &amp;quot;Files d’attente favorables au chauffeur&amp;quot;&quot;/&gt;&lt;property id=&quot;20307&quot; value=&quot;538&quot;/&gt;&lt;/object&gt;&lt;object type=&quot;3&quot; unique_id=&quot;10055&quot;&gt;&lt;property id=&quot;20148&quot; value=&quot;5&quot;/&gt;&lt;property id=&quot;20300&quot; value=&quot;Slide 52 - &amp;quot;Accès stationnement en dehors des heures&amp;quot;&quot;/&gt;&lt;property id=&quot;20307&quot; value=&quot;539&quot;/&gt;&lt;/object&gt;&lt;object type=&quot;3&quot; unique_id=&quot;10056&quot;&gt;&lt;property id=&quot;20148&quot; value=&quot;5&quot;/&gt;&lt;property id=&quot;20300&quot; value=&quot;Slide 53 - &amp;quot;&amp;#x0D;&amp;#x0A;Conclusion&amp;#x0D;&amp;#x0A;&amp;quot;&quot;/&gt;&lt;property id=&quot;20307&quot; value=&quot;27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FDDA13-3287-4769-AD4B-AEB5DE8F5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FF32B4-096F-4128-8D83-64FE04BBE1C8}">
  <ds:schemaRefs>
    <ds:schemaRef ds:uri="http://schemas.microsoft.com/sharepoint/v3/contenttype/forms"/>
  </ds:schemaRefs>
</ds:datastoreItem>
</file>

<file path=customXml/itemProps3.xml><?xml version="1.0" encoding="utf-8"?>
<ds:datastoreItem xmlns:ds="http://schemas.openxmlformats.org/officeDocument/2006/customXml" ds:itemID="{30E292E3-EBF0-415A-B2C6-B000B7E9AD2F}">
  <ds:schemaRefs>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21110</TotalTime>
  <Words>4629</Words>
  <Application>Microsoft Office PowerPoint</Application>
  <PresentationFormat>Affichage à l'écran (4:3)</PresentationFormat>
  <Paragraphs>709</Paragraphs>
  <Slides>54</Slides>
  <Notes>54</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Office Theme</vt:lpstr>
      <vt:lpstr>Module 6 : Formation pour les expéditeurs et les réceptionnaires </vt:lpstr>
      <vt:lpstr>Merci de regarder cette présentation!</vt:lpstr>
      <vt:lpstr>Problèmes</vt:lpstr>
      <vt:lpstr>Objectifs du Programme nord-américain de gestion de la fatigue (PNAGF)</vt:lpstr>
      <vt:lpstr>Survol du PNAGF </vt:lpstr>
      <vt:lpstr>Module 6 : Présentation</vt:lpstr>
      <vt:lpstr>Notions importantes sur la fatigue</vt:lpstr>
      <vt:lpstr>Vigilance, fatigue et bien-être</vt:lpstr>
      <vt:lpstr>Importance du sommeil, de la vigilance et du bien-être pour la sécurité </vt:lpstr>
      <vt:lpstr>Accidents dus à la fatigue</vt:lpstr>
      <vt:lpstr>Menace pour les conducteurs</vt:lpstr>
      <vt:lpstr>Coût des accidents dus à la fatigue</vt:lpstr>
      <vt:lpstr>Poursuites en cas d’accident</vt:lpstr>
      <vt:lpstr>Facteur de fatigue : quantité de sommeil</vt:lpstr>
      <vt:lpstr>Effets progressifs et cumulatifs de différentes quantités de sommeil sur la performance</vt:lpstr>
      <vt:lpstr>Siestes </vt:lpstr>
      <vt:lpstr>Rythme circadien quotidien (aussi appelé horloge interne ou horloge biologique)</vt:lpstr>
      <vt:lpstr>Rythme circadien quotidien</vt:lpstr>
      <vt:lpstr>Période d’éveil</vt:lpstr>
      <vt:lpstr>Périodes de travail et de conduite</vt:lpstr>
      <vt:lpstr>Autres facteurs ayant un effet sur la vigilance</vt:lpstr>
      <vt:lpstr>Règles et défis pour les conducteurs</vt:lpstr>
      <vt:lpstr>Principales règles américaines sur les HDS pour les conducteurs de véhicules lourds</vt:lpstr>
      <vt:lpstr>Principales règles canadiennes sur les HDS (1 de 2)</vt:lpstr>
      <vt:lpstr>Principales règles canadiennes sur les HDS (2 de 2)</vt:lpstr>
      <vt:lpstr>Les HDS comme mesure de prévention de la fatigue </vt:lpstr>
      <vt:lpstr>Défis liés à la gestion de la fatigue  (1 de 2)</vt:lpstr>
      <vt:lpstr>Défis liés à la gestion de la fatigue (2 de 2)</vt:lpstr>
      <vt:lpstr>Aires de repos pour les conducteurs professionnels : disponibilité et qualité des services</vt:lpstr>
      <vt:lpstr>Obstacles à la gestion de la fatigue par le conducteur</vt:lpstr>
      <vt:lpstr>Accès limité aux stationnements et aux services</vt:lpstr>
      <vt:lpstr>Pression pour respecter les délais (1 de 2)</vt:lpstr>
      <vt:lpstr>Pression pour respecter les délais (2 de 2)</vt:lpstr>
      <vt:lpstr>Retards excessifs de chargement et de déchargement (1 de 2)</vt:lpstr>
      <vt:lpstr>Retards excessifs de chargement et de déchargement (2 de 2)</vt:lpstr>
      <vt:lpstr>Sources des retards de chargement et de déchargement</vt:lpstr>
      <vt:lpstr>Même les petits retards peuvent avoir de grandes conséquences</vt:lpstr>
      <vt:lpstr>Les plus vulnérables : les petits transporteurs  et les transporteurs indépendants       </vt:lpstr>
      <vt:lpstr>Solutions pour une meilleure gestion de la fatigue</vt:lpstr>
      <vt:lpstr>Sécurité des transports : travail en équipe</vt:lpstr>
      <vt:lpstr>Sécurité des transports : travail en équipe</vt:lpstr>
      <vt:lpstr>Sécurité des transports : travail en équipe</vt:lpstr>
      <vt:lpstr>Code de déontologie de la TCA et de la NITL</vt:lpstr>
      <vt:lpstr>Sélection de directives de la TCA et de la NITL pour les expéditeurs et les réceptionnaires</vt:lpstr>
      <vt:lpstr>Sélection de directives de la TCA et la NITL pour les transporteurs et les conducteurs</vt:lpstr>
      <vt:lpstr>Chaîne de responsabilité?</vt:lpstr>
      <vt:lpstr>Réglementation canadienne au sujet des responsabilités de l’expéditeur et du réceptionnaire</vt:lpstr>
      <vt:lpstr>Responsabilité du fait d’autrui : problème éventuel pour les expéditeurs et les intermédiaires</vt:lpstr>
      <vt:lpstr>Projet de loi aux États-Unis</vt:lpstr>
      <vt:lpstr>Des horaires de transport réalistes</vt:lpstr>
      <vt:lpstr>Réduire les retards de chargement et de déchargement</vt:lpstr>
      <vt:lpstr>Pratiques relatives à l’attente favorables au conducteur</vt:lpstr>
      <vt:lpstr>Accès au stationnement en  dehors des heures de travail</vt:lpstr>
      <vt:lpstr> 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Driver Education</dc:title>
  <dc:creator>Leslie</dc:creator>
  <cp:lastModifiedBy>Rév. ling</cp:lastModifiedBy>
  <cp:revision>1020</cp:revision>
  <cp:lastPrinted>2012-01-26T20:06:11Z</cp:lastPrinted>
  <dcterms:created xsi:type="dcterms:W3CDTF">2011-09-07T19:34:03Z</dcterms:created>
  <dcterms:modified xsi:type="dcterms:W3CDTF">2013-06-18T12:34:40Z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