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diagrams/layout9.xml" ContentType="application/vnd.openxmlformats-officedocument.drawingml.diagramLayout+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30.xml" ContentType="application/vnd.openxmlformats-officedocument.presentationml.tag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tags/tag79.xml" ContentType="application/vnd.openxmlformats-officedocument.presentationml.tags+xml"/>
  <Override PartName="/ppt/tags/tag101.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diagrams/data7.xml" ContentType="application/vnd.openxmlformats-officedocument.drawingml.diagramData+xml"/>
  <Override PartName="/ppt/tags/tag82.xml" ContentType="application/vnd.openxmlformats-officedocument.presentationml.tags+xml"/>
  <Override PartName="/ppt/diagrams/colors9.xml" ContentType="application/vnd.openxmlformats-officedocument.drawingml.diagramColor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diagrams/drawing8.xml" ContentType="application/vnd.ms-office.drawingml.diagramDrawing+xml"/>
  <Override PartName="/ppt/comments/comment1.xml" ContentType="application/vnd.openxmlformats-officedocument.presentationml.comment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diagrams/quickStyle8.xml" ContentType="application/vnd.openxmlformats-officedocument.drawingml.diagramStyle+xml"/>
  <Override PartName="/ppt/tags/tag117.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slides/slide38.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tags/tag90.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diagrams/colors6.xml" ContentType="application/vnd.openxmlformats-officedocument.drawingml.diagramColors+xml"/>
  <Override PartName="/ppt/diagrams/quickStyle9.xml" ContentType="application/vnd.openxmlformats-officedocument.drawingml.diagramStyle+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tags/tag99.xml" ContentType="application/vnd.openxmlformats-officedocument.presentationml.tags+xml"/>
  <Override PartName="/ppt/tags/tag110.xml" ContentType="application/vnd.openxmlformats-officedocument.presentationml.tags+xml"/>
  <Override PartName="/ppt/notesSlides/notesSlide48.xml" ContentType="application/vnd.openxmlformats-officedocument.presentationml.notesSlide+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tags/tag59.xml" ContentType="application/vnd.openxmlformats-officedocument.presentationml.tags+xml"/>
  <Override PartName="/ppt/diagrams/layout8.xml" ContentType="application/vnd.openxmlformats-officedocument.drawingml.diagramLayout+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Override PartName="/ppt/tags/tag84.xml" ContentType="application/vnd.openxmlformats-officedocument.presentationml.tags+xml"/>
  <Override PartName="/ppt/diagrams/data9.xml" ContentType="application/vnd.openxmlformats-officedocument.drawingml.diagramData+xml"/>
  <Override PartName="/ppt/tags/tag95.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diagrams/layout4.xml" ContentType="application/vnd.openxmlformats-officedocument.drawingml.diagramLayout+xml"/>
  <Override PartName="/ppt/tags/tag73.xml" ContentType="application/vnd.openxmlformats-officedocument.presentationml.tags+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diagrams/data5.xml" ContentType="application/vnd.openxmlformats-officedocument.drawingml.diagramData+xml"/>
  <Override PartName="/ppt/diagrams/colors7.xml" ContentType="application/vnd.openxmlformats-officedocument.drawingml.diagramColors+xml"/>
  <Override PartName="/ppt/tags/tag80.xml" ContentType="application/vnd.openxmlformats-officedocument.presentationml.tags+xml"/>
  <Override PartName="/ppt/tags/tag91.xml" ContentType="application/vnd.openxmlformats-officedocument.presentationml.tags+xml"/>
  <Override PartName="/ppt/notesSlides/notesSlide40.xml" ContentType="application/vnd.openxmlformats-officedocument.presentationml.notesSlide+xml"/>
  <Override PartName="/ppt/tags/tag119.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diagrams/drawing6.xml" ContentType="application/vnd.ms-office.drawingml.diagramDrawing+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tags/tag115.xml" ContentType="application/vnd.openxmlformats-officedocument.presentationml.tags+xml"/>
  <Override PartName="/ppt/slides/slide29.xml" ContentType="application/vnd.openxmlformats-officedocument.presentationml.slide+xml"/>
  <Override PartName="/ppt/diagrams/drawing2.xml" ContentType="application/vnd.ms-office.drawingml.diagramDrawing+xml"/>
  <Override PartName="/ppt/tags/tag122.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tags/tag92.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diagrams/colors8.xml" ContentType="application/vnd.openxmlformats-officedocument.drawingml.diagramColor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diagrams/drawing7.xml" ContentType="application/vnd.ms-office.drawingml.diagramDrawing+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tags/tag105.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53.xml" ContentType="application/vnd.openxmlformats-officedocument.presentationml.tags+xml"/>
  <Override PartName="/ppt/diagrams/layout2.xml" ContentType="application/vnd.openxmlformats-officedocument.drawingml.diagramLayout+xml"/>
  <Override PartName="/ppt/notesSlides/notesSlide31.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20.xml" ContentType="application/vnd.openxmlformats-officedocument.presentationml.tags+xml"/>
  <Override PartName="/ppt/diagrams/drawing4.xml" ContentType="application/vnd.ms-office.drawingml.diagramDrawing+xml"/>
  <Override PartName="/ppt/tags/tag124.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quickStyle4.xml" ContentType="application/vnd.openxmlformats-officedocument.drawingml.diagramStyle+xml"/>
  <Override PartName="/ppt/tags/tag113.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notesSlides/notesSlide47.xml" ContentType="application/vnd.openxmlformats-officedocument.presentationml.notesSlide+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36.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diagrams/drawing9.xml" ContentType="application/vnd.ms-office.drawingml.diagramDrawing+xml"/>
  <Override PartName="/ppt/notesSlides/notesSlide50.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sldIdLst>
    <p:sldId id="256" r:id="rId5"/>
    <p:sldId id="339" r:id="rId6"/>
    <p:sldId id="279" r:id="rId7"/>
    <p:sldId id="280" r:id="rId8"/>
    <p:sldId id="258" r:id="rId9"/>
    <p:sldId id="259" r:id="rId10"/>
    <p:sldId id="260" r:id="rId11"/>
    <p:sldId id="325" r:id="rId12"/>
    <p:sldId id="340" r:id="rId13"/>
    <p:sldId id="286" r:id="rId14"/>
    <p:sldId id="263" r:id="rId15"/>
    <p:sldId id="295" r:id="rId16"/>
    <p:sldId id="298" r:id="rId17"/>
    <p:sldId id="296" r:id="rId18"/>
    <p:sldId id="338" r:id="rId19"/>
    <p:sldId id="289" r:id="rId20"/>
    <p:sldId id="452" r:id="rId21"/>
    <p:sldId id="453" r:id="rId22"/>
    <p:sldId id="454" r:id="rId23"/>
    <p:sldId id="455" r:id="rId24"/>
    <p:sldId id="456" r:id="rId25"/>
    <p:sldId id="457" r:id="rId26"/>
    <p:sldId id="448" r:id="rId27"/>
    <p:sldId id="449" r:id="rId28"/>
    <p:sldId id="450" r:id="rId29"/>
    <p:sldId id="451" r:id="rId30"/>
    <p:sldId id="444" r:id="rId31"/>
    <p:sldId id="445" r:id="rId32"/>
    <p:sldId id="446" r:id="rId33"/>
    <p:sldId id="447" r:id="rId34"/>
    <p:sldId id="439" r:id="rId35"/>
    <p:sldId id="440" r:id="rId36"/>
    <p:sldId id="441" r:id="rId37"/>
    <p:sldId id="442" r:id="rId38"/>
    <p:sldId id="443" r:id="rId39"/>
    <p:sldId id="438" r:id="rId40"/>
    <p:sldId id="318" r:id="rId41"/>
    <p:sldId id="290" r:id="rId42"/>
    <p:sldId id="423" r:id="rId43"/>
    <p:sldId id="316" r:id="rId44"/>
    <p:sldId id="424" r:id="rId45"/>
    <p:sldId id="320" r:id="rId46"/>
    <p:sldId id="323" r:id="rId47"/>
    <p:sldId id="322" r:id="rId48"/>
    <p:sldId id="425" r:id="rId49"/>
    <p:sldId id="426" r:id="rId50"/>
    <p:sldId id="427" r:id="rId51"/>
    <p:sldId id="428" r:id="rId52"/>
    <p:sldId id="429" r:id="rId53"/>
    <p:sldId id="430" r:id="rId54"/>
    <p:sldId id="431" r:id="rId55"/>
    <p:sldId id="432" r:id="rId56"/>
    <p:sldId id="433" r:id="rId57"/>
    <p:sldId id="434" r:id="rId58"/>
    <p:sldId id="435" r:id="rId59"/>
    <p:sldId id="436" r:id="rId60"/>
    <p:sldId id="437" r:id="rId61"/>
  </p:sldIdLst>
  <p:sldSz cx="9144000" cy="6858000" type="screen4x3"/>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s2319" initials="m" lastIdx="5" clrIdx="0"/>
  <p:cmAuthor id="1" name="Cendrine Audet, Littera" initials="C. A." lastIdx="21" clrIdx="1"/>
  <p:cmAuthor id="2" name="Rév. ling" initials="Rév. ling"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0C0"/>
    <a:srgbClr val="FFFF00"/>
    <a:srgbClr val="C00000"/>
    <a:srgbClr val="FFCC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6" autoAdjust="0"/>
    <p:restoredTop sz="94415" autoAdjust="0"/>
  </p:normalViewPr>
  <p:slideViewPr>
    <p:cSldViewPr>
      <p:cViewPr>
        <p:scale>
          <a:sx n="70" d="100"/>
          <a:sy n="70" d="100"/>
        </p:scale>
        <p:origin x="-1206" y="-798"/>
      </p:cViewPr>
      <p:guideLst>
        <p:guide orient="horz" pos="2160"/>
        <p:guide pos="2880"/>
      </p:guideLst>
    </p:cSldViewPr>
  </p:slideViewPr>
  <p:notesTextViewPr>
    <p:cViewPr>
      <p:scale>
        <a:sx n="100" d="100"/>
        <a:sy n="100" d="100"/>
      </p:scale>
      <p:origin x="0" y="0"/>
    </p:cViewPr>
  </p:notesTextViewPr>
  <p:notesViewPr>
    <p:cSldViewPr>
      <p:cViewPr>
        <p:scale>
          <a:sx n="130" d="100"/>
          <a:sy n="130" d="100"/>
        </p:scale>
        <p:origin x="-436" y="3800"/>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3-06-19T12:21:14.933" idx="7">
    <p:pos x="5100" y="1724"/>
    <p:text>Replace "note" with "mesure"
On duty time = Heures de travail
% duty time in significant sleepiness =% du temps de travail passé en état de somnolence importante</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custT="1"/>
      <dgm:spPr/>
      <dgm:t>
        <a:bodyPr/>
        <a:lstStyle/>
        <a:p>
          <a:r>
            <a:rPr lang="en-US" sz="1200" dirty="0" smtClean="0"/>
            <a:t>Gestion de la fatigue</a:t>
          </a:r>
          <a:endParaRPr lang="en-US" sz="1200"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pPr/>
      <dgm:t>
        <a:bodyPr/>
        <a:lstStyle/>
        <a:p>
          <a:r>
            <a:rPr lang="en-US" dirty="0" err="1" smtClean="0"/>
            <a:t>Organismes</a:t>
          </a:r>
          <a:r>
            <a:rPr lang="en-US" dirty="0" smtClean="0"/>
            <a:t> de </a:t>
          </a:r>
          <a:r>
            <a:rPr lang="en-US" dirty="0" err="1" smtClean="0"/>
            <a:t>réglementation</a:t>
          </a:r>
          <a:endParaRPr lang="en-US" b="1" dirty="0"/>
        </a:p>
      </dgm:t>
    </dgm:pt>
    <dgm:pt modelId="{943FC3FD-CB84-4BAB-A2C8-05D7B920500D}" type="parTrans" cxnId="{48ADC33C-2522-4CFA-B241-EB3A04B5B658}">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dirty="0" err="1" smtClean="0"/>
            <a:t>Planification</a:t>
          </a:r>
          <a:r>
            <a:rPr lang="en-US" dirty="0" smtClean="0"/>
            <a:t> de </a:t>
          </a:r>
          <a:r>
            <a:rPr lang="en-US" smtClean="0"/>
            <a:t>l’horaire</a:t>
          </a:r>
          <a:r>
            <a:rPr lang="en-US" dirty="0" smtClean="0"/>
            <a:t>  et gestion</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dirty="0" smtClean="0"/>
            <a:t>Conducteurs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custScaleX="113839" custScaleY="114388"/>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C5656F56-19DA-4305-AA03-2679781BCD09}" srcId="{5FF8448B-A94B-45D5-A0DE-8333A2EEE614}" destId="{1201BB82-CEA4-499B-A1DB-43A4516B9A98}" srcOrd="2" destOrd="0" parTransId="{C84B3AE5-9E56-40FD-B7FD-25A512060398}" sibTransId="{EE76342B-69F0-4AAF-8431-153598A0CA02}"/>
    <dgm:cxn modelId="{E1D0F764-1E08-493B-A9C8-C6D538CA3F3D}" srcId="{5FF8448B-A94B-45D5-A0DE-8333A2EEE614}" destId="{121EC8C3-7BCA-4514-963A-A73DC6695B29}" srcOrd="1" destOrd="0" parTransId="{9CA0DC9A-F53C-4F63-851F-BE1AAFB70381}" sibTransId="{39DB612D-3208-46D3-9A38-DFA0F93C0E0F}"/>
    <dgm:cxn modelId="{635A9F72-3191-4C68-9E9C-57C4C6F19CAB}" type="presOf" srcId="{391FC4F1-5F06-48D2-AC35-216856A2C175}" destId="{CB861433-09A8-4B9F-B43C-F2705FD29CA4}" srcOrd="0" destOrd="0" presId="urn:microsoft.com/office/officeart/2005/8/layout/radial4"/>
    <dgm:cxn modelId="{688AF827-670E-43CE-A429-26F04DAD5A77}" type="presOf" srcId="{121EC8C3-7BCA-4514-963A-A73DC6695B29}" destId="{CAE65301-9131-410E-B558-0D223DE990D2}" srcOrd="0" destOrd="0" presId="urn:microsoft.com/office/officeart/2005/8/layout/radial4"/>
    <dgm:cxn modelId="{E52867BE-C649-414D-A6D9-3A27435FEDD4}" type="presOf" srcId="{9CA0DC9A-F53C-4F63-851F-BE1AAFB70381}" destId="{FE3D06A3-056E-479E-ACD6-2F10748BBA51}" srcOrd="0" destOrd="0" presId="urn:microsoft.com/office/officeart/2005/8/layout/radial4"/>
    <dgm:cxn modelId="{89820290-3ACF-46CE-A8BC-BF16CAD1E4A7}" type="presOf" srcId="{1201BB82-CEA4-499B-A1DB-43A4516B9A98}" destId="{4FC5F6AC-60D5-4E49-8B55-4CB82BD9528B}"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84F4F83E-5ED4-4FCA-BAB5-C90F59A208D5}" srcId="{9E6A6ACA-856F-43FA-B830-B114A9B25D24}" destId="{5FF8448B-A94B-45D5-A0DE-8333A2EEE614}" srcOrd="0" destOrd="0" parTransId="{F07DA5F1-4474-46CC-B16A-947A9187531E}" sibTransId="{B1A1DEB3-0BFF-4466-B447-1760A671E312}"/>
    <dgm:cxn modelId="{2BFD157B-ACC6-4390-9071-AF73586A6305}" type="presOf" srcId="{5FF8448B-A94B-45D5-A0DE-8333A2EEE614}" destId="{26DE3F94-1740-4EAE-B4FA-2BC17126F58F}" srcOrd="0" destOrd="0" presId="urn:microsoft.com/office/officeart/2005/8/layout/radial4"/>
    <dgm:cxn modelId="{913ECB99-8DC5-488E-9C3D-E063695DFDE2}" type="presOf" srcId="{943FC3FD-CB84-4BAB-A2C8-05D7B920500D}" destId="{20D10F18-1457-4EB7-958E-15EF45D6801A}" srcOrd="0" destOrd="0" presId="urn:microsoft.com/office/officeart/2005/8/layout/radial4"/>
    <dgm:cxn modelId="{C31B98DE-31BD-4F4A-96A3-089507CA955E}" type="presOf" srcId="{9E6A6ACA-856F-43FA-B830-B114A9B25D24}" destId="{0B1153D3-FCE2-40AD-BB0C-06CB6DA91ECD}" srcOrd="0" destOrd="0" presId="urn:microsoft.com/office/officeart/2005/8/layout/radial4"/>
    <dgm:cxn modelId="{EE835A3B-2CC9-4DCA-ACBB-901128B868B3}" type="presOf" srcId="{C84B3AE5-9E56-40FD-B7FD-25A512060398}" destId="{9EA7BA6B-D1FC-4DC1-958E-1A25B5A0904F}" srcOrd="0" destOrd="0" presId="urn:microsoft.com/office/officeart/2005/8/layout/radial4"/>
    <dgm:cxn modelId="{0049A61B-C2DF-4352-807A-7358E3AF164F}" type="presParOf" srcId="{0B1153D3-FCE2-40AD-BB0C-06CB6DA91ECD}" destId="{26DE3F94-1740-4EAE-B4FA-2BC17126F58F}" srcOrd="0" destOrd="0" presId="urn:microsoft.com/office/officeart/2005/8/layout/radial4"/>
    <dgm:cxn modelId="{3B94BFE5-0E81-4013-AAD9-1D48415A5E9D}" type="presParOf" srcId="{0B1153D3-FCE2-40AD-BB0C-06CB6DA91ECD}" destId="{20D10F18-1457-4EB7-958E-15EF45D6801A}" srcOrd="1" destOrd="0" presId="urn:microsoft.com/office/officeart/2005/8/layout/radial4"/>
    <dgm:cxn modelId="{D1598FCC-A9E7-4FDE-9522-CE94283C60F2}" type="presParOf" srcId="{0B1153D3-FCE2-40AD-BB0C-06CB6DA91ECD}" destId="{CB861433-09A8-4B9F-B43C-F2705FD29CA4}" srcOrd="2" destOrd="0" presId="urn:microsoft.com/office/officeart/2005/8/layout/radial4"/>
    <dgm:cxn modelId="{58EA200F-CCCA-4DB9-B4CA-760A9880A816}" type="presParOf" srcId="{0B1153D3-FCE2-40AD-BB0C-06CB6DA91ECD}" destId="{FE3D06A3-056E-479E-ACD6-2F10748BBA51}" srcOrd="3" destOrd="0" presId="urn:microsoft.com/office/officeart/2005/8/layout/radial4"/>
    <dgm:cxn modelId="{5A2D46D8-3CDB-433F-A183-1018378B0D5F}" type="presParOf" srcId="{0B1153D3-FCE2-40AD-BB0C-06CB6DA91ECD}" destId="{CAE65301-9131-410E-B558-0D223DE990D2}" srcOrd="4" destOrd="0" presId="urn:microsoft.com/office/officeart/2005/8/layout/radial4"/>
    <dgm:cxn modelId="{4AACB3B4-E58D-44AB-8ECB-FEC24CEE6569}" type="presParOf" srcId="{0B1153D3-FCE2-40AD-BB0C-06CB6DA91ECD}" destId="{9EA7BA6B-D1FC-4DC1-958E-1A25B5A0904F}" srcOrd="5" destOrd="0" presId="urn:microsoft.com/office/officeart/2005/8/layout/radial4"/>
    <dgm:cxn modelId="{F23C2A90-A6B9-4B27-8251-E7F822DD2FF6}"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smtClean="0"/>
            <a:t>Gestion</a:t>
          </a:r>
          <a:r>
            <a:rPr lang="en-US" b="1" dirty="0" smtClean="0"/>
            <a:t> de la fatigue</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custT="1">
        <dgm:style>
          <a:lnRef idx="1">
            <a:schemeClr val="dk1"/>
          </a:lnRef>
          <a:fillRef idx="2">
            <a:schemeClr val="dk1"/>
          </a:fillRef>
          <a:effectRef idx="1">
            <a:schemeClr val="dk1"/>
          </a:effectRef>
          <a:fontRef idx="minor">
            <a:schemeClr val="dk1"/>
          </a:fontRef>
        </dgm:style>
      </dgm:prSet>
      <dgm:spPr/>
      <dgm:t>
        <a:bodyPr/>
        <a:lstStyle/>
        <a:p>
          <a:r>
            <a:rPr lang="en-US" sz="500" b="1" dirty="0" err="1" smtClean="0">
              <a:latin typeface="+mn-lt"/>
            </a:rPr>
            <a:t>Organismes</a:t>
          </a:r>
          <a:r>
            <a:rPr lang="en-US" sz="500" b="1" dirty="0" smtClean="0">
              <a:latin typeface="+mn-lt"/>
            </a:rPr>
            <a:t> de </a:t>
          </a:r>
          <a:r>
            <a:rPr lang="en-US" sz="500" b="1" dirty="0" err="1" smtClean="0">
              <a:latin typeface="+mn-lt"/>
            </a:rPr>
            <a:t>r</a:t>
          </a:r>
          <a:r>
            <a:rPr lang="en-US" sz="500" b="1" dirty="0" err="1" smtClean="0">
              <a:latin typeface="+mn-lt"/>
              <a:cs typeface="Arial"/>
            </a:rPr>
            <a:t>églementation</a:t>
          </a:r>
          <a:endParaRPr lang="en-US" sz="500" b="1" dirty="0">
            <a:latin typeface="+mn-lt"/>
          </a:endParaRPr>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err="1" smtClean="0"/>
            <a:t>Planification</a:t>
          </a:r>
          <a:r>
            <a:rPr lang="en-US" b="1" dirty="0" smtClean="0"/>
            <a:t> de </a:t>
          </a:r>
          <a:r>
            <a:rPr lang="en-US" b="1" dirty="0" err="1" smtClean="0"/>
            <a:t>l’horaire</a:t>
          </a:r>
          <a:r>
            <a:rPr lang="en-US" b="1" dirty="0" smtClean="0"/>
            <a:t> et </a:t>
          </a:r>
          <a:r>
            <a:rPr lang="en-US" b="1" dirty="0" err="1" smtClean="0"/>
            <a:t>gestion</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Conducteurs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C5656F56-19DA-4305-AA03-2679781BCD09}" srcId="{5FF8448B-A94B-45D5-A0DE-8333A2EEE614}" destId="{1201BB82-CEA4-499B-A1DB-43A4516B9A98}" srcOrd="2" destOrd="0" parTransId="{C84B3AE5-9E56-40FD-B7FD-25A512060398}" sibTransId="{EE76342B-69F0-4AAF-8431-153598A0CA02}"/>
    <dgm:cxn modelId="{67E532A1-37B9-4BAB-BE1E-B79D6B04108A}" type="presOf" srcId="{5FF8448B-A94B-45D5-A0DE-8333A2EEE614}" destId="{26DE3F94-1740-4EAE-B4FA-2BC17126F58F}"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61ADF0EC-E820-435F-8592-936100E37A23}" type="presOf" srcId="{9E6A6ACA-856F-43FA-B830-B114A9B25D24}" destId="{0B1153D3-FCE2-40AD-BB0C-06CB6DA91ECD}" srcOrd="0" destOrd="0" presId="urn:microsoft.com/office/officeart/2005/8/layout/radial4"/>
    <dgm:cxn modelId="{D0605DBE-DE15-4F5C-A756-EAA081DFB4EF}" type="presOf" srcId="{1201BB82-CEA4-499B-A1DB-43A4516B9A98}" destId="{4FC5F6AC-60D5-4E49-8B55-4CB82BD9528B}"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84F4F83E-5ED4-4FCA-BAB5-C90F59A208D5}" srcId="{9E6A6ACA-856F-43FA-B830-B114A9B25D24}" destId="{5FF8448B-A94B-45D5-A0DE-8333A2EEE614}" srcOrd="0" destOrd="0" parTransId="{F07DA5F1-4474-46CC-B16A-947A9187531E}" sibTransId="{B1A1DEB3-0BFF-4466-B447-1760A671E312}"/>
    <dgm:cxn modelId="{7534E518-69E7-4C02-BF39-26EF23B90AA5}" type="presOf" srcId="{121EC8C3-7BCA-4514-963A-A73DC6695B29}" destId="{CAE65301-9131-410E-B558-0D223DE990D2}" srcOrd="0" destOrd="0" presId="urn:microsoft.com/office/officeart/2005/8/layout/radial4"/>
    <dgm:cxn modelId="{FE9F9E6C-D8A4-441C-81C5-790BFFBA79FD}" type="presOf" srcId="{C84B3AE5-9E56-40FD-B7FD-25A512060398}" destId="{9EA7BA6B-D1FC-4DC1-958E-1A25B5A0904F}" srcOrd="0" destOrd="0" presId="urn:microsoft.com/office/officeart/2005/8/layout/radial4"/>
    <dgm:cxn modelId="{E3F40857-FA6E-4872-A49C-076C889DBCD6}" type="presOf" srcId="{943FC3FD-CB84-4BAB-A2C8-05D7B920500D}" destId="{20D10F18-1457-4EB7-958E-15EF45D6801A}" srcOrd="0" destOrd="0" presId="urn:microsoft.com/office/officeart/2005/8/layout/radial4"/>
    <dgm:cxn modelId="{547E40C7-7B87-432E-A6DB-A1BE1E1BBDBB}" type="presOf" srcId="{391FC4F1-5F06-48D2-AC35-216856A2C175}" destId="{CB861433-09A8-4B9F-B43C-F2705FD29CA4}" srcOrd="0" destOrd="0" presId="urn:microsoft.com/office/officeart/2005/8/layout/radial4"/>
    <dgm:cxn modelId="{05FF375F-00CB-46FB-8405-D481BA22DC27}" type="presOf" srcId="{9CA0DC9A-F53C-4F63-851F-BE1AAFB70381}" destId="{FE3D06A3-056E-479E-ACD6-2F10748BBA51}" srcOrd="0" destOrd="0" presId="urn:microsoft.com/office/officeart/2005/8/layout/radial4"/>
    <dgm:cxn modelId="{31821CE4-52D5-4455-BB22-0DB901F41BDA}" type="presParOf" srcId="{0B1153D3-FCE2-40AD-BB0C-06CB6DA91ECD}" destId="{26DE3F94-1740-4EAE-B4FA-2BC17126F58F}" srcOrd="0" destOrd="0" presId="urn:microsoft.com/office/officeart/2005/8/layout/radial4"/>
    <dgm:cxn modelId="{23C5190F-FF80-418E-BCB9-37EFF28B8C0E}" type="presParOf" srcId="{0B1153D3-FCE2-40AD-BB0C-06CB6DA91ECD}" destId="{20D10F18-1457-4EB7-958E-15EF45D6801A}" srcOrd="1" destOrd="0" presId="urn:microsoft.com/office/officeart/2005/8/layout/radial4"/>
    <dgm:cxn modelId="{A1AACF84-DB80-47D4-9D7A-791283C1503C}" type="presParOf" srcId="{0B1153D3-FCE2-40AD-BB0C-06CB6DA91ECD}" destId="{CB861433-09A8-4B9F-B43C-F2705FD29CA4}" srcOrd="2" destOrd="0" presId="urn:microsoft.com/office/officeart/2005/8/layout/radial4"/>
    <dgm:cxn modelId="{E2991D65-E451-43EC-8EA0-3B1378EA5E77}" type="presParOf" srcId="{0B1153D3-FCE2-40AD-BB0C-06CB6DA91ECD}" destId="{FE3D06A3-056E-479E-ACD6-2F10748BBA51}" srcOrd="3" destOrd="0" presId="urn:microsoft.com/office/officeart/2005/8/layout/radial4"/>
    <dgm:cxn modelId="{70267782-8BF2-4290-932E-CAAD0A97FF89}" type="presParOf" srcId="{0B1153D3-FCE2-40AD-BB0C-06CB6DA91ECD}" destId="{CAE65301-9131-410E-B558-0D223DE990D2}" srcOrd="4" destOrd="0" presId="urn:microsoft.com/office/officeart/2005/8/layout/radial4"/>
    <dgm:cxn modelId="{0CE20828-395A-49E3-A03F-30C6BEC6B7AA}" type="presParOf" srcId="{0B1153D3-FCE2-40AD-BB0C-06CB6DA91ECD}" destId="{9EA7BA6B-D1FC-4DC1-958E-1A25B5A0904F}" srcOrd="5" destOrd="0" presId="urn:microsoft.com/office/officeart/2005/8/layout/radial4"/>
    <dgm:cxn modelId="{020C4C0F-AA8F-48F7-837B-A33E70FA1515}"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smtClean="0"/>
            <a:t>Gestion</a:t>
          </a:r>
          <a:r>
            <a:rPr lang="en-US" b="1" dirty="0" smtClean="0"/>
            <a:t> de la fatigue</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Organismes</a:t>
          </a:r>
          <a:r>
            <a:rPr lang="en-US" b="1" dirty="0" smtClean="0"/>
            <a:t> de </a:t>
          </a:r>
          <a:r>
            <a:rPr lang="en-US" b="1" dirty="0" err="1" smtClean="0"/>
            <a:t>r</a:t>
          </a:r>
          <a:r>
            <a:rPr lang="en-US" b="1" dirty="0" err="1" smtClean="0">
              <a:latin typeface="+mj-lt"/>
              <a:cs typeface="Arial"/>
            </a:rPr>
            <a:t>églementation</a:t>
          </a:r>
          <a:endParaRPr lang="en-US" b="1" dirty="0">
            <a:latin typeface="+mj-lt"/>
          </a:endParaRPr>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err="1" smtClean="0"/>
            <a:t>Planification</a:t>
          </a:r>
          <a:r>
            <a:rPr lang="en-US" b="1" dirty="0" smtClean="0"/>
            <a:t> de </a:t>
          </a:r>
          <a:r>
            <a:rPr lang="en-US" b="1" dirty="0" err="1" smtClean="0"/>
            <a:t>l’horaire</a:t>
          </a:r>
          <a:r>
            <a:rPr lang="en-US" b="1" dirty="0" smtClean="0"/>
            <a:t>  et </a:t>
          </a:r>
          <a:r>
            <a:rPr lang="en-US" b="1" dirty="0" err="1" smtClean="0"/>
            <a:t>gestion</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Conducteurs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C5656F56-19DA-4305-AA03-2679781BCD09}" srcId="{5FF8448B-A94B-45D5-A0DE-8333A2EEE614}" destId="{1201BB82-CEA4-499B-A1DB-43A4516B9A98}" srcOrd="2" destOrd="0" parTransId="{C84B3AE5-9E56-40FD-B7FD-25A512060398}" sibTransId="{EE76342B-69F0-4AAF-8431-153598A0CA02}"/>
    <dgm:cxn modelId="{57015C3A-8FB9-41C5-AD8E-73AF6183FAFE}" type="presOf" srcId="{C84B3AE5-9E56-40FD-B7FD-25A512060398}" destId="{9EA7BA6B-D1FC-4DC1-958E-1A25B5A0904F}" srcOrd="0" destOrd="0" presId="urn:microsoft.com/office/officeart/2005/8/layout/radial4"/>
    <dgm:cxn modelId="{6EC89281-0204-453E-B496-4B5BD14F2FB9}" type="presOf" srcId="{9CA0DC9A-F53C-4F63-851F-BE1AAFB70381}" destId="{FE3D06A3-056E-479E-ACD6-2F10748BBA51}"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49A2BA29-5570-4AC8-B7FD-CB9DEC095E98}" type="presOf" srcId="{9E6A6ACA-856F-43FA-B830-B114A9B25D24}" destId="{0B1153D3-FCE2-40AD-BB0C-06CB6DA91ECD}"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479CFE6E-480D-40F2-9E6E-2EB6D58D857F}" type="presOf" srcId="{391FC4F1-5F06-48D2-AC35-216856A2C175}" destId="{CB861433-09A8-4B9F-B43C-F2705FD29CA4}"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06D1E838-1F38-4533-9882-35DDFAF80665}" type="presOf" srcId="{1201BB82-CEA4-499B-A1DB-43A4516B9A98}" destId="{4FC5F6AC-60D5-4E49-8B55-4CB82BD9528B}" srcOrd="0" destOrd="0" presId="urn:microsoft.com/office/officeart/2005/8/layout/radial4"/>
    <dgm:cxn modelId="{E4537DD7-13EB-44CC-897C-FBACC1B1DED6}" type="presOf" srcId="{121EC8C3-7BCA-4514-963A-A73DC6695B29}" destId="{CAE65301-9131-410E-B558-0D223DE990D2}" srcOrd="0" destOrd="0" presId="urn:microsoft.com/office/officeart/2005/8/layout/radial4"/>
    <dgm:cxn modelId="{B1C153DF-383A-4A00-89A1-5447408EF879}" type="presOf" srcId="{5FF8448B-A94B-45D5-A0DE-8333A2EEE614}" destId="{26DE3F94-1740-4EAE-B4FA-2BC17126F58F}" srcOrd="0" destOrd="0" presId="urn:microsoft.com/office/officeart/2005/8/layout/radial4"/>
    <dgm:cxn modelId="{0FE09645-5AAF-4A0F-A7A4-4822DA233032}" type="presOf" srcId="{943FC3FD-CB84-4BAB-A2C8-05D7B920500D}" destId="{20D10F18-1457-4EB7-958E-15EF45D6801A}" srcOrd="0" destOrd="0" presId="urn:microsoft.com/office/officeart/2005/8/layout/radial4"/>
    <dgm:cxn modelId="{52290187-CA96-43B3-ACC7-96C822513E05}" type="presParOf" srcId="{0B1153D3-FCE2-40AD-BB0C-06CB6DA91ECD}" destId="{26DE3F94-1740-4EAE-B4FA-2BC17126F58F}" srcOrd="0" destOrd="0" presId="urn:microsoft.com/office/officeart/2005/8/layout/radial4"/>
    <dgm:cxn modelId="{BA14A17E-CAAB-4271-98D2-800C107CD861}" type="presParOf" srcId="{0B1153D3-FCE2-40AD-BB0C-06CB6DA91ECD}" destId="{20D10F18-1457-4EB7-958E-15EF45D6801A}" srcOrd="1" destOrd="0" presId="urn:microsoft.com/office/officeart/2005/8/layout/radial4"/>
    <dgm:cxn modelId="{CAD2D17E-F57C-4BAE-8125-F5B8A8D26F9F}" type="presParOf" srcId="{0B1153D3-FCE2-40AD-BB0C-06CB6DA91ECD}" destId="{CB861433-09A8-4B9F-B43C-F2705FD29CA4}" srcOrd="2" destOrd="0" presId="urn:microsoft.com/office/officeart/2005/8/layout/radial4"/>
    <dgm:cxn modelId="{A0917667-A834-4722-8DEA-A2811CA8ED69}" type="presParOf" srcId="{0B1153D3-FCE2-40AD-BB0C-06CB6DA91ECD}" destId="{FE3D06A3-056E-479E-ACD6-2F10748BBA51}" srcOrd="3" destOrd="0" presId="urn:microsoft.com/office/officeart/2005/8/layout/radial4"/>
    <dgm:cxn modelId="{D52D492A-9E82-4757-AB6B-0B6348C06617}" type="presParOf" srcId="{0B1153D3-FCE2-40AD-BB0C-06CB6DA91ECD}" destId="{CAE65301-9131-410E-B558-0D223DE990D2}" srcOrd="4" destOrd="0" presId="urn:microsoft.com/office/officeart/2005/8/layout/radial4"/>
    <dgm:cxn modelId="{31777B00-5720-42FA-A224-4C911FBFCC92}" type="presParOf" srcId="{0B1153D3-FCE2-40AD-BB0C-06CB6DA91ECD}" destId="{9EA7BA6B-D1FC-4DC1-958E-1A25B5A0904F}" srcOrd="5" destOrd="0" presId="urn:microsoft.com/office/officeart/2005/8/layout/radial4"/>
    <dgm:cxn modelId="{728E7DE5-75ED-4E25-A469-8A6EB7C1AE40}"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smtClean="0"/>
            <a:t>Gestion</a:t>
          </a:r>
          <a:r>
            <a:rPr lang="en-US" b="1" dirty="0" smtClean="0"/>
            <a:t> de la fatigue</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Organismes</a:t>
          </a:r>
          <a:r>
            <a:rPr lang="en-US" b="1" dirty="0" smtClean="0"/>
            <a:t> de </a:t>
          </a:r>
          <a:r>
            <a:rPr lang="en-US" b="1" dirty="0" err="1" smtClean="0"/>
            <a:t>r</a:t>
          </a:r>
          <a:r>
            <a:rPr lang="en-US" b="1" dirty="0" err="1" smtClean="0">
              <a:latin typeface="+mj-lt"/>
              <a:cs typeface="Arial"/>
            </a:rPr>
            <a:t>églementation</a:t>
          </a:r>
          <a:endParaRPr lang="en-US" b="1" dirty="0">
            <a:latin typeface="+mj-lt"/>
          </a:endParaRPr>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pPr/>
      <dgm:t>
        <a:bodyPr/>
        <a:lstStyle/>
        <a:p>
          <a:r>
            <a:rPr lang="en-US" b="1" dirty="0" err="1" smtClean="0"/>
            <a:t>Planification</a:t>
          </a:r>
          <a:r>
            <a:rPr lang="en-US" b="1" dirty="0" smtClean="0"/>
            <a:t> de </a:t>
          </a:r>
          <a:r>
            <a:rPr lang="en-US" b="1" dirty="0" err="1" smtClean="0"/>
            <a:t>l’horaire</a:t>
          </a:r>
          <a:r>
            <a:rPr lang="en-US" b="1" dirty="0" smtClean="0"/>
            <a:t> et </a:t>
          </a:r>
          <a:r>
            <a:rPr lang="en-US" b="1" dirty="0" err="1" smtClean="0"/>
            <a:t>gestion</a:t>
          </a:r>
          <a:endParaRPr lang="en-US" b="1" dirty="0"/>
        </a:p>
      </dgm:t>
    </dgm:pt>
    <dgm:pt modelId="{9CA0DC9A-F53C-4F63-851F-BE1AAFB70381}" type="parTrans" cxnId="{E1D0F764-1E08-493B-A9C8-C6D538CA3F3D}">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Conducteurs</a:t>
          </a:r>
          <a:endParaRPr lang="en-US" b="1" dirty="0"/>
        </a:p>
      </dgm:t>
    </dgm:pt>
    <dgm:pt modelId="{C84B3AE5-9E56-40FD-B7FD-25A512060398}" type="parTrans" cxnId="{C5656F56-19DA-4305-AA03-2679781BCD09}">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C5656F56-19DA-4305-AA03-2679781BCD09}" srcId="{5FF8448B-A94B-45D5-A0DE-8333A2EEE614}" destId="{1201BB82-CEA4-499B-A1DB-43A4516B9A98}" srcOrd="2" destOrd="0" parTransId="{C84B3AE5-9E56-40FD-B7FD-25A512060398}" sibTransId="{EE76342B-69F0-4AAF-8431-153598A0CA02}"/>
    <dgm:cxn modelId="{E1D0F764-1E08-493B-A9C8-C6D538CA3F3D}" srcId="{5FF8448B-A94B-45D5-A0DE-8333A2EEE614}" destId="{121EC8C3-7BCA-4514-963A-A73DC6695B29}" srcOrd="1" destOrd="0" parTransId="{9CA0DC9A-F53C-4F63-851F-BE1AAFB70381}" sibTransId="{39DB612D-3208-46D3-9A38-DFA0F93C0E0F}"/>
    <dgm:cxn modelId="{08A33B33-537E-47AF-9869-F0A86C7E1C28}" type="presOf" srcId="{121EC8C3-7BCA-4514-963A-A73DC6695B29}" destId="{CAE65301-9131-410E-B558-0D223DE990D2}" srcOrd="0" destOrd="0" presId="urn:microsoft.com/office/officeart/2005/8/layout/radial4"/>
    <dgm:cxn modelId="{019B97C6-79D0-40A4-A64C-6B439E43EAD4}" type="presOf" srcId="{943FC3FD-CB84-4BAB-A2C8-05D7B920500D}" destId="{20D10F18-1457-4EB7-958E-15EF45D6801A}"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690CCDC7-4BBC-43E0-A047-D057BDFA19B1}" type="presOf" srcId="{9E6A6ACA-856F-43FA-B830-B114A9B25D24}" destId="{0B1153D3-FCE2-40AD-BB0C-06CB6DA91ECD}" srcOrd="0" destOrd="0" presId="urn:microsoft.com/office/officeart/2005/8/layout/radial4"/>
    <dgm:cxn modelId="{3128AE0C-DE0A-4786-BFB1-3ECFE3D84B51}" type="presOf" srcId="{9CA0DC9A-F53C-4F63-851F-BE1AAFB70381}" destId="{FE3D06A3-056E-479E-ACD6-2F10748BBA51}"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365A2C04-D42C-4067-B78A-B93686F00658}" type="presOf" srcId="{1201BB82-CEA4-499B-A1DB-43A4516B9A98}" destId="{4FC5F6AC-60D5-4E49-8B55-4CB82BD9528B}" srcOrd="0" destOrd="0" presId="urn:microsoft.com/office/officeart/2005/8/layout/radial4"/>
    <dgm:cxn modelId="{8C4D9458-94D1-4384-8512-A77856BF3C7D}" type="presOf" srcId="{5FF8448B-A94B-45D5-A0DE-8333A2EEE614}" destId="{26DE3F94-1740-4EAE-B4FA-2BC17126F58F}" srcOrd="0" destOrd="0" presId="urn:microsoft.com/office/officeart/2005/8/layout/radial4"/>
    <dgm:cxn modelId="{AA35E25B-69DB-46DB-9547-74DB12DDA44D}" type="presOf" srcId="{391FC4F1-5F06-48D2-AC35-216856A2C175}" destId="{CB861433-09A8-4B9F-B43C-F2705FD29CA4}" srcOrd="0" destOrd="0" presId="urn:microsoft.com/office/officeart/2005/8/layout/radial4"/>
    <dgm:cxn modelId="{2F0F6581-3031-4CED-A01C-25C10D6F0CE5}" type="presOf" srcId="{C84B3AE5-9E56-40FD-B7FD-25A512060398}" destId="{9EA7BA6B-D1FC-4DC1-958E-1A25B5A0904F}" srcOrd="0" destOrd="0" presId="urn:microsoft.com/office/officeart/2005/8/layout/radial4"/>
    <dgm:cxn modelId="{86FCDD66-82A7-43E1-848A-DADB053350D2}" type="presParOf" srcId="{0B1153D3-FCE2-40AD-BB0C-06CB6DA91ECD}" destId="{26DE3F94-1740-4EAE-B4FA-2BC17126F58F}" srcOrd="0" destOrd="0" presId="urn:microsoft.com/office/officeart/2005/8/layout/radial4"/>
    <dgm:cxn modelId="{F85A2D1D-C064-4013-8615-6C7480BA9690}" type="presParOf" srcId="{0B1153D3-FCE2-40AD-BB0C-06CB6DA91ECD}" destId="{20D10F18-1457-4EB7-958E-15EF45D6801A}" srcOrd="1" destOrd="0" presId="urn:microsoft.com/office/officeart/2005/8/layout/radial4"/>
    <dgm:cxn modelId="{FED64AF4-75CB-4C2B-A5CC-27D97DBA0838}" type="presParOf" srcId="{0B1153D3-FCE2-40AD-BB0C-06CB6DA91ECD}" destId="{CB861433-09A8-4B9F-B43C-F2705FD29CA4}" srcOrd="2" destOrd="0" presId="urn:microsoft.com/office/officeart/2005/8/layout/radial4"/>
    <dgm:cxn modelId="{C6C4DCD5-C24D-4F18-B71C-C0736B912545}" type="presParOf" srcId="{0B1153D3-FCE2-40AD-BB0C-06CB6DA91ECD}" destId="{FE3D06A3-056E-479E-ACD6-2F10748BBA51}" srcOrd="3" destOrd="0" presId="urn:microsoft.com/office/officeart/2005/8/layout/radial4"/>
    <dgm:cxn modelId="{E13D08D7-6F7C-4F40-A3CD-D12FFF845B84}" type="presParOf" srcId="{0B1153D3-FCE2-40AD-BB0C-06CB6DA91ECD}" destId="{CAE65301-9131-410E-B558-0D223DE990D2}" srcOrd="4" destOrd="0" presId="urn:microsoft.com/office/officeart/2005/8/layout/radial4"/>
    <dgm:cxn modelId="{68B887A1-D23B-41D5-AEFF-54C292AE7146}" type="presParOf" srcId="{0B1153D3-FCE2-40AD-BB0C-06CB6DA91ECD}" destId="{9EA7BA6B-D1FC-4DC1-958E-1A25B5A0904F}" srcOrd="5" destOrd="0" presId="urn:microsoft.com/office/officeart/2005/8/layout/radial4"/>
    <dgm:cxn modelId="{91D7BA90-38F1-4A90-8A92-0B5DA9105C01}"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smtClean="0"/>
            <a:t>Gestion</a:t>
          </a:r>
          <a:r>
            <a:rPr lang="en-US" b="1" dirty="0" smtClean="0"/>
            <a:t> de la fatigue</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Organismes</a:t>
          </a:r>
          <a:r>
            <a:rPr lang="en-US" b="1" dirty="0" smtClean="0"/>
            <a:t> de </a:t>
          </a:r>
          <a:r>
            <a:rPr lang="en-US" b="1" dirty="0" err="1" smtClean="0"/>
            <a:t>r</a:t>
          </a:r>
          <a:r>
            <a:rPr lang="en-US" b="1" dirty="0" err="1" smtClean="0">
              <a:latin typeface="+mj-lt"/>
              <a:cs typeface="Arial"/>
            </a:rPr>
            <a:t>églementation</a:t>
          </a:r>
          <a:endParaRPr lang="en-US" b="1" dirty="0">
            <a:latin typeface="+mj-lt"/>
          </a:endParaRPr>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Planification</a:t>
          </a:r>
          <a:r>
            <a:rPr lang="en-US" b="1" dirty="0" smtClean="0"/>
            <a:t> de </a:t>
          </a:r>
          <a:r>
            <a:rPr lang="en-US" b="1" dirty="0" err="1" smtClean="0"/>
            <a:t>l’horaire</a:t>
          </a:r>
          <a:r>
            <a:rPr lang="en-US" b="1" dirty="0" smtClean="0"/>
            <a:t> et </a:t>
          </a:r>
          <a:r>
            <a:rPr lang="en-US" b="1" dirty="0" err="1" smtClean="0"/>
            <a:t>gestion</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err="1" smtClean="0"/>
            <a:t>Conducteurs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E5674E10-CC2C-480C-8E2C-0D90F87F01F6}" type="presOf" srcId="{943FC3FD-CB84-4BAB-A2C8-05D7B920500D}" destId="{20D10F18-1457-4EB7-958E-15EF45D6801A}"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E1D0F764-1E08-493B-A9C8-C6D538CA3F3D}" srcId="{5FF8448B-A94B-45D5-A0DE-8333A2EEE614}" destId="{121EC8C3-7BCA-4514-963A-A73DC6695B29}" srcOrd="1" destOrd="0" parTransId="{9CA0DC9A-F53C-4F63-851F-BE1AAFB70381}" sibTransId="{39DB612D-3208-46D3-9A38-DFA0F93C0E0F}"/>
    <dgm:cxn modelId="{48ADC33C-2522-4CFA-B241-EB3A04B5B658}" srcId="{5FF8448B-A94B-45D5-A0DE-8333A2EEE614}" destId="{391FC4F1-5F06-48D2-AC35-216856A2C175}" srcOrd="0" destOrd="0" parTransId="{943FC3FD-CB84-4BAB-A2C8-05D7B920500D}" sibTransId="{989DB77A-D310-4C73-ADE0-C6B2D8B026C5}"/>
    <dgm:cxn modelId="{F71B88BB-1770-4A12-A244-66559ECF313C}" type="presOf" srcId="{9CA0DC9A-F53C-4F63-851F-BE1AAFB70381}" destId="{FE3D06A3-056E-479E-ACD6-2F10748BBA51}" srcOrd="0" destOrd="0" presId="urn:microsoft.com/office/officeart/2005/8/layout/radial4"/>
    <dgm:cxn modelId="{743E0F5D-A418-4959-BFD1-F7186747D044}" type="presOf" srcId="{121EC8C3-7BCA-4514-963A-A73DC6695B29}" destId="{CAE65301-9131-410E-B558-0D223DE990D2}"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64C45EED-FE67-4089-AD39-A542A80260C1}" type="presOf" srcId="{1201BB82-CEA4-499B-A1DB-43A4516B9A98}" destId="{4FC5F6AC-60D5-4E49-8B55-4CB82BD9528B}" srcOrd="0" destOrd="0" presId="urn:microsoft.com/office/officeart/2005/8/layout/radial4"/>
    <dgm:cxn modelId="{A14F1237-B209-4D14-BC55-EE39F181B886}" type="presOf" srcId="{9E6A6ACA-856F-43FA-B830-B114A9B25D24}" destId="{0B1153D3-FCE2-40AD-BB0C-06CB6DA91ECD}" srcOrd="0" destOrd="0" presId="urn:microsoft.com/office/officeart/2005/8/layout/radial4"/>
    <dgm:cxn modelId="{9B399CFF-A489-4563-8FE1-255AFB217A5B}" type="presOf" srcId="{5FF8448B-A94B-45D5-A0DE-8333A2EEE614}" destId="{26DE3F94-1740-4EAE-B4FA-2BC17126F58F}" srcOrd="0" destOrd="0" presId="urn:microsoft.com/office/officeart/2005/8/layout/radial4"/>
    <dgm:cxn modelId="{FD6ECE40-42F2-4FD8-B8CB-EE0B1BA25A3F}" type="presOf" srcId="{C84B3AE5-9E56-40FD-B7FD-25A512060398}" destId="{9EA7BA6B-D1FC-4DC1-958E-1A25B5A0904F}" srcOrd="0" destOrd="0" presId="urn:microsoft.com/office/officeart/2005/8/layout/radial4"/>
    <dgm:cxn modelId="{6EC21D74-24FA-4444-A4B2-C16F65E6C091}" type="presOf" srcId="{391FC4F1-5F06-48D2-AC35-216856A2C175}" destId="{CB861433-09A8-4B9F-B43C-F2705FD29CA4}" srcOrd="0" destOrd="0" presId="urn:microsoft.com/office/officeart/2005/8/layout/radial4"/>
    <dgm:cxn modelId="{A5D86160-4A9A-46EA-85C4-1C3B092E90E5}" type="presParOf" srcId="{0B1153D3-FCE2-40AD-BB0C-06CB6DA91ECD}" destId="{26DE3F94-1740-4EAE-B4FA-2BC17126F58F}" srcOrd="0" destOrd="0" presId="urn:microsoft.com/office/officeart/2005/8/layout/radial4"/>
    <dgm:cxn modelId="{62B5A22D-926D-4108-8016-4F5E227BA92F}" type="presParOf" srcId="{0B1153D3-FCE2-40AD-BB0C-06CB6DA91ECD}" destId="{20D10F18-1457-4EB7-958E-15EF45D6801A}" srcOrd="1" destOrd="0" presId="urn:microsoft.com/office/officeart/2005/8/layout/radial4"/>
    <dgm:cxn modelId="{7D7F3D8D-36CC-45F4-9DC1-EA87164C4823}" type="presParOf" srcId="{0B1153D3-FCE2-40AD-BB0C-06CB6DA91ECD}" destId="{CB861433-09A8-4B9F-B43C-F2705FD29CA4}" srcOrd="2" destOrd="0" presId="urn:microsoft.com/office/officeart/2005/8/layout/radial4"/>
    <dgm:cxn modelId="{5C60D21F-19E8-47F9-A34A-8EB9A9EFC624}" type="presParOf" srcId="{0B1153D3-FCE2-40AD-BB0C-06CB6DA91ECD}" destId="{FE3D06A3-056E-479E-ACD6-2F10748BBA51}" srcOrd="3" destOrd="0" presId="urn:microsoft.com/office/officeart/2005/8/layout/radial4"/>
    <dgm:cxn modelId="{2506BECC-C367-4CE5-86A8-68C16781E17F}" type="presParOf" srcId="{0B1153D3-FCE2-40AD-BB0C-06CB6DA91ECD}" destId="{CAE65301-9131-410E-B558-0D223DE990D2}" srcOrd="4" destOrd="0" presId="urn:microsoft.com/office/officeart/2005/8/layout/radial4"/>
    <dgm:cxn modelId="{7F41EAAD-9AFE-4EA5-BB72-B79EDB4A0B45}" type="presParOf" srcId="{0B1153D3-FCE2-40AD-BB0C-06CB6DA91ECD}" destId="{9EA7BA6B-D1FC-4DC1-958E-1A25B5A0904F}" srcOrd="5" destOrd="0" presId="urn:microsoft.com/office/officeart/2005/8/layout/radial4"/>
    <dgm:cxn modelId="{6E4829FB-A85D-410D-86F0-A0C64B930EDC}"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smtClean="0"/>
            <a:t>Gestion</a:t>
          </a:r>
          <a:r>
            <a:rPr lang="en-US" b="1" dirty="0" smtClean="0"/>
            <a:t> de la fatigue</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Organismes</a:t>
          </a:r>
          <a:r>
            <a:rPr lang="en-US" b="1" dirty="0" smtClean="0"/>
            <a:t> de </a:t>
          </a:r>
          <a:r>
            <a:rPr lang="en-US" b="1" dirty="0" err="1" smtClean="0"/>
            <a:t>r</a:t>
          </a:r>
          <a:r>
            <a:rPr lang="en-US" b="1" dirty="0" err="1" smtClean="0">
              <a:latin typeface="+mj-lt"/>
              <a:cs typeface="Arial"/>
            </a:rPr>
            <a:t>églementation</a:t>
          </a:r>
          <a:endParaRPr lang="en-US" b="1" dirty="0">
            <a:latin typeface="+mj-lt"/>
          </a:endParaRPr>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Planification</a:t>
          </a:r>
          <a:r>
            <a:rPr lang="en-US" b="1" dirty="0" smtClean="0"/>
            <a:t> de </a:t>
          </a:r>
          <a:r>
            <a:rPr lang="en-US" b="1" dirty="0" err="1" smtClean="0"/>
            <a:t>l’horaire</a:t>
          </a:r>
          <a:r>
            <a:rPr lang="en-US" b="1" dirty="0" smtClean="0"/>
            <a:t> et </a:t>
          </a:r>
          <a:r>
            <a:rPr lang="en-US" b="1" dirty="0" err="1" smtClean="0"/>
            <a:t>gestion</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err="1" smtClean="0"/>
            <a:t>Conducteurs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D6437089-9F5F-4C9E-81AD-025259E32562}" type="presOf" srcId="{391FC4F1-5F06-48D2-AC35-216856A2C175}" destId="{CB861433-09A8-4B9F-B43C-F2705FD29CA4}" srcOrd="0" destOrd="0" presId="urn:microsoft.com/office/officeart/2005/8/layout/radial4"/>
    <dgm:cxn modelId="{C5656F56-19DA-4305-AA03-2679781BCD09}" srcId="{5FF8448B-A94B-45D5-A0DE-8333A2EEE614}" destId="{1201BB82-CEA4-499B-A1DB-43A4516B9A98}" srcOrd="2" destOrd="0" parTransId="{C84B3AE5-9E56-40FD-B7FD-25A512060398}" sibTransId="{EE76342B-69F0-4AAF-8431-153598A0CA02}"/>
    <dgm:cxn modelId="{E1D0F764-1E08-493B-A9C8-C6D538CA3F3D}" srcId="{5FF8448B-A94B-45D5-A0DE-8333A2EEE614}" destId="{121EC8C3-7BCA-4514-963A-A73DC6695B29}" srcOrd="1" destOrd="0" parTransId="{9CA0DC9A-F53C-4F63-851F-BE1AAFB70381}" sibTransId="{39DB612D-3208-46D3-9A38-DFA0F93C0E0F}"/>
    <dgm:cxn modelId="{24B07B73-43EC-4006-94DF-FB676719E72D}" type="presOf" srcId="{9CA0DC9A-F53C-4F63-851F-BE1AAFB70381}" destId="{FE3D06A3-056E-479E-ACD6-2F10748BBA51}" srcOrd="0" destOrd="0" presId="urn:microsoft.com/office/officeart/2005/8/layout/radial4"/>
    <dgm:cxn modelId="{CC0AA7D1-4414-4EBB-822F-6CDFFD3F2A32}" type="presOf" srcId="{1201BB82-CEA4-499B-A1DB-43A4516B9A98}" destId="{4FC5F6AC-60D5-4E49-8B55-4CB82BD9528B}"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C3043DE3-CBFD-4760-B0C5-861FAA8662E0}" type="presOf" srcId="{9E6A6ACA-856F-43FA-B830-B114A9B25D24}" destId="{0B1153D3-FCE2-40AD-BB0C-06CB6DA91ECD}" srcOrd="0" destOrd="0" presId="urn:microsoft.com/office/officeart/2005/8/layout/radial4"/>
    <dgm:cxn modelId="{E5D98F17-DD93-484B-8714-F0514D498498}" type="presOf" srcId="{5FF8448B-A94B-45D5-A0DE-8333A2EEE614}" destId="{26DE3F94-1740-4EAE-B4FA-2BC17126F58F}"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24622B7F-FDA6-44BF-B334-0616CDFB1E4C}" type="presOf" srcId="{121EC8C3-7BCA-4514-963A-A73DC6695B29}" destId="{CAE65301-9131-410E-B558-0D223DE990D2}" srcOrd="0" destOrd="0" presId="urn:microsoft.com/office/officeart/2005/8/layout/radial4"/>
    <dgm:cxn modelId="{46DA59B2-93A3-4AB6-A6C6-77CDC2AE754E}" type="presOf" srcId="{943FC3FD-CB84-4BAB-A2C8-05D7B920500D}" destId="{20D10F18-1457-4EB7-958E-15EF45D6801A}" srcOrd="0" destOrd="0" presId="urn:microsoft.com/office/officeart/2005/8/layout/radial4"/>
    <dgm:cxn modelId="{B086AA55-19AB-4A89-A867-7B3EF38C3543}" type="presOf" srcId="{C84B3AE5-9E56-40FD-B7FD-25A512060398}" destId="{9EA7BA6B-D1FC-4DC1-958E-1A25B5A0904F}" srcOrd="0" destOrd="0" presId="urn:microsoft.com/office/officeart/2005/8/layout/radial4"/>
    <dgm:cxn modelId="{CDD38706-64CF-4F0B-AF4F-95765D3C1C0F}" type="presParOf" srcId="{0B1153D3-FCE2-40AD-BB0C-06CB6DA91ECD}" destId="{26DE3F94-1740-4EAE-B4FA-2BC17126F58F}" srcOrd="0" destOrd="0" presId="urn:microsoft.com/office/officeart/2005/8/layout/radial4"/>
    <dgm:cxn modelId="{F675F628-F36F-497A-BDBC-5D1C3A8B2A6C}" type="presParOf" srcId="{0B1153D3-FCE2-40AD-BB0C-06CB6DA91ECD}" destId="{20D10F18-1457-4EB7-958E-15EF45D6801A}" srcOrd="1" destOrd="0" presId="urn:microsoft.com/office/officeart/2005/8/layout/radial4"/>
    <dgm:cxn modelId="{4EC8DB02-20D4-4C1D-85A9-D139F6C4E957}" type="presParOf" srcId="{0B1153D3-FCE2-40AD-BB0C-06CB6DA91ECD}" destId="{CB861433-09A8-4B9F-B43C-F2705FD29CA4}" srcOrd="2" destOrd="0" presId="urn:microsoft.com/office/officeart/2005/8/layout/radial4"/>
    <dgm:cxn modelId="{D8A1217E-2755-4B13-B56A-1F0F927C7462}" type="presParOf" srcId="{0B1153D3-FCE2-40AD-BB0C-06CB6DA91ECD}" destId="{FE3D06A3-056E-479E-ACD6-2F10748BBA51}" srcOrd="3" destOrd="0" presId="urn:microsoft.com/office/officeart/2005/8/layout/radial4"/>
    <dgm:cxn modelId="{E0060DA3-E30E-4614-8F60-7C0B3B568338}" type="presParOf" srcId="{0B1153D3-FCE2-40AD-BB0C-06CB6DA91ECD}" destId="{CAE65301-9131-410E-B558-0D223DE990D2}" srcOrd="4" destOrd="0" presId="urn:microsoft.com/office/officeart/2005/8/layout/radial4"/>
    <dgm:cxn modelId="{C7B8CE2F-1A77-4DB3-A1E3-B7401A1669CE}" type="presParOf" srcId="{0B1153D3-FCE2-40AD-BB0C-06CB6DA91ECD}" destId="{9EA7BA6B-D1FC-4DC1-958E-1A25B5A0904F}" srcOrd="5" destOrd="0" presId="urn:microsoft.com/office/officeart/2005/8/layout/radial4"/>
    <dgm:cxn modelId="{998BD609-31B6-43BA-B96F-1AC4F4E13E20}"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smtClean="0"/>
            <a:t>Gestion</a:t>
          </a:r>
          <a:r>
            <a:rPr lang="en-US" b="1" dirty="0" smtClean="0"/>
            <a:t> de la fatigue</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Organismes</a:t>
          </a:r>
          <a:r>
            <a:rPr lang="en-US" b="1" dirty="0" smtClean="0"/>
            <a:t> de </a:t>
          </a:r>
          <a:r>
            <a:rPr lang="en-US" b="1" dirty="0" err="1" smtClean="0"/>
            <a:t>r</a:t>
          </a:r>
          <a:r>
            <a:rPr lang="en-US" b="1" dirty="0" err="1" smtClean="0">
              <a:latin typeface="+mj-lt"/>
              <a:cs typeface="Arial"/>
            </a:rPr>
            <a:t>églementation</a:t>
          </a:r>
          <a:endParaRPr lang="en-US" b="1" dirty="0">
            <a:latin typeface="+mj-lt"/>
          </a:endParaRPr>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Planification</a:t>
          </a:r>
          <a:r>
            <a:rPr lang="en-US" b="1" dirty="0" smtClean="0"/>
            <a:t> de </a:t>
          </a:r>
          <a:r>
            <a:rPr lang="en-US" b="1" dirty="0" err="1" smtClean="0"/>
            <a:t>l’horaire</a:t>
          </a:r>
          <a:r>
            <a:rPr lang="en-US" b="1" dirty="0" smtClean="0"/>
            <a:t> et </a:t>
          </a:r>
          <a:r>
            <a:rPr lang="en-US" b="1" dirty="0" err="1" smtClean="0"/>
            <a:t>gestion</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err="1" smtClean="0"/>
            <a:t>Conducteurs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C5656F56-19DA-4305-AA03-2679781BCD09}" srcId="{5FF8448B-A94B-45D5-A0DE-8333A2EEE614}" destId="{1201BB82-CEA4-499B-A1DB-43A4516B9A98}" srcOrd="2" destOrd="0" parTransId="{C84B3AE5-9E56-40FD-B7FD-25A512060398}" sibTransId="{EE76342B-69F0-4AAF-8431-153598A0CA02}"/>
    <dgm:cxn modelId="{E1D0F764-1E08-493B-A9C8-C6D538CA3F3D}" srcId="{5FF8448B-A94B-45D5-A0DE-8333A2EEE614}" destId="{121EC8C3-7BCA-4514-963A-A73DC6695B29}" srcOrd="1" destOrd="0" parTransId="{9CA0DC9A-F53C-4F63-851F-BE1AAFB70381}" sibTransId="{39DB612D-3208-46D3-9A38-DFA0F93C0E0F}"/>
    <dgm:cxn modelId="{C1BEBAB6-791B-4A3C-B24E-7D55E622536D}" type="presOf" srcId="{121EC8C3-7BCA-4514-963A-A73DC6695B29}" destId="{CAE65301-9131-410E-B558-0D223DE990D2}" srcOrd="0" destOrd="0" presId="urn:microsoft.com/office/officeart/2005/8/layout/radial4"/>
    <dgm:cxn modelId="{84214BF3-84E3-40A9-AD3B-A9CBB6CB4012}" type="presOf" srcId="{391FC4F1-5F06-48D2-AC35-216856A2C175}" destId="{CB861433-09A8-4B9F-B43C-F2705FD29CA4}"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09B22CD6-A506-4133-9C9A-F8C4C60C9E06}" type="presOf" srcId="{943FC3FD-CB84-4BAB-A2C8-05D7B920500D}" destId="{20D10F18-1457-4EB7-958E-15EF45D6801A}" srcOrd="0" destOrd="0" presId="urn:microsoft.com/office/officeart/2005/8/layout/radial4"/>
    <dgm:cxn modelId="{CBF87038-948C-47EC-B318-054F6AE882EC}" type="presOf" srcId="{C84B3AE5-9E56-40FD-B7FD-25A512060398}" destId="{9EA7BA6B-D1FC-4DC1-958E-1A25B5A0904F}" srcOrd="0" destOrd="0" presId="urn:microsoft.com/office/officeart/2005/8/layout/radial4"/>
    <dgm:cxn modelId="{CAB55FE7-A095-4955-81B0-B6673E2F953F}" type="presOf" srcId="{9E6A6ACA-856F-43FA-B830-B114A9B25D24}" destId="{0B1153D3-FCE2-40AD-BB0C-06CB6DA91ECD}"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181D6E13-BA4F-4AA1-BCD1-B8C48105F1E4}" type="presOf" srcId="{9CA0DC9A-F53C-4F63-851F-BE1AAFB70381}" destId="{FE3D06A3-056E-479E-ACD6-2F10748BBA51}" srcOrd="0" destOrd="0" presId="urn:microsoft.com/office/officeart/2005/8/layout/radial4"/>
    <dgm:cxn modelId="{3EA17905-F6A0-4A6E-9EDF-C3B5140725C4}" type="presOf" srcId="{1201BB82-CEA4-499B-A1DB-43A4516B9A98}" destId="{4FC5F6AC-60D5-4E49-8B55-4CB82BD9528B}" srcOrd="0" destOrd="0" presId="urn:microsoft.com/office/officeart/2005/8/layout/radial4"/>
    <dgm:cxn modelId="{554F5643-3F87-4139-9979-406632D1AF68}" type="presOf" srcId="{5FF8448B-A94B-45D5-A0DE-8333A2EEE614}" destId="{26DE3F94-1740-4EAE-B4FA-2BC17126F58F}" srcOrd="0" destOrd="0" presId="urn:microsoft.com/office/officeart/2005/8/layout/radial4"/>
    <dgm:cxn modelId="{A70E4552-769E-409F-8D44-52F5EE3E8F4F}" type="presParOf" srcId="{0B1153D3-FCE2-40AD-BB0C-06CB6DA91ECD}" destId="{26DE3F94-1740-4EAE-B4FA-2BC17126F58F}" srcOrd="0" destOrd="0" presId="urn:microsoft.com/office/officeart/2005/8/layout/radial4"/>
    <dgm:cxn modelId="{3BB79BFF-2C0A-4A8C-A30A-26A2501982B4}" type="presParOf" srcId="{0B1153D3-FCE2-40AD-BB0C-06CB6DA91ECD}" destId="{20D10F18-1457-4EB7-958E-15EF45D6801A}" srcOrd="1" destOrd="0" presId="urn:microsoft.com/office/officeart/2005/8/layout/radial4"/>
    <dgm:cxn modelId="{8ACD374D-87C7-4340-91A9-DA439978170C}" type="presParOf" srcId="{0B1153D3-FCE2-40AD-BB0C-06CB6DA91ECD}" destId="{CB861433-09A8-4B9F-B43C-F2705FD29CA4}" srcOrd="2" destOrd="0" presId="urn:microsoft.com/office/officeart/2005/8/layout/radial4"/>
    <dgm:cxn modelId="{F16E8C30-7A83-41A7-BF0F-0D3CFD2CA2C0}" type="presParOf" srcId="{0B1153D3-FCE2-40AD-BB0C-06CB6DA91ECD}" destId="{FE3D06A3-056E-479E-ACD6-2F10748BBA51}" srcOrd="3" destOrd="0" presId="urn:microsoft.com/office/officeart/2005/8/layout/radial4"/>
    <dgm:cxn modelId="{898773E6-8190-4C3E-A254-15017FBCB14D}" type="presParOf" srcId="{0B1153D3-FCE2-40AD-BB0C-06CB6DA91ECD}" destId="{CAE65301-9131-410E-B558-0D223DE990D2}" srcOrd="4" destOrd="0" presId="urn:microsoft.com/office/officeart/2005/8/layout/radial4"/>
    <dgm:cxn modelId="{C0ABD891-0576-45CD-81DE-35D4EA4C8CF2}" type="presParOf" srcId="{0B1153D3-FCE2-40AD-BB0C-06CB6DA91ECD}" destId="{9EA7BA6B-D1FC-4DC1-958E-1A25B5A0904F}" srcOrd="5" destOrd="0" presId="urn:microsoft.com/office/officeart/2005/8/layout/radial4"/>
    <dgm:cxn modelId="{60649577-6A21-4E95-AB97-8C6176D27CAC}"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6A6ACA-856F-43FA-B830-B114A9B25D24}" type="doc">
      <dgm:prSet loTypeId="urn:microsoft.com/office/officeart/2005/8/layout/radial4" loCatId="relationship" qsTypeId="urn:microsoft.com/office/officeart/2005/8/quickstyle/simple5" qsCatId="simple" csTypeId="urn:microsoft.com/office/officeart/2005/8/colors/colorful2" csCatId="colorful" phldr="1"/>
      <dgm:spPr/>
      <dgm:t>
        <a:bodyPr/>
        <a:lstStyle/>
        <a:p>
          <a:endParaRPr lang="en-US"/>
        </a:p>
      </dgm:t>
    </dgm:pt>
    <dgm:pt modelId="{5FF8448B-A94B-45D5-A0DE-8333A2EEE614}">
      <dgm:prSet phldrT="[Text]"/>
      <dgm:spPr/>
      <dgm:t>
        <a:bodyPr/>
        <a:lstStyle/>
        <a:p>
          <a:r>
            <a:rPr lang="en-US" b="1" dirty="0" err="1" smtClean="0"/>
            <a:t>Gestion</a:t>
          </a:r>
          <a:r>
            <a:rPr lang="en-US" b="1" dirty="0" smtClean="0"/>
            <a:t> de la fatigue</a:t>
          </a:r>
          <a:endParaRPr lang="en-US" b="1" dirty="0"/>
        </a:p>
      </dgm:t>
    </dgm:pt>
    <dgm:pt modelId="{F07DA5F1-4474-46CC-B16A-947A9187531E}" type="parTrans" cxnId="{84F4F83E-5ED4-4FCA-BAB5-C90F59A208D5}">
      <dgm:prSet/>
      <dgm:spPr/>
      <dgm:t>
        <a:bodyPr/>
        <a:lstStyle/>
        <a:p>
          <a:endParaRPr lang="en-US"/>
        </a:p>
      </dgm:t>
    </dgm:pt>
    <dgm:pt modelId="{B1A1DEB3-0BFF-4466-B447-1760A671E312}" type="sibTrans" cxnId="{84F4F83E-5ED4-4FCA-BAB5-C90F59A208D5}">
      <dgm:prSet/>
      <dgm:spPr/>
      <dgm:t>
        <a:bodyPr/>
        <a:lstStyle/>
        <a:p>
          <a:endParaRPr lang="en-US"/>
        </a:p>
      </dgm:t>
    </dgm:pt>
    <dgm:pt modelId="{391FC4F1-5F06-48D2-AC35-216856A2C175}">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Organismes</a:t>
          </a:r>
          <a:r>
            <a:rPr lang="en-US" b="1" dirty="0" smtClean="0"/>
            <a:t> de </a:t>
          </a:r>
          <a:r>
            <a:rPr lang="en-US" b="1" dirty="0" err="1" smtClean="0"/>
            <a:t>r</a:t>
          </a:r>
          <a:r>
            <a:rPr lang="en-US" b="1" dirty="0" err="1" smtClean="0">
              <a:latin typeface="+mj-lt"/>
              <a:cs typeface="Arial"/>
            </a:rPr>
            <a:t>églementation</a:t>
          </a:r>
          <a:endParaRPr lang="en-US" b="1" dirty="0">
            <a:latin typeface="+mj-lt"/>
          </a:endParaRPr>
        </a:p>
      </dgm:t>
    </dgm:pt>
    <dgm:pt modelId="{943FC3FD-CB84-4BAB-A2C8-05D7B920500D}" type="parTrans" cxnId="{48ADC33C-2522-4CFA-B241-EB3A04B5B658}">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989DB77A-D310-4C73-ADE0-C6B2D8B026C5}" type="sibTrans" cxnId="{48ADC33C-2522-4CFA-B241-EB3A04B5B658}">
      <dgm:prSet/>
      <dgm:spPr/>
      <dgm:t>
        <a:bodyPr/>
        <a:lstStyle/>
        <a:p>
          <a:endParaRPr lang="en-US"/>
        </a:p>
      </dgm:t>
    </dgm:pt>
    <dgm:pt modelId="{121EC8C3-7BCA-4514-963A-A73DC6695B29}">
      <dgm:prSet phldrT="[Text]">
        <dgm:style>
          <a:lnRef idx="1">
            <a:schemeClr val="dk1"/>
          </a:lnRef>
          <a:fillRef idx="2">
            <a:schemeClr val="dk1"/>
          </a:fillRef>
          <a:effectRef idx="1">
            <a:schemeClr val="dk1"/>
          </a:effectRef>
          <a:fontRef idx="minor">
            <a:schemeClr val="dk1"/>
          </a:fontRef>
        </dgm:style>
      </dgm:prSet>
      <dgm:spPr/>
      <dgm:t>
        <a:bodyPr/>
        <a:lstStyle/>
        <a:p>
          <a:r>
            <a:rPr lang="en-US" b="1" dirty="0" err="1" smtClean="0"/>
            <a:t>Planification</a:t>
          </a:r>
          <a:r>
            <a:rPr lang="en-US" b="1" dirty="0" smtClean="0"/>
            <a:t> de </a:t>
          </a:r>
          <a:r>
            <a:rPr lang="en-US" b="1" dirty="0" err="1" smtClean="0"/>
            <a:t>l’horaire</a:t>
          </a:r>
          <a:r>
            <a:rPr lang="en-US" b="1" dirty="0" smtClean="0"/>
            <a:t> et </a:t>
          </a:r>
          <a:r>
            <a:rPr lang="en-US" b="1" dirty="0" err="1" smtClean="0"/>
            <a:t>gestion</a:t>
          </a:r>
          <a:endParaRPr lang="en-US" b="1" dirty="0"/>
        </a:p>
      </dgm:t>
    </dgm:pt>
    <dgm:pt modelId="{9CA0DC9A-F53C-4F63-851F-BE1AAFB70381}" type="parTrans" cxnId="{E1D0F764-1E08-493B-A9C8-C6D538CA3F3D}">
      <dgm:prSet>
        <dgm:style>
          <a:lnRef idx="1">
            <a:schemeClr val="dk1"/>
          </a:lnRef>
          <a:fillRef idx="2">
            <a:schemeClr val="dk1"/>
          </a:fillRef>
          <a:effectRef idx="1">
            <a:schemeClr val="dk1"/>
          </a:effectRef>
          <a:fontRef idx="minor">
            <a:schemeClr val="dk1"/>
          </a:fontRef>
        </dgm:style>
      </dgm:prSet>
      <dgm:spPr/>
      <dgm:t>
        <a:bodyPr/>
        <a:lstStyle/>
        <a:p>
          <a:endParaRPr lang="en-US"/>
        </a:p>
      </dgm:t>
    </dgm:pt>
    <dgm:pt modelId="{39DB612D-3208-46D3-9A38-DFA0F93C0E0F}" type="sibTrans" cxnId="{E1D0F764-1E08-493B-A9C8-C6D538CA3F3D}">
      <dgm:prSet/>
      <dgm:spPr/>
      <dgm:t>
        <a:bodyPr/>
        <a:lstStyle/>
        <a:p>
          <a:endParaRPr lang="en-US"/>
        </a:p>
      </dgm:t>
    </dgm:pt>
    <dgm:pt modelId="{1201BB82-CEA4-499B-A1DB-43A4516B9A98}">
      <dgm:prSet phldrT="[Text]"/>
      <dgm:spPr/>
      <dgm:t>
        <a:bodyPr/>
        <a:lstStyle/>
        <a:p>
          <a:r>
            <a:rPr lang="en-US" b="1" dirty="0" err="1" smtClean="0"/>
            <a:t>Conducteurs</a:t>
          </a:r>
          <a:endParaRPr lang="en-US" b="1" dirty="0"/>
        </a:p>
      </dgm:t>
    </dgm:pt>
    <dgm:pt modelId="{C84B3AE5-9E56-40FD-B7FD-25A512060398}" type="parTrans" cxnId="{C5656F56-19DA-4305-AA03-2679781BCD09}">
      <dgm:prSet/>
      <dgm:spPr/>
      <dgm:t>
        <a:bodyPr/>
        <a:lstStyle/>
        <a:p>
          <a:endParaRPr lang="en-US"/>
        </a:p>
      </dgm:t>
    </dgm:pt>
    <dgm:pt modelId="{EE76342B-69F0-4AAF-8431-153598A0CA02}" type="sibTrans" cxnId="{C5656F56-19DA-4305-AA03-2679781BCD09}">
      <dgm:prSet/>
      <dgm:spPr/>
      <dgm:t>
        <a:bodyPr/>
        <a:lstStyle/>
        <a:p>
          <a:endParaRPr lang="en-US"/>
        </a:p>
      </dgm:t>
    </dgm:pt>
    <dgm:pt modelId="{0B1153D3-FCE2-40AD-BB0C-06CB6DA91ECD}" type="pres">
      <dgm:prSet presAssocID="{9E6A6ACA-856F-43FA-B830-B114A9B25D24}" presName="cycle" presStyleCnt="0">
        <dgm:presLayoutVars>
          <dgm:chMax val="1"/>
          <dgm:dir/>
          <dgm:animLvl val="ctr"/>
          <dgm:resizeHandles val="exact"/>
        </dgm:presLayoutVars>
      </dgm:prSet>
      <dgm:spPr/>
      <dgm:t>
        <a:bodyPr/>
        <a:lstStyle/>
        <a:p>
          <a:endParaRPr lang="en-US"/>
        </a:p>
      </dgm:t>
    </dgm:pt>
    <dgm:pt modelId="{26DE3F94-1740-4EAE-B4FA-2BC17126F58F}" type="pres">
      <dgm:prSet presAssocID="{5FF8448B-A94B-45D5-A0DE-8333A2EEE614}" presName="centerShape" presStyleLbl="node0" presStyleIdx="0" presStyleCnt="1"/>
      <dgm:spPr/>
      <dgm:t>
        <a:bodyPr/>
        <a:lstStyle/>
        <a:p>
          <a:endParaRPr lang="en-US"/>
        </a:p>
      </dgm:t>
    </dgm:pt>
    <dgm:pt modelId="{20D10F18-1457-4EB7-958E-15EF45D6801A}" type="pres">
      <dgm:prSet presAssocID="{943FC3FD-CB84-4BAB-A2C8-05D7B920500D}" presName="parTrans" presStyleLbl="bgSibTrans2D1" presStyleIdx="0" presStyleCnt="3"/>
      <dgm:spPr/>
      <dgm:t>
        <a:bodyPr/>
        <a:lstStyle/>
        <a:p>
          <a:endParaRPr lang="en-US"/>
        </a:p>
      </dgm:t>
    </dgm:pt>
    <dgm:pt modelId="{CB861433-09A8-4B9F-B43C-F2705FD29CA4}" type="pres">
      <dgm:prSet presAssocID="{391FC4F1-5F06-48D2-AC35-216856A2C175}" presName="node" presStyleLbl="node1" presStyleIdx="0" presStyleCnt="3">
        <dgm:presLayoutVars>
          <dgm:bulletEnabled val="1"/>
        </dgm:presLayoutVars>
      </dgm:prSet>
      <dgm:spPr/>
      <dgm:t>
        <a:bodyPr/>
        <a:lstStyle/>
        <a:p>
          <a:endParaRPr lang="en-US"/>
        </a:p>
      </dgm:t>
    </dgm:pt>
    <dgm:pt modelId="{FE3D06A3-056E-479E-ACD6-2F10748BBA51}" type="pres">
      <dgm:prSet presAssocID="{9CA0DC9A-F53C-4F63-851F-BE1AAFB70381}" presName="parTrans" presStyleLbl="bgSibTrans2D1" presStyleIdx="1" presStyleCnt="3"/>
      <dgm:spPr/>
      <dgm:t>
        <a:bodyPr/>
        <a:lstStyle/>
        <a:p>
          <a:endParaRPr lang="en-US"/>
        </a:p>
      </dgm:t>
    </dgm:pt>
    <dgm:pt modelId="{CAE65301-9131-410E-B558-0D223DE990D2}" type="pres">
      <dgm:prSet presAssocID="{121EC8C3-7BCA-4514-963A-A73DC6695B29}" presName="node" presStyleLbl="node1" presStyleIdx="1" presStyleCnt="3">
        <dgm:presLayoutVars>
          <dgm:bulletEnabled val="1"/>
        </dgm:presLayoutVars>
      </dgm:prSet>
      <dgm:spPr/>
      <dgm:t>
        <a:bodyPr/>
        <a:lstStyle/>
        <a:p>
          <a:endParaRPr lang="en-US"/>
        </a:p>
      </dgm:t>
    </dgm:pt>
    <dgm:pt modelId="{9EA7BA6B-D1FC-4DC1-958E-1A25B5A0904F}" type="pres">
      <dgm:prSet presAssocID="{C84B3AE5-9E56-40FD-B7FD-25A512060398}" presName="parTrans" presStyleLbl="bgSibTrans2D1" presStyleIdx="2" presStyleCnt="3"/>
      <dgm:spPr/>
      <dgm:t>
        <a:bodyPr/>
        <a:lstStyle/>
        <a:p>
          <a:endParaRPr lang="en-US"/>
        </a:p>
      </dgm:t>
    </dgm:pt>
    <dgm:pt modelId="{4FC5F6AC-60D5-4E49-8B55-4CB82BD9528B}" type="pres">
      <dgm:prSet presAssocID="{1201BB82-CEA4-499B-A1DB-43A4516B9A98}" presName="node" presStyleLbl="node1" presStyleIdx="2" presStyleCnt="3">
        <dgm:presLayoutVars>
          <dgm:bulletEnabled val="1"/>
        </dgm:presLayoutVars>
      </dgm:prSet>
      <dgm:spPr/>
      <dgm:t>
        <a:bodyPr/>
        <a:lstStyle/>
        <a:p>
          <a:endParaRPr lang="en-US"/>
        </a:p>
      </dgm:t>
    </dgm:pt>
  </dgm:ptLst>
  <dgm:cxnLst>
    <dgm:cxn modelId="{C5656F56-19DA-4305-AA03-2679781BCD09}" srcId="{5FF8448B-A94B-45D5-A0DE-8333A2EEE614}" destId="{1201BB82-CEA4-499B-A1DB-43A4516B9A98}" srcOrd="2" destOrd="0" parTransId="{C84B3AE5-9E56-40FD-B7FD-25A512060398}" sibTransId="{EE76342B-69F0-4AAF-8431-153598A0CA02}"/>
    <dgm:cxn modelId="{212A8E7B-D3F9-461F-9573-306E75185CE0}" type="presOf" srcId="{1201BB82-CEA4-499B-A1DB-43A4516B9A98}" destId="{4FC5F6AC-60D5-4E49-8B55-4CB82BD9528B}" srcOrd="0" destOrd="0" presId="urn:microsoft.com/office/officeart/2005/8/layout/radial4"/>
    <dgm:cxn modelId="{E1D0F764-1E08-493B-A9C8-C6D538CA3F3D}" srcId="{5FF8448B-A94B-45D5-A0DE-8333A2EEE614}" destId="{121EC8C3-7BCA-4514-963A-A73DC6695B29}" srcOrd="1" destOrd="0" parTransId="{9CA0DC9A-F53C-4F63-851F-BE1AAFB70381}" sibTransId="{39DB612D-3208-46D3-9A38-DFA0F93C0E0F}"/>
    <dgm:cxn modelId="{0B97B40E-28ED-4EC1-AA90-41703B961BDC}" type="presOf" srcId="{943FC3FD-CB84-4BAB-A2C8-05D7B920500D}" destId="{20D10F18-1457-4EB7-958E-15EF45D6801A}" srcOrd="0" destOrd="0" presId="urn:microsoft.com/office/officeart/2005/8/layout/radial4"/>
    <dgm:cxn modelId="{CC0A50C0-B755-424D-9180-BDF94ED0140D}" type="presOf" srcId="{C84B3AE5-9E56-40FD-B7FD-25A512060398}" destId="{9EA7BA6B-D1FC-4DC1-958E-1A25B5A0904F}" srcOrd="0" destOrd="0" presId="urn:microsoft.com/office/officeart/2005/8/layout/radial4"/>
    <dgm:cxn modelId="{48ADC33C-2522-4CFA-B241-EB3A04B5B658}" srcId="{5FF8448B-A94B-45D5-A0DE-8333A2EEE614}" destId="{391FC4F1-5F06-48D2-AC35-216856A2C175}" srcOrd="0" destOrd="0" parTransId="{943FC3FD-CB84-4BAB-A2C8-05D7B920500D}" sibTransId="{989DB77A-D310-4C73-ADE0-C6B2D8B026C5}"/>
    <dgm:cxn modelId="{75DA38A9-5EF8-4F48-B2A2-8A50EC3C30AF}" type="presOf" srcId="{121EC8C3-7BCA-4514-963A-A73DC6695B29}" destId="{CAE65301-9131-410E-B558-0D223DE990D2}" srcOrd="0" destOrd="0" presId="urn:microsoft.com/office/officeart/2005/8/layout/radial4"/>
    <dgm:cxn modelId="{D955D160-9D83-482F-ADCF-7139022B867C}" type="presOf" srcId="{5FF8448B-A94B-45D5-A0DE-8333A2EEE614}" destId="{26DE3F94-1740-4EAE-B4FA-2BC17126F58F}" srcOrd="0" destOrd="0" presId="urn:microsoft.com/office/officeart/2005/8/layout/radial4"/>
    <dgm:cxn modelId="{84F4F83E-5ED4-4FCA-BAB5-C90F59A208D5}" srcId="{9E6A6ACA-856F-43FA-B830-B114A9B25D24}" destId="{5FF8448B-A94B-45D5-A0DE-8333A2EEE614}" srcOrd="0" destOrd="0" parTransId="{F07DA5F1-4474-46CC-B16A-947A9187531E}" sibTransId="{B1A1DEB3-0BFF-4466-B447-1760A671E312}"/>
    <dgm:cxn modelId="{381B69DA-1556-4245-BDD5-8AC4A52DED9D}" type="presOf" srcId="{391FC4F1-5F06-48D2-AC35-216856A2C175}" destId="{CB861433-09A8-4B9F-B43C-F2705FD29CA4}" srcOrd="0" destOrd="0" presId="urn:microsoft.com/office/officeart/2005/8/layout/radial4"/>
    <dgm:cxn modelId="{BE8FFAFC-37E3-4E0E-92B2-51F1EF263652}" type="presOf" srcId="{9CA0DC9A-F53C-4F63-851F-BE1AAFB70381}" destId="{FE3D06A3-056E-479E-ACD6-2F10748BBA51}" srcOrd="0" destOrd="0" presId="urn:microsoft.com/office/officeart/2005/8/layout/radial4"/>
    <dgm:cxn modelId="{F64401D2-D6FF-4F10-821C-A300FAD3D286}" type="presOf" srcId="{9E6A6ACA-856F-43FA-B830-B114A9B25D24}" destId="{0B1153D3-FCE2-40AD-BB0C-06CB6DA91ECD}" srcOrd="0" destOrd="0" presId="urn:microsoft.com/office/officeart/2005/8/layout/radial4"/>
    <dgm:cxn modelId="{D23AEF37-C4DF-493F-8929-9FD3FD961F7D}" type="presParOf" srcId="{0B1153D3-FCE2-40AD-BB0C-06CB6DA91ECD}" destId="{26DE3F94-1740-4EAE-B4FA-2BC17126F58F}" srcOrd="0" destOrd="0" presId="urn:microsoft.com/office/officeart/2005/8/layout/radial4"/>
    <dgm:cxn modelId="{8984E392-2813-4FD8-8002-F021DECFCFF7}" type="presParOf" srcId="{0B1153D3-FCE2-40AD-BB0C-06CB6DA91ECD}" destId="{20D10F18-1457-4EB7-958E-15EF45D6801A}" srcOrd="1" destOrd="0" presId="urn:microsoft.com/office/officeart/2005/8/layout/radial4"/>
    <dgm:cxn modelId="{BCD79C67-DC8F-4CA4-998A-54F291AB3795}" type="presParOf" srcId="{0B1153D3-FCE2-40AD-BB0C-06CB6DA91ECD}" destId="{CB861433-09A8-4B9F-B43C-F2705FD29CA4}" srcOrd="2" destOrd="0" presId="urn:microsoft.com/office/officeart/2005/8/layout/radial4"/>
    <dgm:cxn modelId="{CC9BF449-FDBF-4B68-A17E-3AF3B4918E06}" type="presParOf" srcId="{0B1153D3-FCE2-40AD-BB0C-06CB6DA91ECD}" destId="{FE3D06A3-056E-479E-ACD6-2F10748BBA51}" srcOrd="3" destOrd="0" presId="urn:microsoft.com/office/officeart/2005/8/layout/radial4"/>
    <dgm:cxn modelId="{D9706977-A98E-4F22-B0B1-41630BA67C0E}" type="presParOf" srcId="{0B1153D3-FCE2-40AD-BB0C-06CB6DA91ECD}" destId="{CAE65301-9131-410E-B558-0D223DE990D2}" srcOrd="4" destOrd="0" presId="urn:microsoft.com/office/officeart/2005/8/layout/radial4"/>
    <dgm:cxn modelId="{425A6B5D-0C47-4258-90F9-5B2B787B3DBE}" type="presParOf" srcId="{0B1153D3-FCE2-40AD-BB0C-06CB6DA91ECD}" destId="{9EA7BA6B-D1FC-4DC1-958E-1A25B5A0904F}" srcOrd="5" destOrd="0" presId="urn:microsoft.com/office/officeart/2005/8/layout/radial4"/>
    <dgm:cxn modelId="{CA3FD3E4-4F43-4A16-8D12-0D58A4A1179D}" type="presParOf" srcId="{0B1153D3-FCE2-40AD-BB0C-06CB6DA91ECD}" destId="{4FC5F6AC-60D5-4E49-8B55-4CB82BD9528B}" srcOrd="6" destOrd="0" presId="urn:microsoft.com/office/officeart/2005/8/layout/radial4"/>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A5DBF9-118B-4249-8B6D-66B1B2B278E9}" type="doc">
      <dgm:prSet loTypeId="urn:microsoft.com/office/officeart/2005/8/layout/hierarchy2" loCatId="hierarchy" qsTypeId="urn:microsoft.com/office/officeart/2005/8/quickstyle/3d2" qsCatId="3D" csTypeId="urn:microsoft.com/office/officeart/2005/8/colors/colorful5" csCatId="colorful" phldr="1"/>
      <dgm:spPr/>
      <dgm:t>
        <a:bodyPr/>
        <a:lstStyle/>
        <a:p>
          <a:endParaRPr lang="en-US"/>
        </a:p>
      </dgm:t>
    </dgm:pt>
    <dgm:pt modelId="{2B4B0FE2-CE4E-48B1-ADC7-8115B961983A}">
      <dgm:prSet phldrT="[Text]" custT="1"/>
      <dgm:spPr/>
      <dgm:t>
        <a:bodyPr/>
        <a:lstStyle/>
        <a:p>
          <a:r>
            <a:rPr lang="en-US" sz="1400" b="1" i="0" dirty="0">
              <a:effectLst>
                <a:outerShdw blurRad="38100" dist="38100" dir="2700000" algn="tl">
                  <a:srgbClr val="000000">
                    <a:alpha val="43137"/>
                  </a:srgbClr>
                </a:outerShdw>
              </a:effectLst>
              <a:latin typeface="Calibri"/>
            </a:rPr>
            <a:t>DONNÉES </a:t>
          </a:r>
          <a:r>
            <a:rPr lang="en-US" sz="1400" b="1" i="0" dirty="0" smtClean="0">
              <a:effectLst>
                <a:outerShdw blurRad="38100" dist="38100" dir="2700000" algn="tl">
                  <a:srgbClr val="000000">
                    <a:alpha val="43137"/>
                  </a:srgbClr>
                </a:outerShdw>
              </a:effectLst>
              <a:latin typeface="Calibri"/>
            </a:rPr>
            <a:t>ENTRÉES</a:t>
          </a:r>
          <a:r>
            <a:rPr lang="en-US" sz="1400" b="0" i="0" dirty="0">
              <a:effectLst>
                <a:outerShdw blurRad="38100" dist="38100" dir="2700000" algn="tl">
                  <a:srgbClr val="000000">
                    <a:alpha val="43137"/>
                  </a:srgbClr>
                </a:outerShdw>
              </a:effectLst>
              <a:latin typeface="Calibri"/>
            </a:rPr>
            <a:t/>
          </a:r>
          <a:br>
            <a:rPr lang="en-US" sz="1400" b="0" i="0" dirty="0">
              <a:effectLst>
                <a:outerShdw blurRad="38100" dist="38100" dir="2700000" algn="tl">
                  <a:srgbClr val="000000">
                    <a:alpha val="43137"/>
                  </a:srgbClr>
                </a:outerShdw>
              </a:effectLst>
              <a:latin typeface="Calibri"/>
            </a:rPr>
          </a:br>
          <a:r>
            <a:rPr lang="en-US" sz="1400" b="0" i="0" dirty="0">
              <a:latin typeface="Calibri"/>
            </a:rPr>
            <a:t>(</a:t>
          </a:r>
          <a:r>
            <a:rPr lang="en-US" sz="1400" b="0" i="0" dirty="0" err="1">
              <a:latin typeface="Calibri"/>
            </a:rPr>
            <a:t>planification</a:t>
          </a:r>
          <a:r>
            <a:rPr lang="en-US" sz="1400" b="0" i="0" dirty="0">
              <a:latin typeface="Calibri"/>
            </a:rPr>
            <a:t>, </a:t>
          </a:r>
          <a:r>
            <a:rPr lang="en-US" sz="1400" b="0" i="0" dirty="0" err="1">
              <a:latin typeface="Calibri"/>
            </a:rPr>
            <a:t>informations</a:t>
          </a:r>
          <a:r>
            <a:rPr lang="en-US" sz="1400" b="0" i="0" dirty="0">
              <a:latin typeface="Calibri"/>
            </a:rPr>
            <a:t> relatives au </a:t>
          </a:r>
          <a:r>
            <a:rPr lang="en-US" sz="1400" b="0" i="0" dirty="0" err="1">
              <a:latin typeface="Calibri"/>
            </a:rPr>
            <a:t>sommeil</a:t>
          </a:r>
          <a:r>
            <a:rPr lang="en-US" sz="1400" b="0" i="0" dirty="0">
              <a:latin typeface="Calibri"/>
            </a:rPr>
            <a:t>)</a:t>
          </a:r>
        </a:p>
      </dgm:t>
    </dgm:pt>
    <dgm:pt modelId="{8AC6F9C3-A667-48DF-9B4C-EC6DD5CA6ECA}" type="parTrans" cxnId="{3320EC35-E372-406C-8958-6E86EE3C5415}">
      <dgm:prSet/>
      <dgm:spPr/>
      <dgm:t>
        <a:bodyPr/>
        <a:lstStyle/>
        <a:p>
          <a:endParaRPr lang="en-US"/>
        </a:p>
      </dgm:t>
    </dgm:pt>
    <dgm:pt modelId="{158FF87A-0311-4008-83F5-5893E8D8FFDB}" type="sibTrans" cxnId="{3320EC35-E372-406C-8958-6E86EE3C5415}">
      <dgm:prSet/>
      <dgm:spPr/>
      <dgm:t>
        <a:bodyPr/>
        <a:lstStyle/>
        <a:p>
          <a:endParaRPr lang="en-US"/>
        </a:p>
      </dgm:t>
    </dgm:pt>
    <dgm:pt modelId="{DC00B02D-C839-4429-BC8F-7EBC7EE1B084}">
      <dgm:prSet phldrT="[Text]" custT="1"/>
      <dgm:spPr/>
      <dgm:t>
        <a:bodyPr/>
        <a:lstStyle/>
        <a:p>
          <a:r>
            <a:rPr lang="en-US" sz="1400" b="1" i="0" dirty="0">
              <a:effectLst>
                <a:outerShdw blurRad="38100" dist="38100" dir="2700000" algn="tl">
                  <a:srgbClr val="000000">
                    <a:alpha val="43137"/>
                  </a:srgbClr>
                </a:outerShdw>
              </a:effectLst>
              <a:latin typeface="Calibri"/>
            </a:rPr>
            <a:t>DÉCISION</a:t>
          </a:r>
        </a:p>
      </dgm:t>
    </dgm:pt>
    <dgm:pt modelId="{1F8BFE4F-C111-41EE-8AE2-D248A085157D}" type="parTrans" cxnId="{CD14BBB8-E8BA-4EEA-BF39-CCE0580D1C91}">
      <dgm:prSet/>
      <dgm:spPr>
        <a:ln>
          <a:solidFill>
            <a:schemeClr val="tx1"/>
          </a:solidFill>
          <a:tailEnd type="arrow"/>
        </a:ln>
      </dgm:spPr>
      <dgm:t>
        <a:bodyPr/>
        <a:lstStyle/>
        <a:p>
          <a:endParaRPr lang="en-US"/>
        </a:p>
      </dgm:t>
    </dgm:pt>
    <dgm:pt modelId="{144B787E-1E07-4981-82B1-7764B94F02A1}" type="sibTrans" cxnId="{CD14BBB8-E8BA-4EEA-BF39-CCE0580D1C91}">
      <dgm:prSet/>
      <dgm:spPr/>
      <dgm:t>
        <a:bodyPr/>
        <a:lstStyle/>
        <a:p>
          <a:endParaRPr lang="en-US"/>
        </a:p>
      </dgm:t>
    </dgm:pt>
    <dgm:pt modelId="{CBA5FA6D-898A-4350-B977-DEE730E3A417}">
      <dgm:prSet phldrT="[Text]" custT="1"/>
      <dgm:spPr/>
      <dgm:t>
        <a:bodyPr/>
        <a:lstStyle/>
        <a:p>
          <a:r>
            <a:rPr lang="en-US" sz="1400" b="1" i="0" dirty="0">
              <a:effectLst>
                <a:outerShdw blurRad="38100" dist="38100" dir="2700000" algn="tl">
                  <a:srgbClr val="000000">
                    <a:alpha val="43137"/>
                  </a:srgbClr>
                </a:outerShdw>
              </a:effectLst>
              <a:latin typeface="Calibri"/>
            </a:rPr>
            <a:t>RÉSULTAT</a:t>
          </a:r>
          <a:br>
            <a:rPr lang="en-US" sz="1400" b="1" i="0" dirty="0">
              <a:effectLst>
                <a:outerShdw blurRad="38100" dist="38100" dir="2700000" algn="tl">
                  <a:srgbClr val="000000">
                    <a:alpha val="43137"/>
                  </a:srgbClr>
                </a:outerShdw>
              </a:effectLst>
              <a:latin typeface="Calibri"/>
            </a:rPr>
          </a:br>
          <a:r>
            <a:rPr lang="en-US" sz="1400" b="0" i="0" dirty="0">
              <a:latin typeface="Calibri"/>
            </a:rPr>
            <a:t>(</a:t>
          </a:r>
          <a:r>
            <a:rPr lang="en-US" sz="1400" b="0" i="0" dirty="0" err="1">
              <a:latin typeface="Calibri"/>
            </a:rPr>
            <a:t>mesure</a:t>
          </a:r>
          <a:r>
            <a:rPr lang="en-US" sz="1400" b="0" i="0" dirty="0">
              <a:latin typeface="Calibri"/>
            </a:rPr>
            <a:t> de la fatigue)</a:t>
          </a:r>
        </a:p>
      </dgm:t>
    </dgm:pt>
    <dgm:pt modelId="{8131DBC4-081E-4898-9484-881BEEB563B6}" type="parTrans" cxnId="{D18453E0-0DAC-41DA-95A8-9F1773E07E5B}">
      <dgm:prSet>
        <dgm:style>
          <a:lnRef idx="1">
            <a:schemeClr val="dk1"/>
          </a:lnRef>
          <a:fillRef idx="0">
            <a:schemeClr val="dk1"/>
          </a:fillRef>
          <a:effectRef idx="0">
            <a:schemeClr val="dk1"/>
          </a:effectRef>
          <a:fontRef idx="minor">
            <a:schemeClr val="tx1"/>
          </a:fontRef>
        </dgm:style>
      </dgm:prSet>
      <dgm:spPr>
        <a:ln w="25400">
          <a:headEnd type="none" w="med" len="med"/>
          <a:tailEnd type="arrow" w="med" len="med"/>
        </a:ln>
      </dgm:spPr>
      <dgm:t>
        <a:bodyPr/>
        <a:lstStyle/>
        <a:p>
          <a:endParaRPr lang="en-US"/>
        </a:p>
      </dgm:t>
    </dgm:pt>
    <dgm:pt modelId="{72190484-7878-4DA0-BA1B-9EB05002C484}" type="sibTrans" cxnId="{D18453E0-0DAC-41DA-95A8-9F1773E07E5B}">
      <dgm:prSet/>
      <dgm:spPr/>
      <dgm:t>
        <a:bodyPr/>
        <a:lstStyle/>
        <a:p>
          <a:endParaRPr lang="en-US"/>
        </a:p>
      </dgm:t>
    </dgm:pt>
    <dgm:pt modelId="{C6C0CC5C-7E5A-416A-8F23-4ECC1F5CF17D}">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b="1" i="0" dirty="0">
              <a:effectLst>
                <a:outerShdw blurRad="38100" dist="38100" dir="2700000" algn="tl">
                  <a:srgbClr val="000000">
                    <a:alpha val="43137"/>
                  </a:srgbClr>
                </a:outerShdw>
              </a:effectLst>
              <a:latin typeface="Calibri"/>
            </a:rPr>
            <a:t>CONTINUER</a:t>
          </a:r>
        </a:p>
      </dgm:t>
    </dgm:pt>
    <dgm:pt modelId="{EE4AC573-D2F5-4BD6-8A43-7CA9190B8376}" type="parTrans" cxnId="{4E94B6E2-6991-4C2C-B301-CFD0B8B69EAE}">
      <dgm:prSet/>
      <dgm:spPr>
        <a:ln>
          <a:solidFill>
            <a:srgbClr val="92D050"/>
          </a:solidFill>
          <a:tailEnd type="arrow"/>
        </a:ln>
      </dgm:spPr>
      <dgm:t>
        <a:bodyPr/>
        <a:lstStyle/>
        <a:p>
          <a:endParaRPr lang="en-US"/>
        </a:p>
      </dgm:t>
    </dgm:pt>
    <dgm:pt modelId="{43901874-97F7-43C0-B674-7081E9E8B5F4}" type="sibTrans" cxnId="{4E94B6E2-6991-4C2C-B301-CFD0B8B69EAE}">
      <dgm:prSet/>
      <dgm:spPr/>
      <dgm:t>
        <a:bodyPr/>
        <a:lstStyle/>
        <a:p>
          <a:endParaRPr lang="en-US"/>
        </a:p>
      </dgm:t>
    </dgm:pt>
    <dgm:pt modelId="{B4434B0C-B6A5-4695-BA28-DFFBB977EA81}">
      <dgm:prSet phldrT="[Text]" custT="1"/>
      <dgm:spPr/>
      <dgm:t>
        <a:bodyPr/>
        <a:lstStyle/>
        <a:p>
          <a:r>
            <a:rPr lang="en-US" sz="1400" b="1" i="0" dirty="0">
              <a:effectLst>
                <a:outerShdw blurRad="38100" dist="38100" dir="2700000" algn="tl">
                  <a:srgbClr val="000000">
                    <a:alpha val="43137"/>
                  </a:srgbClr>
                </a:outerShdw>
              </a:effectLst>
              <a:latin typeface="Calibri"/>
            </a:rPr>
            <a:t>RÉÉVALUER</a:t>
          </a:r>
          <a:r>
            <a:rPr lang="en-US" sz="1400" b="1" i="0" dirty="0">
              <a:latin typeface="Calibri"/>
            </a:rPr>
            <a:t> </a:t>
          </a:r>
          <a:endParaRPr lang="en-US" sz="1400" b="1" i="0" dirty="0" smtClean="0">
            <a:latin typeface="Calibri"/>
          </a:endParaRPr>
        </a:p>
        <a:p>
          <a:r>
            <a:rPr lang="en-US" sz="1400" b="0" i="0" dirty="0" smtClean="0">
              <a:latin typeface="Calibri"/>
            </a:rPr>
            <a:t>(</a:t>
          </a:r>
          <a:r>
            <a:rPr lang="en-US" sz="1400" b="0" i="0" dirty="0">
              <a:latin typeface="Calibri"/>
            </a:rPr>
            <a:t>mesures pour  diminuer la dette de sommeil) </a:t>
          </a:r>
        </a:p>
      </dgm:t>
    </dgm:pt>
    <dgm:pt modelId="{AC9DBA81-786F-41D2-804A-9AD49F166D05}" type="parTrans" cxnId="{567B3B06-56B2-4B4A-8D38-A9ADE61E5B53}">
      <dgm:prSet/>
      <dgm:spPr>
        <a:ln>
          <a:solidFill>
            <a:srgbClr val="C00000"/>
          </a:solidFill>
          <a:tailEnd type="arrow"/>
        </a:ln>
      </dgm:spPr>
      <dgm:t>
        <a:bodyPr/>
        <a:lstStyle/>
        <a:p>
          <a:endParaRPr lang="en-US"/>
        </a:p>
      </dgm:t>
    </dgm:pt>
    <dgm:pt modelId="{05EDF262-05D8-426D-8A53-6F26A2AD9D2D}" type="sibTrans" cxnId="{567B3B06-56B2-4B4A-8D38-A9ADE61E5B53}">
      <dgm:prSet/>
      <dgm:spPr/>
      <dgm:t>
        <a:bodyPr/>
        <a:lstStyle/>
        <a:p>
          <a:endParaRPr lang="en-US"/>
        </a:p>
      </dgm:t>
    </dgm:pt>
    <dgm:pt modelId="{4DE8FA8B-AB73-4DFC-88EA-3DA06499B5A8}" type="pres">
      <dgm:prSet presAssocID="{A6A5DBF9-118B-4249-8B6D-66B1B2B278E9}" presName="diagram" presStyleCnt="0">
        <dgm:presLayoutVars>
          <dgm:chPref val="1"/>
          <dgm:dir/>
          <dgm:animOne val="branch"/>
          <dgm:animLvl val="lvl"/>
          <dgm:resizeHandles val="exact"/>
        </dgm:presLayoutVars>
      </dgm:prSet>
      <dgm:spPr/>
      <dgm:t>
        <a:bodyPr/>
        <a:lstStyle/>
        <a:p>
          <a:endParaRPr lang="en-US"/>
        </a:p>
      </dgm:t>
    </dgm:pt>
    <dgm:pt modelId="{9D5C7826-145A-4857-992F-56FE21F96C0F}" type="pres">
      <dgm:prSet presAssocID="{2B4B0FE2-CE4E-48B1-ADC7-8115B961983A}" presName="root1" presStyleCnt="0"/>
      <dgm:spPr/>
    </dgm:pt>
    <dgm:pt modelId="{2EE7980A-A61D-4187-B830-DAA4CE13645E}" type="pres">
      <dgm:prSet presAssocID="{2B4B0FE2-CE4E-48B1-ADC7-8115B961983A}" presName="LevelOneTextNode" presStyleLbl="node0" presStyleIdx="0" presStyleCnt="1" custScaleX="156454" custScaleY="361731" custLinFactNeighborX="-353" custLinFactNeighborY="19779">
        <dgm:presLayoutVars>
          <dgm:chPref val="3"/>
        </dgm:presLayoutVars>
      </dgm:prSet>
      <dgm:spPr/>
      <dgm:t>
        <a:bodyPr/>
        <a:lstStyle/>
        <a:p>
          <a:endParaRPr lang="en-US"/>
        </a:p>
      </dgm:t>
    </dgm:pt>
    <dgm:pt modelId="{E3E30101-B880-4674-AE45-6E45FE6837E5}" type="pres">
      <dgm:prSet presAssocID="{2B4B0FE2-CE4E-48B1-ADC7-8115B961983A}" presName="level2hierChild" presStyleCnt="0"/>
      <dgm:spPr/>
    </dgm:pt>
    <dgm:pt modelId="{60D361A7-277A-47EE-AF34-15AC95FE3A3B}" type="pres">
      <dgm:prSet presAssocID="{8131DBC4-081E-4898-9484-881BEEB563B6}" presName="conn2-1" presStyleLbl="parChTrans1D2" presStyleIdx="0" presStyleCnt="1"/>
      <dgm:spPr/>
      <dgm:t>
        <a:bodyPr/>
        <a:lstStyle/>
        <a:p>
          <a:endParaRPr lang="en-US"/>
        </a:p>
      </dgm:t>
    </dgm:pt>
    <dgm:pt modelId="{98AA1B28-A21A-45C9-873B-F58230332E06}" type="pres">
      <dgm:prSet presAssocID="{8131DBC4-081E-4898-9484-881BEEB563B6}" presName="connTx" presStyleLbl="parChTrans1D2" presStyleIdx="0" presStyleCnt="1"/>
      <dgm:spPr/>
      <dgm:t>
        <a:bodyPr/>
        <a:lstStyle/>
        <a:p>
          <a:endParaRPr lang="en-US"/>
        </a:p>
      </dgm:t>
    </dgm:pt>
    <dgm:pt modelId="{32BF66A9-78FC-4665-8898-B61835C48E15}" type="pres">
      <dgm:prSet presAssocID="{CBA5FA6D-898A-4350-B977-DEE730E3A417}" presName="root2" presStyleCnt="0"/>
      <dgm:spPr/>
    </dgm:pt>
    <dgm:pt modelId="{6E475AE2-B92A-44EE-9B64-E5A0C8B4FD57}" type="pres">
      <dgm:prSet presAssocID="{CBA5FA6D-898A-4350-B977-DEE730E3A417}" presName="LevelTwoTextNode" presStyleLbl="node2" presStyleIdx="0" presStyleCnt="1" custScaleX="157522" custScaleY="211652" custLinFactNeighborY="25349">
        <dgm:presLayoutVars>
          <dgm:chPref val="3"/>
        </dgm:presLayoutVars>
      </dgm:prSet>
      <dgm:spPr/>
      <dgm:t>
        <a:bodyPr/>
        <a:lstStyle/>
        <a:p>
          <a:endParaRPr lang="en-US"/>
        </a:p>
      </dgm:t>
    </dgm:pt>
    <dgm:pt modelId="{2CFB6AC3-1F95-42DA-8407-AEB8A6D01D1C}" type="pres">
      <dgm:prSet presAssocID="{CBA5FA6D-898A-4350-B977-DEE730E3A417}" presName="level3hierChild" presStyleCnt="0"/>
      <dgm:spPr/>
    </dgm:pt>
    <dgm:pt modelId="{2396195C-017D-4756-A5A8-1928DDE49AE9}" type="pres">
      <dgm:prSet presAssocID="{1F8BFE4F-C111-41EE-8AE2-D248A085157D}" presName="conn2-1" presStyleLbl="parChTrans1D3" presStyleIdx="0" presStyleCnt="1"/>
      <dgm:spPr/>
      <dgm:t>
        <a:bodyPr/>
        <a:lstStyle/>
        <a:p>
          <a:endParaRPr lang="en-US"/>
        </a:p>
      </dgm:t>
    </dgm:pt>
    <dgm:pt modelId="{D474F56C-6599-4146-94C5-15D9CEB24CDF}" type="pres">
      <dgm:prSet presAssocID="{1F8BFE4F-C111-41EE-8AE2-D248A085157D}" presName="connTx" presStyleLbl="parChTrans1D3" presStyleIdx="0" presStyleCnt="1"/>
      <dgm:spPr/>
      <dgm:t>
        <a:bodyPr/>
        <a:lstStyle/>
        <a:p>
          <a:endParaRPr lang="en-US"/>
        </a:p>
      </dgm:t>
    </dgm:pt>
    <dgm:pt modelId="{232BE332-23B8-4A03-AA6F-73CC4E463F83}" type="pres">
      <dgm:prSet presAssocID="{DC00B02D-C839-4429-BC8F-7EBC7EE1B084}" presName="root2" presStyleCnt="0"/>
      <dgm:spPr/>
    </dgm:pt>
    <dgm:pt modelId="{E77FCC66-95F3-44BF-950A-DF769E7D429D}" type="pres">
      <dgm:prSet presAssocID="{DC00B02D-C839-4429-BC8F-7EBC7EE1B084}" presName="LevelTwoTextNode" presStyleLbl="node3" presStyleIdx="0" presStyleCnt="1" custScaleX="149337" custScaleY="234477" custLinFactNeighborY="25349">
        <dgm:presLayoutVars>
          <dgm:chPref val="3"/>
        </dgm:presLayoutVars>
      </dgm:prSet>
      <dgm:spPr/>
      <dgm:t>
        <a:bodyPr/>
        <a:lstStyle/>
        <a:p>
          <a:endParaRPr lang="en-US"/>
        </a:p>
      </dgm:t>
    </dgm:pt>
    <dgm:pt modelId="{7DE7ED30-3328-4773-98CE-8D9D1A080CAB}" type="pres">
      <dgm:prSet presAssocID="{DC00B02D-C839-4429-BC8F-7EBC7EE1B084}" presName="level3hierChild" presStyleCnt="0"/>
      <dgm:spPr/>
    </dgm:pt>
    <dgm:pt modelId="{80C30549-AFDE-40B9-BCFA-84ECDA7DE249}" type="pres">
      <dgm:prSet presAssocID="{EE4AC573-D2F5-4BD6-8A43-7CA9190B8376}" presName="conn2-1" presStyleLbl="parChTrans1D4" presStyleIdx="0" presStyleCnt="2"/>
      <dgm:spPr/>
      <dgm:t>
        <a:bodyPr/>
        <a:lstStyle/>
        <a:p>
          <a:endParaRPr lang="en-US"/>
        </a:p>
      </dgm:t>
    </dgm:pt>
    <dgm:pt modelId="{3AB1E809-D675-4F87-B3CF-D99AE7DF4F9D}" type="pres">
      <dgm:prSet presAssocID="{EE4AC573-D2F5-4BD6-8A43-7CA9190B8376}" presName="connTx" presStyleLbl="parChTrans1D4" presStyleIdx="0" presStyleCnt="2"/>
      <dgm:spPr/>
      <dgm:t>
        <a:bodyPr/>
        <a:lstStyle/>
        <a:p>
          <a:endParaRPr lang="en-US"/>
        </a:p>
      </dgm:t>
    </dgm:pt>
    <dgm:pt modelId="{AE9FE6E9-7E6E-4082-A9F9-C57128CB3125}" type="pres">
      <dgm:prSet presAssocID="{C6C0CC5C-7E5A-416A-8F23-4ECC1F5CF17D}" presName="root2" presStyleCnt="0"/>
      <dgm:spPr/>
    </dgm:pt>
    <dgm:pt modelId="{B9270AF0-D0E3-40E6-883D-F53C95D98D29}" type="pres">
      <dgm:prSet presAssocID="{C6C0CC5C-7E5A-416A-8F23-4ECC1F5CF17D}" presName="LevelTwoTextNode" presStyleLbl="node4" presStyleIdx="0" presStyleCnt="2" custScaleX="174365" custLinFactNeighborX="2295" custLinFactNeighborY="-14338">
        <dgm:presLayoutVars>
          <dgm:chPref val="3"/>
        </dgm:presLayoutVars>
      </dgm:prSet>
      <dgm:spPr/>
      <dgm:t>
        <a:bodyPr/>
        <a:lstStyle/>
        <a:p>
          <a:endParaRPr lang="en-US"/>
        </a:p>
      </dgm:t>
    </dgm:pt>
    <dgm:pt modelId="{8FE19561-E501-4DC5-9402-CD15B815FD62}" type="pres">
      <dgm:prSet presAssocID="{C6C0CC5C-7E5A-416A-8F23-4ECC1F5CF17D}" presName="level3hierChild" presStyleCnt="0"/>
      <dgm:spPr/>
    </dgm:pt>
    <dgm:pt modelId="{4CBD92C2-695A-4D12-AC5E-198213948F79}" type="pres">
      <dgm:prSet presAssocID="{AC9DBA81-786F-41D2-804A-9AD49F166D05}" presName="conn2-1" presStyleLbl="parChTrans1D4" presStyleIdx="1" presStyleCnt="2"/>
      <dgm:spPr/>
      <dgm:t>
        <a:bodyPr/>
        <a:lstStyle/>
        <a:p>
          <a:endParaRPr lang="en-US"/>
        </a:p>
      </dgm:t>
    </dgm:pt>
    <dgm:pt modelId="{3DC75FFB-89DA-4AE0-B2A0-232CFFBB02A5}" type="pres">
      <dgm:prSet presAssocID="{AC9DBA81-786F-41D2-804A-9AD49F166D05}" presName="connTx" presStyleLbl="parChTrans1D4" presStyleIdx="1" presStyleCnt="2"/>
      <dgm:spPr/>
      <dgm:t>
        <a:bodyPr/>
        <a:lstStyle/>
        <a:p>
          <a:endParaRPr lang="en-US"/>
        </a:p>
      </dgm:t>
    </dgm:pt>
    <dgm:pt modelId="{F3EE4B37-C4FE-4B44-9DC3-8913DE4681A5}" type="pres">
      <dgm:prSet presAssocID="{B4434B0C-B6A5-4695-BA28-DFFBB977EA81}" presName="root2" presStyleCnt="0"/>
      <dgm:spPr/>
    </dgm:pt>
    <dgm:pt modelId="{3D90AF2D-1093-494D-896F-FBE1D48285C0}" type="pres">
      <dgm:prSet presAssocID="{B4434B0C-B6A5-4695-BA28-DFFBB977EA81}" presName="LevelTwoTextNode" presStyleLbl="node4" presStyleIdx="1" presStyleCnt="2" custScaleX="177165" custScaleY="236529" custLinFactNeighborY="25349">
        <dgm:presLayoutVars>
          <dgm:chPref val="3"/>
        </dgm:presLayoutVars>
      </dgm:prSet>
      <dgm:spPr/>
      <dgm:t>
        <a:bodyPr/>
        <a:lstStyle/>
        <a:p>
          <a:endParaRPr lang="en-US"/>
        </a:p>
      </dgm:t>
    </dgm:pt>
    <dgm:pt modelId="{6E0CE6D9-F1A9-4A11-A2DE-FBFE76A035B2}" type="pres">
      <dgm:prSet presAssocID="{B4434B0C-B6A5-4695-BA28-DFFBB977EA81}" presName="level3hierChild" presStyleCnt="0"/>
      <dgm:spPr/>
    </dgm:pt>
  </dgm:ptLst>
  <dgm:cxnLst>
    <dgm:cxn modelId="{E82C0AEA-F4DF-4774-ABA0-E1DBDEC71FF8}" type="presOf" srcId="{EE4AC573-D2F5-4BD6-8A43-7CA9190B8376}" destId="{3AB1E809-D675-4F87-B3CF-D99AE7DF4F9D}" srcOrd="1" destOrd="0" presId="urn:microsoft.com/office/officeart/2005/8/layout/hierarchy2"/>
    <dgm:cxn modelId="{567B3B06-56B2-4B4A-8D38-A9ADE61E5B53}" srcId="{DC00B02D-C839-4429-BC8F-7EBC7EE1B084}" destId="{B4434B0C-B6A5-4695-BA28-DFFBB977EA81}" srcOrd="1" destOrd="0" parTransId="{AC9DBA81-786F-41D2-804A-9AD49F166D05}" sibTransId="{05EDF262-05D8-426D-8A53-6F26A2AD9D2D}"/>
    <dgm:cxn modelId="{FFAA119D-5DF9-420B-B628-98FB83766CDE}" type="presOf" srcId="{1F8BFE4F-C111-41EE-8AE2-D248A085157D}" destId="{2396195C-017D-4756-A5A8-1928DDE49AE9}" srcOrd="0" destOrd="0" presId="urn:microsoft.com/office/officeart/2005/8/layout/hierarchy2"/>
    <dgm:cxn modelId="{D18453E0-0DAC-41DA-95A8-9F1773E07E5B}" srcId="{2B4B0FE2-CE4E-48B1-ADC7-8115B961983A}" destId="{CBA5FA6D-898A-4350-B977-DEE730E3A417}" srcOrd="0" destOrd="0" parTransId="{8131DBC4-081E-4898-9484-881BEEB563B6}" sibTransId="{72190484-7878-4DA0-BA1B-9EB05002C484}"/>
    <dgm:cxn modelId="{ACC8980A-DEBA-466F-9FA5-D904559B0254}" type="presOf" srcId="{DC00B02D-C839-4429-BC8F-7EBC7EE1B084}" destId="{E77FCC66-95F3-44BF-950A-DF769E7D429D}" srcOrd="0" destOrd="0" presId="urn:microsoft.com/office/officeart/2005/8/layout/hierarchy2"/>
    <dgm:cxn modelId="{7DFE7C9A-15E1-4104-A87E-F3E3C1F39BAF}" type="presOf" srcId="{AC9DBA81-786F-41D2-804A-9AD49F166D05}" destId="{4CBD92C2-695A-4D12-AC5E-198213948F79}" srcOrd="0" destOrd="0" presId="urn:microsoft.com/office/officeart/2005/8/layout/hierarchy2"/>
    <dgm:cxn modelId="{4E94B6E2-6991-4C2C-B301-CFD0B8B69EAE}" srcId="{DC00B02D-C839-4429-BC8F-7EBC7EE1B084}" destId="{C6C0CC5C-7E5A-416A-8F23-4ECC1F5CF17D}" srcOrd="0" destOrd="0" parTransId="{EE4AC573-D2F5-4BD6-8A43-7CA9190B8376}" sibTransId="{43901874-97F7-43C0-B674-7081E9E8B5F4}"/>
    <dgm:cxn modelId="{9E131A02-A8FE-4AA6-8896-3A4A6B012BFB}" type="presOf" srcId="{8131DBC4-081E-4898-9484-881BEEB563B6}" destId="{60D361A7-277A-47EE-AF34-15AC95FE3A3B}" srcOrd="0" destOrd="0" presId="urn:microsoft.com/office/officeart/2005/8/layout/hierarchy2"/>
    <dgm:cxn modelId="{C6B4CE4D-2A65-493B-B2A6-CA8FE327B3FD}" type="presOf" srcId="{A6A5DBF9-118B-4249-8B6D-66B1B2B278E9}" destId="{4DE8FA8B-AB73-4DFC-88EA-3DA06499B5A8}" srcOrd="0" destOrd="0" presId="urn:microsoft.com/office/officeart/2005/8/layout/hierarchy2"/>
    <dgm:cxn modelId="{57BBAE78-A557-4568-AFBC-EA5C3513C6B1}" type="presOf" srcId="{C6C0CC5C-7E5A-416A-8F23-4ECC1F5CF17D}" destId="{B9270AF0-D0E3-40E6-883D-F53C95D98D29}" srcOrd="0" destOrd="0" presId="urn:microsoft.com/office/officeart/2005/8/layout/hierarchy2"/>
    <dgm:cxn modelId="{167DB0D3-7863-45C6-B099-159824F3BB86}" type="presOf" srcId="{2B4B0FE2-CE4E-48B1-ADC7-8115B961983A}" destId="{2EE7980A-A61D-4187-B830-DAA4CE13645E}" srcOrd="0" destOrd="0" presId="urn:microsoft.com/office/officeart/2005/8/layout/hierarchy2"/>
    <dgm:cxn modelId="{91D418A6-25A6-46C1-B1D1-B8D21933D0F1}" type="presOf" srcId="{EE4AC573-D2F5-4BD6-8A43-7CA9190B8376}" destId="{80C30549-AFDE-40B9-BCFA-84ECDA7DE249}" srcOrd="0" destOrd="0" presId="urn:microsoft.com/office/officeart/2005/8/layout/hierarchy2"/>
    <dgm:cxn modelId="{025B9E88-65EF-4660-9575-C72F0BA360FA}" type="presOf" srcId="{B4434B0C-B6A5-4695-BA28-DFFBB977EA81}" destId="{3D90AF2D-1093-494D-896F-FBE1D48285C0}" srcOrd="0" destOrd="0" presId="urn:microsoft.com/office/officeart/2005/8/layout/hierarchy2"/>
    <dgm:cxn modelId="{52C2BFA4-90E1-4305-BD3C-9DBC20C95430}" type="presOf" srcId="{CBA5FA6D-898A-4350-B977-DEE730E3A417}" destId="{6E475AE2-B92A-44EE-9B64-E5A0C8B4FD57}" srcOrd="0" destOrd="0" presId="urn:microsoft.com/office/officeart/2005/8/layout/hierarchy2"/>
    <dgm:cxn modelId="{A78D6FBE-266D-4968-B553-E478D52C5238}" type="presOf" srcId="{8131DBC4-081E-4898-9484-881BEEB563B6}" destId="{98AA1B28-A21A-45C9-873B-F58230332E06}" srcOrd="1" destOrd="0" presId="urn:microsoft.com/office/officeart/2005/8/layout/hierarchy2"/>
    <dgm:cxn modelId="{3320EC35-E372-406C-8958-6E86EE3C5415}" srcId="{A6A5DBF9-118B-4249-8B6D-66B1B2B278E9}" destId="{2B4B0FE2-CE4E-48B1-ADC7-8115B961983A}" srcOrd="0" destOrd="0" parTransId="{8AC6F9C3-A667-48DF-9B4C-EC6DD5CA6ECA}" sibTransId="{158FF87A-0311-4008-83F5-5893E8D8FFDB}"/>
    <dgm:cxn modelId="{38ECC2FA-C104-42B5-B7E6-666D090C00BC}" type="presOf" srcId="{AC9DBA81-786F-41D2-804A-9AD49F166D05}" destId="{3DC75FFB-89DA-4AE0-B2A0-232CFFBB02A5}" srcOrd="1" destOrd="0" presId="urn:microsoft.com/office/officeart/2005/8/layout/hierarchy2"/>
    <dgm:cxn modelId="{CD14BBB8-E8BA-4EEA-BF39-CCE0580D1C91}" srcId="{CBA5FA6D-898A-4350-B977-DEE730E3A417}" destId="{DC00B02D-C839-4429-BC8F-7EBC7EE1B084}" srcOrd="0" destOrd="0" parTransId="{1F8BFE4F-C111-41EE-8AE2-D248A085157D}" sibTransId="{144B787E-1E07-4981-82B1-7764B94F02A1}"/>
    <dgm:cxn modelId="{CDD44D01-EB45-4D0D-A853-8A181B71DC25}" type="presOf" srcId="{1F8BFE4F-C111-41EE-8AE2-D248A085157D}" destId="{D474F56C-6599-4146-94C5-15D9CEB24CDF}" srcOrd="1" destOrd="0" presId="urn:microsoft.com/office/officeart/2005/8/layout/hierarchy2"/>
    <dgm:cxn modelId="{1128D657-88EF-4075-AFCC-2524E214E19B}" type="presParOf" srcId="{4DE8FA8B-AB73-4DFC-88EA-3DA06499B5A8}" destId="{9D5C7826-145A-4857-992F-56FE21F96C0F}" srcOrd="0" destOrd="0" presId="urn:microsoft.com/office/officeart/2005/8/layout/hierarchy2"/>
    <dgm:cxn modelId="{64E8AA2C-6BFF-419D-9FF0-0B0E0F807AEF}" type="presParOf" srcId="{9D5C7826-145A-4857-992F-56FE21F96C0F}" destId="{2EE7980A-A61D-4187-B830-DAA4CE13645E}" srcOrd="0" destOrd="0" presId="urn:microsoft.com/office/officeart/2005/8/layout/hierarchy2"/>
    <dgm:cxn modelId="{79CABF78-379F-457D-AFC4-B3DA5C12F9BD}" type="presParOf" srcId="{9D5C7826-145A-4857-992F-56FE21F96C0F}" destId="{E3E30101-B880-4674-AE45-6E45FE6837E5}" srcOrd="1" destOrd="0" presId="urn:microsoft.com/office/officeart/2005/8/layout/hierarchy2"/>
    <dgm:cxn modelId="{0380D653-3BAD-40DE-B184-1F5DCAA33641}" type="presParOf" srcId="{E3E30101-B880-4674-AE45-6E45FE6837E5}" destId="{60D361A7-277A-47EE-AF34-15AC95FE3A3B}" srcOrd="0" destOrd="0" presId="urn:microsoft.com/office/officeart/2005/8/layout/hierarchy2"/>
    <dgm:cxn modelId="{D6753B44-B282-4B30-9B79-34D727C97EDC}" type="presParOf" srcId="{60D361A7-277A-47EE-AF34-15AC95FE3A3B}" destId="{98AA1B28-A21A-45C9-873B-F58230332E06}" srcOrd="0" destOrd="0" presId="urn:microsoft.com/office/officeart/2005/8/layout/hierarchy2"/>
    <dgm:cxn modelId="{7C265F9F-5089-4552-B51B-21E848C84230}" type="presParOf" srcId="{E3E30101-B880-4674-AE45-6E45FE6837E5}" destId="{32BF66A9-78FC-4665-8898-B61835C48E15}" srcOrd="1" destOrd="0" presId="urn:microsoft.com/office/officeart/2005/8/layout/hierarchy2"/>
    <dgm:cxn modelId="{31C001A9-1986-448F-9EC3-4E8116111988}" type="presParOf" srcId="{32BF66A9-78FC-4665-8898-B61835C48E15}" destId="{6E475AE2-B92A-44EE-9B64-E5A0C8B4FD57}" srcOrd="0" destOrd="0" presId="urn:microsoft.com/office/officeart/2005/8/layout/hierarchy2"/>
    <dgm:cxn modelId="{4368640B-D54C-4756-90F9-DF5BD710D2A4}" type="presParOf" srcId="{32BF66A9-78FC-4665-8898-B61835C48E15}" destId="{2CFB6AC3-1F95-42DA-8407-AEB8A6D01D1C}" srcOrd="1" destOrd="0" presId="urn:microsoft.com/office/officeart/2005/8/layout/hierarchy2"/>
    <dgm:cxn modelId="{CF7D5E52-9B16-45DF-BE4A-3F1BAC02BDF1}" type="presParOf" srcId="{2CFB6AC3-1F95-42DA-8407-AEB8A6D01D1C}" destId="{2396195C-017D-4756-A5A8-1928DDE49AE9}" srcOrd="0" destOrd="0" presId="urn:microsoft.com/office/officeart/2005/8/layout/hierarchy2"/>
    <dgm:cxn modelId="{05230D67-B940-4D65-B9A6-06C8DBE68ECB}" type="presParOf" srcId="{2396195C-017D-4756-A5A8-1928DDE49AE9}" destId="{D474F56C-6599-4146-94C5-15D9CEB24CDF}" srcOrd="0" destOrd="0" presId="urn:microsoft.com/office/officeart/2005/8/layout/hierarchy2"/>
    <dgm:cxn modelId="{19D1DE0C-ABB6-4707-9729-4D073F1E5C97}" type="presParOf" srcId="{2CFB6AC3-1F95-42DA-8407-AEB8A6D01D1C}" destId="{232BE332-23B8-4A03-AA6F-73CC4E463F83}" srcOrd="1" destOrd="0" presId="urn:microsoft.com/office/officeart/2005/8/layout/hierarchy2"/>
    <dgm:cxn modelId="{7DC9390A-19DE-40FC-89B9-4D428A770169}" type="presParOf" srcId="{232BE332-23B8-4A03-AA6F-73CC4E463F83}" destId="{E77FCC66-95F3-44BF-950A-DF769E7D429D}" srcOrd="0" destOrd="0" presId="urn:microsoft.com/office/officeart/2005/8/layout/hierarchy2"/>
    <dgm:cxn modelId="{F6BF8FDB-A00F-49D3-991C-96F9EAC3CE0D}" type="presParOf" srcId="{232BE332-23B8-4A03-AA6F-73CC4E463F83}" destId="{7DE7ED30-3328-4773-98CE-8D9D1A080CAB}" srcOrd="1" destOrd="0" presId="urn:microsoft.com/office/officeart/2005/8/layout/hierarchy2"/>
    <dgm:cxn modelId="{D39E6D1B-CEDE-4AF2-92C8-BE202ADD0056}" type="presParOf" srcId="{7DE7ED30-3328-4773-98CE-8D9D1A080CAB}" destId="{80C30549-AFDE-40B9-BCFA-84ECDA7DE249}" srcOrd="0" destOrd="0" presId="urn:microsoft.com/office/officeart/2005/8/layout/hierarchy2"/>
    <dgm:cxn modelId="{8D6ECDD2-8433-4885-B1AA-4EF447F76373}" type="presParOf" srcId="{80C30549-AFDE-40B9-BCFA-84ECDA7DE249}" destId="{3AB1E809-D675-4F87-B3CF-D99AE7DF4F9D}" srcOrd="0" destOrd="0" presId="urn:microsoft.com/office/officeart/2005/8/layout/hierarchy2"/>
    <dgm:cxn modelId="{233929F1-6D0A-43AD-8430-59D76C391332}" type="presParOf" srcId="{7DE7ED30-3328-4773-98CE-8D9D1A080CAB}" destId="{AE9FE6E9-7E6E-4082-A9F9-C57128CB3125}" srcOrd="1" destOrd="0" presId="urn:microsoft.com/office/officeart/2005/8/layout/hierarchy2"/>
    <dgm:cxn modelId="{017A9439-F382-44D9-99DD-311EDF01E1ED}" type="presParOf" srcId="{AE9FE6E9-7E6E-4082-A9F9-C57128CB3125}" destId="{B9270AF0-D0E3-40E6-883D-F53C95D98D29}" srcOrd="0" destOrd="0" presId="urn:microsoft.com/office/officeart/2005/8/layout/hierarchy2"/>
    <dgm:cxn modelId="{422D57AE-A2C4-4DF7-883C-9AAEDD6D28B0}" type="presParOf" srcId="{AE9FE6E9-7E6E-4082-A9F9-C57128CB3125}" destId="{8FE19561-E501-4DC5-9402-CD15B815FD62}" srcOrd="1" destOrd="0" presId="urn:microsoft.com/office/officeart/2005/8/layout/hierarchy2"/>
    <dgm:cxn modelId="{A1E86844-B119-423D-A495-91ABBC349668}" type="presParOf" srcId="{7DE7ED30-3328-4773-98CE-8D9D1A080CAB}" destId="{4CBD92C2-695A-4D12-AC5E-198213948F79}" srcOrd="2" destOrd="0" presId="urn:microsoft.com/office/officeart/2005/8/layout/hierarchy2"/>
    <dgm:cxn modelId="{EC61E11A-2C67-4CC9-BDCB-81DDE93B8E9C}" type="presParOf" srcId="{4CBD92C2-695A-4D12-AC5E-198213948F79}" destId="{3DC75FFB-89DA-4AE0-B2A0-232CFFBB02A5}" srcOrd="0" destOrd="0" presId="urn:microsoft.com/office/officeart/2005/8/layout/hierarchy2"/>
    <dgm:cxn modelId="{BC8286D0-4135-4AAE-821F-ED14B2486E5E}" type="presParOf" srcId="{7DE7ED30-3328-4773-98CE-8D9D1A080CAB}" destId="{F3EE4B37-C4FE-4B44-9DC3-8913DE4681A5}" srcOrd="3" destOrd="0" presId="urn:microsoft.com/office/officeart/2005/8/layout/hierarchy2"/>
    <dgm:cxn modelId="{007758FA-20AC-4316-8D62-485543CECBCD}" type="presParOf" srcId="{F3EE4B37-C4FE-4B44-9DC3-8913DE4681A5}" destId="{3D90AF2D-1093-494D-896F-FBE1D48285C0}" srcOrd="0" destOrd="0" presId="urn:microsoft.com/office/officeart/2005/8/layout/hierarchy2"/>
    <dgm:cxn modelId="{EDB8E573-731A-479C-B07A-1E0F9D4B6828}" type="presParOf" srcId="{F3EE4B37-C4FE-4B44-9DC3-8913DE4681A5}" destId="{6E0CE6D9-F1A9-4A11-A2DE-FBFE76A035B2}" srcOrd="1" destOrd="0" presId="urn:microsoft.com/office/officeart/2005/8/layout/hierarchy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E3F94-1740-4EAE-B4FA-2BC17126F58F}">
      <dsp:nvSpPr>
        <dsp:cNvPr id="0" name=""/>
        <dsp:cNvSpPr/>
      </dsp:nvSpPr>
      <dsp:spPr>
        <a:xfrm>
          <a:off x="1219197" y="1250991"/>
          <a:ext cx="1219205" cy="122508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Gestion de la fatigue</a:t>
          </a:r>
          <a:endParaRPr lang="en-US" sz="1200" b="1" kern="1200" dirty="0"/>
        </a:p>
      </dsp:txBody>
      <dsp:txXfrm>
        <a:off x="1219197" y="1250991"/>
        <a:ext cx="1219205" cy="1225085"/>
      </dsp:txXfrm>
    </dsp:sp>
    <dsp:sp modelId="{20D10F18-1457-4EB7-958E-15EF45D6801A}">
      <dsp:nvSpPr>
        <dsp:cNvPr id="0" name=""/>
        <dsp:cNvSpPr/>
      </dsp:nvSpPr>
      <dsp:spPr>
        <a:xfrm rot="12900000">
          <a:off x="529284" y="1093347"/>
          <a:ext cx="835067" cy="305232"/>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861433-09A8-4B9F-B43C-F2705FD29CA4}">
      <dsp:nvSpPr>
        <dsp:cNvPr id="0" name=""/>
        <dsp:cNvSpPr/>
      </dsp:nvSpPr>
      <dsp:spPr>
        <a:xfrm>
          <a:off x="96074" y="599499"/>
          <a:ext cx="1017441" cy="8139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err="1" smtClean="0"/>
            <a:t>Organismes</a:t>
          </a:r>
          <a:r>
            <a:rPr lang="en-US" sz="1100" kern="1200" dirty="0" smtClean="0"/>
            <a:t> de </a:t>
          </a:r>
          <a:r>
            <a:rPr lang="en-US" sz="1100" kern="1200" dirty="0" err="1" smtClean="0"/>
            <a:t>réglementation</a:t>
          </a:r>
          <a:endParaRPr lang="en-US" sz="1100" b="1" kern="1200" dirty="0"/>
        </a:p>
      </dsp:txBody>
      <dsp:txXfrm>
        <a:off x="96074" y="599499"/>
        <a:ext cx="1017441" cy="813953"/>
      </dsp:txXfrm>
    </dsp:sp>
    <dsp:sp modelId="{FE3D06A3-056E-479E-ACD6-2F10748BBA51}">
      <dsp:nvSpPr>
        <dsp:cNvPr id="0" name=""/>
        <dsp:cNvSpPr/>
      </dsp:nvSpPr>
      <dsp:spPr>
        <a:xfrm rot="16200000">
          <a:off x="1412200" y="633282"/>
          <a:ext cx="833198" cy="305232"/>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1320079" y="-37676"/>
          <a:ext cx="1017441" cy="813953"/>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err="1" smtClean="0"/>
            <a:t>Planification</a:t>
          </a:r>
          <a:r>
            <a:rPr lang="en-US" sz="1100" kern="1200" dirty="0" smtClean="0"/>
            <a:t> de </a:t>
          </a:r>
          <a:r>
            <a:rPr lang="en-US" sz="1100" kern="1200" smtClean="0"/>
            <a:t>l’horaire</a:t>
          </a:r>
          <a:r>
            <a:rPr lang="en-US" sz="1100" kern="1200" dirty="0" smtClean="0"/>
            <a:t>  et gestion</a:t>
          </a:r>
          <a:endParaRPr lang="en-US" sz="1100" b="1" kern="1200" dirty="0"/>
        </a:p>
      </dsp:txBody>
      <dsp:txXfrm>
        <a:off x="1320079" y="-37676"/>
        <a:ext cx="1017441" cy="813953"/>
      </dsp:txXfrm>
    </dsp:sp>
    <dsp:sp modelId="{9EA7BA6B-D1FC-4DC1-958E-1A25B5A0904F}">
      <dsp:nvSpPr>
        <dsp:cNvPr id="0" name=""/>
        <dsp:cNvSpPr/>
      </dsp:nvSpPr>
      <dsp:spPr>
        <a:xfrm rot="19500000">
          <a:off x="2293247" y="1093347"/>
          <a:ext cx="835067" cy="30523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C5F6AC-60D5-4E49-8B55-4CB82BD9528B}">
      <dsp:nvSpPr>
        <dsp:cNvPr id="0" name=""/>
        <dsp:cNvSpPr/>
      </dsp:nvSpPr>
      <dsp:spPr>
        <a:xfrm>
          <a:off x="2544084" y="599499"/>
          <a:ext cx="1017441" cy="813953"/>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Conducteurs</a:t>
          </a:r>
          <a:endParaRPr lang="en-US" sz="1100" b="1" kern="1200" dirty="0"/>
        </a:p>
      </dsp:txBody>
      <dsp:txXfrm>
        <a:off x="2544084" y="599499"/>
        <a:ext cx="1017441" cy="8139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E3F94-1740-4EAE-B4FA-2BC17126F58F}">
      <dsp:nvSpPr>
        <dsp:cNvPr id="0" name=""/>
        <dsp:cNvSpPr/>
      </dsp:nvSpPr>
      <dsp:spPr>
        <a:xfrm>
          <a:off x="573643" y="937462"/>
          <a:ext cx="529113" cy="5291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err="1" smtClean="0"/>
            <a:t>Gestion</a:t>
          </a:r>
          <a:r>
            <a:rPr lang="en-US" sz="800" b="1" kern="1200" dirty="0" smtClean="0"/>
            <a:t> de la fatigue</a:t>
          </a:r>
          <a:endParaRPr lang="en-US" sz="800" b="1" kern="1200" dirty="0"/>
        </a:p>
      </dsp:txBody>
      <dsp:txXfrm>
        <a:off x="573643" y="937462"/>
        <a:ext cx="529113" cy="529113"/>
      </dsp:txXfrm>
    </dsp:sp>
    <dsp:sp modelId="{20D10F18-1457-4EB7-958E-15EF45D6801A}">
      <dsp:nvSpPr>
        <dsp:cNvPr id="0" name=""/>
        <dsp:cNvSpPr/>
      </dsp:nvSpPr>
      <dsp:spPr>
        <a:xfrm rot="12900000">
          <a:off x="214076" y="838610"/>
          <a:ext cx="425605"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1232"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latin typeface="+mn-lt"/>
            </a:rPr>
            <a:t>Organismes</a:t>
          </a:r>
          <a:r>
            <a:rPr lang="en-US" sz="500" b="1" kern="1200" dirty="0" smtClean="0">
              <a:latin typeface="+mn-lt"/>
            </a:rPr>
            <a:t> de </a:t>
          </a:r>
          <a:r>
            <a:rPr lang="en-US" sz="500" b="1" kern="1200" dirty="0" err="1" smtClean="0">
              <a:latin typeface="+mn-lt"/>
            </a:rPr>
            <a:t>r</a:t>
          </a:r>
          <a:r>
            <a:rPr lang="en-US" sz="500" b="1" kern="1200" dirty="0" err="1" smtClean="0">
              <a:latin typeface="+mn-lt"/>
              <a:cs typeface="Arial"/>
            </a:rPr>
            <a:t>églementation</a:t>
          </a:r>
          <a:endParaRPr lang="en-US" sz="500" b="1" kern="1200" dirty="0">
            <a:latin typeface="+mn-lt"/>
          </a:endParaRPr>
        </a:p>
      </dsp:txBody>
      <dsp:txXfrm>
        <a:off x="1232" y="590887"/>
        <a:ext cx="502658" cy="402126"/>
      </dsp:txXfrm>
    </dsp:sp>
    <dsp:sp modelId="{FE3D06A3-056E-479E-ACD6-2F10748BBA51}">
      <dsp:nvSpPr>
        <dsp:cNvPr id="0" name=""/>
        <dsp:cNvSpPr/>
      </dsp:nvSpPr>
      <dsp:spPr>
        <a:xfrm rot="16200000">
          <a:off x="625397" y="624490"/>
          <a:ext cx="425605" cy="150797"/>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586870" y="286023"/>
          <a:ext cx="502658" cy="402126"/>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err="1" smtClean="0"/>
            <a:t>Planification</a:t>
          </a:r>
          <a:r>
            <a:rPr lang="en-US" sz="600" b="1" kern="1200" dirty="0" smtClean="0"/>
            <a:t> de </a:t>
          </a:r>
          <a:r>
            <a:rPr lang="en-US" sz="600" b="1" kern="1200" dirty="0" err="1" smtClean="0"/>
            <a:t>l’horaire</a:t>
          </a:r>
          <a:r>
            <a:rPr lang="en-US" sz="600" b="1" kern="1200" dirty="0" smtClean="0"/>
            <a:t> et </a:t>
          </a:r>
          <a:r>
            <a:rPr lang="en-US" sz="600" b="1" kern="1200" dirty="0" err="1" smtClean="0"/>
            <a:t>gestion</a:t>
          </a:r>
          <a:endParaRPr lang="en-US" sz="600" b="1" kern="1200" dirty="0"/>
        </a:p>
      </dsp:txBody>
      <dsp:txXfrm>
        <a:off x="586870" y="286023"/>
        <a:ext cx="502658" cy="402126"/>
      </dsp:txXfrm>
    </dsp:sp>
    <dsp:sp modelId="{9EA7BA6B-D1FC-4DC1-958E-1A25B5A0904F}">
      <dsp:nvSpPr>
        <dsp:cNvPr id="0" name=""/>
        <dsp:cNvSpPr/>
      </dsp:nvSpPr>
      <dsp:spPr>
        <a:xfrm rot="19500000">
          <a:off x="1036718" y="838610"/>
          <a:ext cx="425605"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4FC5F6AC-60D5-4E49-8B55-4CB82BD9528B}">
      <dsp:nvSpPr>
        <dsp:cNvPr id="0" name=""/>
        <dsp:cNvSpPr/>
      </dsp:nvSpPr>
      <dsp:spPr>
        <a:xfrm>
          <a:off x="1172509"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11430" tIns="11430" rIns="11430" bIns="11430" numCol="1" spcCol="1270" anchor="ctr" anchorCtr="0">
          <a:noAutofit/>
        </a:bodyPr>
        <a:lstStyle/>
        <a:p>
          <a:pPr lvl="0" algn="ctr" defTabSz="266700">
            <a:lnSpc>
              <a:spcPct val="90000"/>
            </a:lnSpc>
            <a:spcBef>
              <a:spcPct val="0"/>
            </a:spcBef>
            <a:spcAft>
              <a:spcPct val="35000"/>
            </a:spcAft>
          </a:pPr>
          <a:r>
            <a:rPr lang="en-US" sz="600" b="1" kern="1200" dirty="0" err="1" smtClean="0"/>
            <a:t>Conducteurs</a:t>
          </a:r>
          <a:endParaRPr lang="en-US" sz="600" b="1" kern="1200" dirty="0"/>
        </a:p>
      </dsp:txBody>
      <dsp:txXfrm>
        <a:off x="1172509" y="590887"/>
        <a:ext cx="502658" cy="40212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E3F94-1740-4EAE-B4FA-2BC17126F58F}">
      <dsp:nvSpPr>
        <dsp:cNvPr id="0" name=""/>
        <dsp:cNvSpPr/>
      </dsp:nvSpPr>
      <dsp:spPr>
        <a:xfrm>
          <a:off x="573643" y="937462"/>
          <a:ext cx="529113" cy="5291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err="1" smtClean="0"/>
            <a:t>Gestion</a:t>
          </a:r>
          <a:r>
            <a:rPr lang="en-US" sz="800" b="1" kern="1200" dirty="0" smtClean="0"/>
            <a:t> de la fatigue</a:t>
          </a:r>
          <a:endParaRPr lang="en-US" sz="800" b="1" kern="1200" dirty="0"/>
        </a:p>
      </dsp:txBody>
      <dsp:txXfrm>
        <a:off x="573643" y="937462"/>
        <a:ext cx="529113" cy="529113"/>
      </dsp:txXfrm>
    </dsp:sp>
    <dsp:sp modelId="{20D10F18-1457-4EB7-958E-15EF45D6801A}">
      <dsp:nvSpPr>
        <dsp:cNvPr id="0" name=""/>
        <dsp:cNvSpPr/>
      </dsp:nvSpPr>
      <dsp:spPr>
        <a:xfrm rot="12900000">
          <a:off x="214076" y="838610"/>
          <a:ext cx="425605"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1232"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Organismes</a:t>
          </a:r>
          <a:r>
            <a:rPr lang="en-US" sz="500" b="1" kern="1200" dirty="0" smtClean="0"/>
            <a:t> de </a:t>
          </a:r>
          <a:r>
            <a:rPr lang="en-US" sz="500" b="1" kern="1200" dirty="0" err="1" smtClean="0"/>
            <a:t>r</a:t>
          </a:r>
          <a:r>
            <a:rPr lang="en-US" sz="500" b="1" kern="1200" dirty="0" err="1" smtClean="0">
              <a:latin typeface="+mj-lt"/>
              <a:cs typeface="Arial"/>
            </a:rPr>
            <a:t>églementation</a:t>
          </a:r>
          <a:endParaRPr lang="en-US" sz="500" b="1" kern="1200" dirty="0">
            <a:latin typeface="+mj-lt"/>
          </a:endParaRPr>
        </a:p>
      </dsp:txBody>
      <dsp:txXfrm>
        <a:off x="1232" y="590887"/>
        <a:ext cx="502658" cy="402126"/>
      </dsp:txXfrm>
    </dsp:sp>
    <dsp:sp modelId="{FE3D06A3-056E-479E-ACD6-2F10748BBA51}">
      <dsp:nvSpPr>
        <dsp:cNvPr id="0" name=""/>
        <dsp:cNvSpPr/>
      </dsp:nvSpPr>
      <dsp:spPr>
        <a:xfrm rot="16200000">
          <a:off x="625397" y="624490"/>
          <a:ext cx="425605" cy="150797"/>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586870" y="286023"/>
          <a:ext cx="502658" cy="402126"/>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Planification</a:t>
          </a:r>
          <a:r>
            <a:rPr lang="en-US" sz="500" b="1" kern="1200" dirty="0" smtClean="0"/>
            <a:t> de </a:t>
          </a:r>
          <a:r>
            <a:rPr lang="en-US" sz="500" b="1" kern="1200" dirty="0" err="1" smtClean="0"/>
            <a:t>l’horaire</a:t>
          </a:r>
          <a:r>
            <a:rPr lang="en-US" sz="500" b="1" kern="1200" dirty="0" smtClean="0"/>
            <a:t>  et </a:t>
          </a:r>
          <a:r>
            <a:rPr lang="en-US" sz="500" b="1" kern="1200" dirty="0" err="1" smtClean="0"/>
            <a:t>gestion</a:t>
          </a:r>
          <a:endParaRPr lang="en-US" sz="500" b="1" kern="1200" dirty="0"/>
        </a:p>
      </dsp:txBody>
      <dsp:txXfrm>
        <a:off x="586870" y="286023"/>
        <a:ext cx="502658" cy="402126"/>
      </dsp:txXfrm>
    </dsp:sp>
    <dsp:sp modelId="{9EA7BA6B-D1FC-4DC1-958E-1A25B5A0904F}">
      <dsp:nvSpPr>
        <dsp:cNvPr id="0" name=""/>
        <dsp:cNvSpPr/>
      </dsp:nvSpPr>
      <dsp:spPr>
        <a:xfrm rot="19500000">
          <a:off x="1036718" y="838610"/>
          <a:ext cx="425605"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4FC5F6AC-60D5-4E49-8B55-4CB82BD9528B}">
      <dsp:nvSpPr>
        <dsp:cNvPr id="0" name=""/>
        <dsp:cNvSpPr/>
      </dsp:nvSpPr>
      <dsp:spPr>
        <a:xfrm>
          <a:off x="1172509" y="590887"/>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Conducteurs</a:t>
          </a:r>
          <a:endParaRPr lang="en-US" sz="500" b="1" kern="1200" dirty="0"/>
        </a:p>
      </dsp:txBody>
      <dsp:txXfrm>
        <a:off x="1172509" y="590887"/>
        <a:ext cx="502658" cy="40212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E3F94-1740-4EAE-B4FA-2BC17126F58F}">
      <dsp:nvSpPr>
        <dsp:cNvPr id="0" name=""/>
        <dsp:cNvSpPr/>
      </dsp:nvSpPr>
      <dsp:spPr>
        <a:xfrm>
          <a:off x="573643" y="720141"/>
          <a:ext cx="529113" cy="52911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err="1" smtClean="0"/>
            <a:t>Gestion</a:t>
          </a:r>
          <a:r>
            <a:rPr lang="en-US" sz="800" b="1" kern="1200" dirty="0" smtClean="0"/>
            <a:t> de la fatigue</a:t>
          </a:r>
          <a:endParaRPr lang="en-US" sz="800" b="1" kern="1200" dirty="0"/>
        </a:p>
      </dsp:txBody>
      <dsp:txXfrm>
        <a:off x="573643" y="720141"/>
        <a:ext cx="529113" cy="529113"/>
      </dsp:txXfrm>
    </dsp:sp>
    <dsp:sp modelId="{20D10F18-1457-4EB7-958E-15EF45D6801A}">
      <dsp:nvSpPr>
        <dsp:cNvPr id="0" name=""/>
        <dsp:cNvSpPr/>
      </dsp:nvSpPr>
      <dsp:spPr>
        <a:xfrm rot="12900000">
          <a:off x="212988" y="620925"/>
          <a:ext cx="426742"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246" y="372876"/>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Organismes</a:t>
          </a:r>
          <a:r>
            <a:rPr lang="en-US" sz="500" b="1" kern="1200" dirty="0" smtClean="0"/>
            <a:t> de </a:t>
          </a:r>
          <a:r>
            <a:rPr lang="en-US" sz="500" b="1" kern="1200" dirty="0" err="1" smtClean="0"/>
            <a:t>r</a:t>
          </a:r>
          <a:r>
            <a:rPr lang="en-US" sz="500" b="1" kern="1200" dirty="0" err="1" smtClean="0">
              <a:latin typeface="+mj-lt"/>
              <a:cs typeface="Arial"/>
            </a:rPr>
            <a:t>églementation</a:t>
          </a:r>
          <a:endParaRPr lang="en-US" sz="500" b="1" kern="1200" dirty="0">
            <a:latin typeface="+mj-lt"/>
          </a:endParaRPr>
        </a:p>
      </dsp:txBody>
      <dsp:txXfrm>
        <a:off x="246" y="372876"/>
        <a:ext cx="502658" cy="402126"/>
      </dsp:txXfrm>
    </dsp:sp>
    <dsp:sp modelId="{FE3D06A3-056E-479E-ACD6-2F10748BBA51}">
      <dsp:nvSpPr>
        <dsp:cNvPr id="0" name=""/>
        <dsp:cNvSpPr/>
      </dsp:nvSpPr>
      <dsp:spPr>
        <a:xfrm rot="16200000">
          <a:off x="624828" y="406535"/>
          <a:ext cx="426742" cy="150797"/>
        </a:xfrm>
        <a:prstGeom prst="lef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AE65301-9131-410E-B558-0D223DE990D2}">
      <dsp:nvSpPr>
        <dsp:cNvPr id="0" name=""/>
        <dsp:cNvSpPr/>
      </dsp:nvSpPr>
      <dsp:spPr>
        <a:xfrm>
          <a:off x="586870" y="67499"/>
          <a:ext cx="502658" cy="402126"/>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Planification</a:t>
          </a:r>
          <a:r>
            <a:rPr lang="en-US" sz="500" b="1" kern="1200" dirty="0" smtClean="0"/>
            <a:t> de </a:t>
          </a:r>
          <a:r>
            <a:rPr lang="en-US" sz="500" b="1" kern="1200" dirty="0" err="1" smtClean="0"/>
            <a:t>l’horaire</a:t>
          </a:r>
          <a:r>
            <a:rPr lang="en-US" sz="500" b="1" kern="1200" dirty="0" smtClean="0"/>
            <a:t> et </a:t>
          </a:r>
          <a:r>
            <a:rPr lang="en-US" sz="500" b="1" kern="1200" dirty="0" err="1" smtClean="0"/>
            <a:t>gestion</a:t>
          </a:r>
          <a:endParaRPr lang="en-US" sz="500" b="1" kern="1200" dirty="0"/>
        </a:p>
      </dsp:txBody>
      <dsp:txXfrm>
        <a:off x="586870" y="67499"/>
        <a:ext cx="502658" cy="402126"/>
      </dsp:txXfrm>
    </dsp:sp>
    <dsp:sp modelId="{9EA7BA6B-D1FC-4DC1-958E-1A25B5A0904F}">
      <dsp:nvSpPr>
        <dsp:cNvPr id="0" name=""/>
        <dsp:cNvSpPr/>
      </dsp:nvSpPr>
      <dsp:spPr>
        <a:xfrm rot="19500000">
          <a:off x="1036669" y="620925"/>
          <a:ext cx="426742" cy="150797"/>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dsp:spPr>
      <dsp:style>
        <a:lnRef idx="1">
          <a:schemeClr val="dk1"/>
        </a:lnRef>
        <a:fillRef idx="2">
          <a:schemeClr val="dk1"/>
        </a:fillRef>
        <a:effectRef idx="1">
          <a:schemeClr val="dk1"/>
        </a:effectRef>
        <a:fontRef idx="minor">
          <a:schemeClr val="dk1"/>
        </a:fontRef>
      </dsp:style>
    </dsp:sp>
    <dsp:sp modelId="{4FC5F6AC-60D5-4E49-8B55-4CB82BD9528B}">
      <dsp:nvSpPr>
        <dsp:cNvPr id="0" name=""/>
        <dsp:cNvSpPr/>
      </dsp:nvSpPr>
      <dsp:spPr>
        <a:xfrm>
          <a:off x="1173495" y="372876"/>
          <a:ext cx="502658" cy="402126"/>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Conducteurs</a:t>
          </a:r>
          <a:endParaRPr lang="en-US" sz="500" b="1" kern="1200" dirty="0"/>
        </a:p>
      </dsp:txBody>
      <dsp:txXfrm>
        <a:off x="1173495" y="372876"/>
        <a:ext cx="502658" cy="40212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E3F94-1740-4EAE-B4FA-2BC17126F58F}">
      <dsp:nvSpPr>
        <dsp:cNvPr id="0" name=""/>
        <dsp:cNvSpPr/>
      </dsp:nvSpPr>
      <dsp:spPr>
        <a:xfrm>
          <a:off x="547568" y="896943"/>
          <a:ext cx="505063"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err="1" smtClean="0"/>
            <a:t>Gestion</a:t>
          </a:r>
          <a:r>
            <a:rPr lang="en-US" sz="800" b="1" kern="1200" dirty="0" smtClean="0"/>
            <a:t> de la fatigue</a:t>
          </a:r>
          <a:endParaRPr lang="en-US" sz="800" b="1" kern="1200" dirty="0"/>
        </a:p>
      </dsp:txBody>
      <dsp:txXfrm>
        <a:off x="547568" y="896943"/>
        <a:ext cx="505063" cy="505063"/>
      </dsp:txXfrm>
    </dsp:sp>
    <dsp:sp modelId="{20D10F18-1457-4EB7-958E-15EF45D6801A}">
      <dsp:nvSpPr>
        <dsp:cNvPr id="0" name=""/>
        <dsp:cNvSpPr/>
      </dsp:nvSpPr>
      <dsp:spPr>
        <a:xfrm rot="12900000">
          <a:off x="203692" y="80236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Organismes</a:t>
          </a:r>
          <a:r>
            <a:rPr lang="en-US" sz="500" b="1" kern="1200" dirty="0" smtClean="0"/>
            <a:t> de </a:t>
          </a:r>
          <a:r>
            <a:rPr lang="en-US" sz="500" b="1" kern="1200" dirty="0" err="1" smtClean="0"/>
            <a:t>r</a:t>
          </a:r>
          <a:r>
            <a:rPr lang="en-US" sz="500" b="1" kern="1200" dirty="0" err="1" smtClean="0">
              <a:latin typeface="+mj-lt"/>
              <a:cs typeface="Arial"/>
            </a:rPr>
            <a:t>églementation</a:t>
          </a:r>
          <a:endParaRPr lang="en-US" sz="500" b="1" kern="1200" dirty="0">
            <a:latin typeface="+mj-lt"/>
          </a:endParaRPr>
        </a:p>
      </dsp:txBody>
      <dsp:txXfrm>
        <a:off x="584" y="565707"/>
        <a:ext cx="479809" cy="383847"/>
      </dsp:txXfrm>
    </dsp:sp>
    <dsp:sp modelId="{FE3D06A3-056E-479E-ACD6-2F10748BBA51}">
      <dsp:nvSpPr>
        <dsp:cNvPr id="0" name=""/>
        <dsp:cNvSpPr/>
      </dsp:nvSpPr>
      <dsp:spPr>
        <a:xfrm rot="16200000">
          <a:off x="596628" y="59781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Planification</a:t>
          </a:r>
          <a:r>
            <a:rPr lang="en-US" sz="500" b="1" kern="1200" dirty="0" smtClean="0"/>
            <a:t> de </a:t>
          </a:r>
          <a:r>
            <a:rPr lang="en-US" sz="500" b="1" kern="1200" dirty="0" err="1" smtClean="0"/>
            <a:t>l’horaire</a:t>
          </a:r>
          <a:r>
            <a:rPr lang="en-US" sz="500" b="1" kern="1200" dirty="0" smtClean="0"/>
            <a:t> et </a:t>
          </a:r>
          <a:r>
            <a:rPr lang="en-US" sz="500" b="1" kern="1200" dirty="0" err="1" smtClean="0"/>
            <a:t>gestion</a:t>
          </a:r>
          <a:endParaRPr lang="en-US" sz="500" b="1" kern="1200" dirty="0"/>
        </a:p>
      </dsp:txBody>
      <dsp:txXfrm>
        <a:off x="560195" y="274393"/>
        <a:ext cx="479809" cy="383847"/>
      </dsp:txXfrm>
    </dsp:sp>
    <dsp:sp modelId="{9EA7BA6B-D1FC-4DC1-958E-1A25B5A0904F}">
      <dsp:nvSpPr>
        <dsp:cNvPr id="0" name=""/>
        <dsp:cNvSpPr/>
      </dsp:nvSpPr>
      <dsp:spPr>
        <a:xfrm rot="19500000">
          <a:off x="989565" y="802366"/>
          <a:ext cx="406942"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Conducteurs</a:t>
          </a:r>
          <a:endParaRPr lang="en-US" sz="500" b="1" kern="1200" dirty="0"/>
        </a:p>
      </dsp:txBody>
      <dsp:txXfrm>
        <a:off x="1119805" y="565707"/>
        <a:ext cx="479809" cy="38384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E3F94-1740-4EAE-B4FA-2BC17126F58F}">
      <dsp:nvSpPr>
        <dsp:cNvPr id="0" name=""/>
        <dsp:cNvSpPr/>
      </dsp:nvSpPr>
      <dsp:spPr>
        <a:xfrm>
          <a:off x="547568" y="896943"/>
          <a:ext cx="505063"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err="1" smtClean="0"/>
            <a:t>Gestion</a:t>
          </a:r>
          <a:r>
            <a:rPr lang="en-US" sz="800" b="1" kern="1200" dirty="0" smtClean="0"/>
            <a:t> de la fatigue</a:t>
          </a:r>
          <a:endParaRPr lang="en-US" sz="800" b="1" kern="1200" dirty="0"/>
        </a:p>
      </dsp:txBody>
      <dsp:txXfrm>
        <a:off x="547568" y="896943"/>
        <a:ext cx="505063" cy="505063"/>
      </dsp:txXfrm>
    </dsp:sp>
    <dsp:sp modelId="{20D10F18-1457-4EB7-958E-15EF45D6801A}">
      <dsp:nvSpPr>
        <dsp:cNvPr id="0" name=""/>
        <dsp:cNvSpPr/>
      </dsp:nvSpPr>
      <dsp:spPr>
        <a:xfrm rot="12900000">
          <a:off x="203692" y="80236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Organismes</a:t>
          </a:r>
          <a:r>
            <a:rPr lang="en-US" sz="500" b="1" kern="1200" dirty="0" smtClean="0"/>
            <a:t> de </a:t>
          </a:r>
          <a:r>
            <a:rPr lang="en-US" sz="500" b="1" kern="1200" dirty="0" err="1" smtClean="0"/>
            <a:t>r</a:t>
          </a:r>
          <a:r>
            <a:rPr lang="en-US" sz="500" b="1" kern="1200" dirty="0" err="1" smtClean="0">
              <a:latin typeface="+mj-lt"/>
              <a:cs typeface="Arial"/>
            </a:rPr>
            <a:t>églementation</a:t>
          </a:r>
          <a:endParaRPr lang="en-US" sz="500" b="1" kern="1200" dirty="0">
            <a:latin typeface="+mj-lt"/>
          </a:endParaRPr>
        </a:p>
      </dsp:txBody>
      <dsp:txXfrm>
        <a:off x="584" y="565707"/>
        <a:ext cx="479809" cy="383847"/>
      </dsp:txXfrm>
    </dsp:sp>
    <dsp:sp modelId="{FE3D06A3-056E-479E-ACD6-2F10748BBA51}">
      <dsp:nvSpPr>
        <dsp:cNvPr id="0" name=""/>
        <dsp:cNvSpPr/>
      </dsp:nvSpPr>
      <dsp:spPr>
        <a:xfrm rot="16200000">
          <a:off x="596628" y="59781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Planification</a:t>
          </a:r>
          <a:r>
            <a:rPr lang="en-US" sz="500" b="1" kern="1200" dirty="0" smtClean="0"/>
            <a:t> de </a:t>
          </a:r>
          <a:r>
            <a:rPr lang="en-US" sz="500" b="1" kern="1200" dirty="0" err="1" smtClean="0"/>
            <a:t>l’horaire</a:t>
          </a:r>
          <a:r>
            <a:rPr lang="en-US" sz="500" b="1" kern="1200" dirty="0" smtClean="0"/>
            <a:t> et </a:t>
          </a:r>
          <a:r>
            <a:rPr lang="en-US" sz="500" b="1" kern="1200" dirty="0" err="1" smtClean="0"/>
            <a:t>gestion</a:t>
          </a:r>
          <a:endParaRPr lang="en-US" sz="500" b="1" kern="1200" dirty="0"/>
        </a:p>
      </dsp:txBody>
      <dsp:txXfrm>
        <a:off x="560195" y="274393"/>
        <a:ext cx="479809" cy="383847"/>
      </dsp:txXfrm>
    </dsp:sp>
    <dsp:sp modelId="{9EA7BA6B-D1FC-4DC1-958E-1A25B5A0904F}">
      <dsp:nvSpPr>
        <dsp:cNvPr id="0" name=""/>
        <dsp:cNvSpPr/>
      </dsp:nvSpPr>
      <dsp:spPr>
        <a:xfrm rot="19500000">
          <a:off x="989565" y="802366"/>
          <a:ext cx="406942"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Conducteurs</a:t>
          </a:r>
          <a:endParaRPr lang="en-US" sz="500" b="1" kern="1200" dirty="0"/>
        </a:p>
      </dsp:txBody>
      <dsp:txXfrm>
        <a:off x="1119805" y="565707"/>
        <a:ext cx="479809" cy="38384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E3F94-1740-4EAE-B4FA-2BC17126F58F}">
      <dsp:nvSpPr>
        <dsp:cNvPr id="0" name=""/>
        <dsp:cNvSpPr/>
      </dsp:nvSpPr>
      <dsp:spPr>
        <a:xfrm>
          <a:off x="547568" y="896943"/>
          <a:ext cx="505063"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err="1" smtClean="0"/>
            <a:t>Gestion</a:t>
          </a:r>
          <a:r>
            <a:rPr lang="en-US" sz="800" b="1" kern="1200" dirty="0" smtClean="0"/>
            <a:t> de la fatigue</a:t>
          </a:r>
          <a:endParaRPr lang="en-US" sz="800" b="1" kern="1200" dirty="0"/>
        </a:p>
      </dsp:txBody>
      <dsp:txXfrm>
        <a:off x="547568" y="896943"/>
        <a:ext cx="505063" cy="505063"/>
      </dsp:txXfrm>
    </dsp:sp>
    <dsp:sp modelId="{20D10F18-1457-4EB7-958E-15EF45D6801A}">
      <dsp:nvSpPr>
        <dsp:cNvPr id="0" name=""/>
        <dsp:cNvSpPr/>
      </dsp:nvSpPr>
      <dsp:spPr>
        <a:xfrm rot="12900000">
          <a:off x="203692" y="80236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Organismes</a:t>
          </a:r>
          <a:r>
            <a:rPr lang="en-US" sz="500" b="1" kern="1200" dirty="0" smtClean="0"/>
            <a:t> de </a:t>
          </a:r>
          <a:r>
            <a:rPr lang="en-US" sz="500" b="1" kern="1200" dirty="0" err="1" smtClean="0"/>
            <a:t>r</a:t>
          </a:r>
          <a:r>
            <a:rPr lang="en-US" sz="500" b="1" kern="1200" dirty="0" err="1" smtClean="0">
              <a:latin typeface="+mj-lt"/>
              <a:cs typeface="Arial"/>
            </a:rPr>
            <a:t>églementation</a:t>
          </a:r>
          <a:endParaRPr lang="en-US" sz="500" b="1" kern="1200" dirty="0">
            <a:latin typeface="+mj-lt"/>
          </a:endParaRPr>
        </a:p>
      </dsp:txBody>
      <dsp:txXfrm>
        <a:off x="584" y="565707"/>
        <a:ext cx="479809" cy="383847"/>
      </dsp:txXfrm>
    </dsp:sp>
    <dsp:sp modelId="{FE3D06A3-056E-479E-ACD6-2F10748BBA51}">
      <dsp:nvSpPr>
        <dsp:cNvPr id="0" name=""/>
        <dsp:cNvSpPr/>
      </dsp:nvSpPr>
      <dsp:spPr>
        <a:xfrm rot="16200000">
          <a:off x="596628" y="59781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Planification</a:t>
          </a:r>
          <a:r>
            <a:rPr lang="en-US" sz="500" b="1" kern="1200" dirty="0" smtClean="0"/>
            <a:t> de </a:t>
          </a:r>
          <a:r>
            <a:rPr lang="en-US" sz="500" b="1" kern="1200" dirty="0" err="1" smtClean="0"/>
            <a:t>l’horaire</a:t>
          </a:r>
          <a:r>
            <a:rPr lang="en-US" sz="500" b="1" kern="1200" dirty="0" smtClean="0"/>
            <a:t> et </a:t>
          </a:r>
          <a:r>
            <a:rPr lang="en-US" sz="500" b="1" kern="1200" dirty="0" err="1" smtClean="0"/>
            <a:t>gestion</a:t>
          </a:r>
          <a:endParaRPr lang="en-US" sz="500" b="1" kern="1200" dirty="0"/>
        </a:p>
      </dsp:txBody>
      <dsp:txXfrm>
        <a:off x="560195" y="274393"/>
        <a:ext cx="479809" cy="383847"/>
      </dsp:txXfrm>
    </dsp:sp>
    <dsp:sp modelId="{9EA7BA6B-D1FC-4DC1-958E-1A25B5A0904F}">
      <dsp:nvSpPr>
        <dsp:cNvPr id="0" name=""/>
        <dsp:cNvSpPr/>
      </dsp:nvSpPr>
      <dsp:spPr>
        <a:xfrm rot="19500000">
          <a:off x="989565" y="802366"/>
          <a:ext cx="406942"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Conducteurs</a:t>
          </a:r>
          <a:endParaRPr lang="en-US" sz="500" b="1" kern="1200" dirty="0"/>
        </a:p>
      </dsp:txBody>
      <dsp:txXfrm>
        <a:off x="1119805" y="565707"/>
        <a:ext cx="479809" cy="38384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DE3F94-1740-4EAE-B4FA-2BC17126F58F}">
      <dsp:nvSpPr>
        <dsp:cNvPr id="0" name=""/>
        <dsp:cNvSpPr/>
      </dsp:nvSpPr>
      <dsp:spPr>
        <a:xfrm>
          <a:off x="547568" y="896943"/>
          <a:ext cx="505063" cy="5050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err="1" smtClean="0"/>
            <a:t>Gestion</a:t>
          </a:r>
          <a:r>
            <a:rPr lang="en-US" sz="800" b="1" kern="1200" dirty="0" smtClean="0"/>
            <a:t> de la fatigue</a:t>
          </a:r>
          <a:endParaRPr lang="en-US" sz="800" b="1" kern="1200" dirty="0"/>
        </a:p>
      </dsp:txBody>
      <dsp:txXfrm>
        <a:off x="547568" y="896943"/>
        <a:ext cx="505063" cy="505063"/>
      </dsp:txXfrm>
    </dsp:sp>
    <dsp:sp modelId="{20D10F18-1457-4EB7-958E-15EF45D6801A}">
      <dsp:nvSpPr>
        <dsp:cNvPr id="0" name=""/>
        <dsp:cNvSpPr/>
      </dsp:nvSpPr>
      <dsp:spPr>
        <a:xfrm rot="12900000">
          <a:off x="203692" y="80236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B861433-09A8-4B9F-B43C-F2705FD29CA4}">
      <dsp:nvSpPr>
        <dsp:cNvPr id="0" name=""/>
        <dsp:cNvSpPr/>
      </dsp:nvSpPr>
      <dsp:spPr>
        <a:xfrm>
          <a:off x="584" y="565707"/>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Organismes</a:t>
          </a:r>
          <a:r>
            <a:rPr lang="en-US" sz="500" b="1" kern="1200" dirty="0" smtClean="0"/>
            <a:t> de </a:t>
          </a:r>
          <a:r>
            <a:rPr lang="en-US" sz="500" b="1" kern="1200" dirty="0" err="1" smtClean="0"/>
            <a:t>r</a:t>
          </a:r>
          <a:r>
            <a:rPr lang="en-US" sz="500" b="1" kern="1200" dirty="0" err="1" smtClean="0">
              <a:latin typeface="+mj-lt"/>
              <a:cs typeface="Arial"/>
            </a:rPr>
            <a:t>églementation</a:t>
          </a:r>
          <a:endParaRPr lang="en-US" sz="500" b="1" kern="1200" dirty="0">
            <a:latin typeface="+mj-lt"/>
          </a:endParaRPr>
        </a:p>
      </dsp:txBody>
      <dsp:txXfrm>
        <a:off x="584" y="565707"/>
        <a:ext cx="479809" cy="383847"/>
      </dsp:txXfrm>
    </dsp:sp>
    <dsp:sp modelId="{FE3D06A3-056E-479E-ACD6-2F10748BBA51}">
      <dsp:nvSpPr>
        <dsp:cNvPr id="0" name=""/>
        <dsp:cNvSpPr/>
      </dsp:nvSpPr>
      <dsp:spPr>
        <a:xfrm rot="16200000">
          <a:off x="596628" y="597816"/>
          <a:ext cx="406942" cy="143942"/>
        </a:xfrm>
        <a:prstGeom prst="leftArrow">
          <a:avLst>
            <a:gd name="adj1" fmla="val 60000"/>
            <a:gd name="adj2" fmla="val 5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sp>
    <dsp:sp modelId="{CAE65301-9131-410E-B558-0D223DE990D2}">
      <dsp:nvSpPr>
        <dsp:cNvPr id="0" name=""/>
        <dsp:cNvSpPr/>
      </dsp:nvSpPr>
      <dsp:spPr>
        <a:xfrm>
          <a:off x="560195" y="274393"/>
          <a:ext cx="479809" cy="383847"/>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Planification</a:t>
          </a:r>
          <a:r>
            <a:rPr lang="en-US" sz="500" b="1" kern="1200" dirty="0" smtClean="0"/>
            <a:t> de </a:t>
          </a:r>
          <a:r>
            <a:rPr lang="en-US" sz="500" b="1" kern="1200" dirty="0" err="1" smtClean="0"/>
            <a:t>l’horaire</a:t>
          </a:r>
          <a:r>
            <a:rPr lang="en-US" sz="500" b="1" kern="1200" dirty="0" smtClean="0"/>
            <a:t> et </a:t>
          </a:r>
          <a:r>
            <a:rPr lang="en-US" sz="500" b="1" kern="1200" dirty="0" err="1" smtClean="0"/>
            <a:t>gestion</a:t>
          </a:r>
          <a:endParaRPr lang="en-US" sz="500" b="1" kern="1200" dirty="0"/>
        </a:p>
      </dsp:txBody>
      <dsp:txXfrm>
        <a:off x="560195" y="274393"/>
        <a:ext cx="479809" cy="383847"/>
      </dsp:txXfrm>
    </dsp:sp>
    <dsp:sp modelId="{9EA7BA6B-D1FC-4DC1-958E-1A25B5A0904F}">
      <dsp:nvSpPr>
        <dsp:cNvPr id="0" name=""/>
        <dsp:cNvSpPr/>
      </dsp:nvSpPr>
      <dsp:spPr>
        <a:xfrm rot="19500000">
          <a:off x="989565" y="802366"/>
          <a:ext cx="406942" cy="143942"/>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C5F6AC-60D5-4E49-8B55-4CB82BD9528B}">
      <dsp:nvSpPr>
        <dsp:cNvPr id="0" name=""/>
        <dsp:cNvSpPr/>
      </dsp:nvSpPr>
      <dsp:spPr>
        <a:xfrm>
          <a:off x="1119805" y="565707"/>
          <a:ext cx="479809" cy="383847"/>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US" sz="500" b="1" kern="1200" dirty="0" err="1" smtClean="0"/>
            <a:t>Conducteurs</a:t>
          </a:r>
          <a:endParaRPr lang="en-US" sz="500" b="1" kern="1200" dirty="0"/>
        </a:p>
      </dsp:txBody>
      <dsp:txXfrm>
        <a:off x="1119805" y="565707"/>
        <a:ext cx="479809" cy="38384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E7980A-A61D-4187-B830-DAA4CE13645E}">
      <dsp:nvSpPr>
        <dsp:cNvPr id="0" name=""/>
        <dsp:cNvSpPr/>
      </dsp:nvSpPr>
      <dsp:spPr>
        <a:xfrm>
          <a:off x="1975" y="151203"/>
          <a:ext cx="1455770" cy="168291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a:effectLst>
                <a:outerShdw blurRad="38100" dist="38100" dir="2700000" algn="tl">
                  <a:srgbClr val="000000">
                    <a:alpha val="43137"/>
                  </a:srgbClr>
                </a:outerShdw>
              </a:effectLst>
              <a:latin typeface="Calibri"/>
            </a:rPr>
            <a:t>DONNÉES </a:t>
          </a:r>
          <a:r>
            <a:rPr lang="en-US" sz="1400" b="1" i="0" kern="1200" dirty="0" smtClean="0">
              <a:effectLst>
                <a:outerShdw blurRad="38100" dist="38100" dir="2700000" algn="tl">
                  <a:srgbClr val="000000">
                    <a:alpha val="43137"/>
                  </a:srgbClr>
                </a:outerShdw>
              </a:effectLst>
              <a:latin typeface="Calibri"/>
            </a:rPr>
            <a:t>ENTRÉES</a:t>
          </a:r>
          <a:r>
            <a:rPr lang="en-US" sz="1400" b="0" i="0" kern="1200" dirty="0">
              <a:effectLst>
                <a:outerShdw blurRad="38100" dist="38100" dir="2700000" algn="tl">
                  <a:srgbClr val="000000">
                    <a:alpha val="43137"/>
                  </a:srgbClr>
                </a:outerShdw>
              </a:effectLst>
              <a:latin typeface="Calibri"/>
            </a:rPr>
            <a:t/>
          </a:r>
          <a:br>
            <a:rPr lang="en-US" sz="1400" b="0" i="0" kern="1200" dirty="0">
              <a:effectLst>
                <a:outerShdw blurRad="38100" dist="38100" dir="2700000" algn="tl">
                  <a:srgbClr val="000000">
                    <a:alpha val="43137"/>
                  </a:srgbClr>
                </a:outerShdw>
              </a:effectLst>
              <a:latin typeface="Calibri"/>
            </a:rPr>
          </a:br>
          <a:r>
            <a:rPr lang="en-US" sz="1400" b="0" i="0" kern="1200" dirty="0">
              <a:latin typeface="Calibri"/>
            </a:rPr>
            <a:t>(</a:t>
          </a:r>
          <a:r>
            <a:rPr lang="en-US" sz="1400" b="0" i="0" kern="1200" dirty="0" err="1">
              <a:latin typeface="Calibri"/>
            </a:rPr>
            <a:t>planification</a:t>
          </a:r>
          <a:r>
            <a:rPr lang="en-US" sz="1400" b="0" i="0" kern="1200" dirty="0">
              <a:latin typeface="Calibri"/>
            </a:rPr>
            <a:t>, </a:t>
          </a:r>
          <a:r>
            <a:rPr lang="en-US" sz="1400" b="0" i="0" kern="1200" dirty="0" err="1">
              <a:latin typeface="Calibri"/>
            </a:rPr>
            <a:t>informations</a:t>
          </a:r>
          <a:r>
            <a:rPr lang="en-US" sz="1400" b="0" i="0" kern="1200" dirty="0">
              <a:latin typeface="Calibri"/>
            </a:rPr>
            <a:t> relatives au </a:t>
          </a:r>
          <a:r>
            <a:rPr lang="en-US" sz="1400" b="0" i="0" kern="1200" dirty="0" err="1">
              <a:latin typeface="Calibri"/>
            </a:rPr>
            <a:t>sommeil</a:t>
          </a:r>
          <a:r>
            <a:rPr lang="en-US" sz="1400" b="0" i="0" kern="1200" dirty="0">
              <a:latin typeface="Calibri"/>
            </a:rPr>
            <a:t>)</a:t>
          </a:r>
        </a:p>
      </dsp:txBody>
      <dsp:txXfrm>
        <a:off x="1975" y="151203"/>
        <a:ext cx="1455770" cy="1682913"/>
      </dsp:txXfrm>
    </dsp:sp>
    <dsp:sp modelId="{60D361A7-277A-47EE-AF34-15AC95FE3A3B}">
      <dsp:nvSpPr>
        <dsp:cNvPr id="0" name=""/>
        <dsp:cNvSpPr/>
      </dsp:nvSpPr>
      <dsp:spPr>
        <a:xfrm rot="385948">
          <a:off x="1456555" y="990996"/>
          <a:ext cx="377854" cy="45658"/>
        </a:xfrm>
        <a:custGeom>
          <a:avLst/>
          <a:gdLst/>
          <a:ahLst/>
          <a:cxnLst/>
          <a:rect l="0" t="0" r="0" b="0"/>
          <a:pathLst>
            <a:path>
              <a:moveTo>
                <a:pt x="0" y="22829"/>
              </a:moveTo>
              <a:lnTo>
                <a:pt x="377854" y="22829"/>
              </a:lnTo>
            </a:path>
          </a:pathLst>
        </a:custGeom>
        <a:noFill/>
        <a:ln w="25400" cap="flat" cmpd="sng" algn="ctr">
          <a:solidFill>
            <a:schemeClr val="dk1">
              <a:shade val="95000"/>
              <a:satMod val="105000"/>
            </a:schemeClr>
          </a:solidFill>
          <a:prstDash val="solid"/>
          <a:headEnd type="none" w="med" len="med"/>
          <a:tailEnd type="arrow" w="med" len="med"/>
        </a:ln>
        <a:effectLst/>
        <a:scene3d>
          <a:camera prst="orthographicFront"/>
          <a:lightRig rig="threePt" dir="t">
            <a:rot lat="0" lon="0" rev="7500000"/>
          </a:lightRig>
        </a:scene3d>
        <a:sp3d z="-40000"/>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85948">
        <a:off x="1636036" y="1004379"/>
        <a:ext cx="18892" cy="18892"/>
      </dsp:txXfrm>
    </dsp:sp>
    <dsp:sp modelId="{6E475AE2-B92A-44EE-9B64-E5A0C8B4FD57}">
      <dsp:nvSpPr>
        <dsp:cNvPr id="0" name=""/>
        <dsp:cNvSpPr/>
      </dsp:nvSpPr>
      <dsp:spPr>
        <a:xfrm>
          <a:off x="1833221" y="542648"/>
          <a:ext cx="1465707" cy="984687"/>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a:effectLst>
                <a:outerShdw blurRad="38100" dist="38100" dir="2700000" algn="tl">
                  <a:srgbClr val="000000">
                    <a:alpha val="43137"/>
                  </a:srgbClr>
                </a:outerShdw>
              </a:effectLst>
              <a:latin typeface="Calibri"/>
            </a:rPr>
            <a:t>RÉSULTAT</a:t>
          </a:r>
          <a:br>
            <a:rPr lang="en-US" sz="1400" b="1" i="0" kern="1200" dirty="0">
              <a:effectLst>
                <a:outerShdw blurRad="38100" dist="38100" dir="2700000" algn="tl">
                  <a:srgbClr val="000000">
                    <a:alpha val="43137"/>
                  </a:srgbClr>
                </a:outerShdw>
              </a:effectLst>
              <a:latin typeface="Calibri"/>
            </a:rPr>
          </a:br>
          <a:r>
            <a:rPr lang="en-US" sz="1400" b="0" i="0" kern="1200" dirty="0">
              <a:latin typeface="Calibri"/>
            </a:rPr>
            <a:t>(</a:t>
          </a:r>
          <a:r>
            <a:rPr lang="en-US" sz="1400" b="0" i="0" kern="1200" dirty="0" err="1">
              <a:latin typeface="Calibri"/>
            </a:rPr>
            <a:t>mesure</a:t>
          </a:r>
          <a:r>
            <a:rPr lang="en-US" sz="1400" b="0" i="0" kern="1200" dirty="0">
              <a:latin typeface="Calibri"/>
            </a:rPr>
            <a:t> de la fatigue)</a:t>
          </a:r>
        </a:p>
      </dsp:txBody>
      <dsp:txXfrm>
        <a:off x="1833221" y="542648"/>
        <a:ext cx="1465707" cy="984687"/>
      </dsp:txXfrm>
    </dsp:sp>
    <dsp:sp modelId="{2396195C-017D-4756-A5A8-1928DDE49AE9}">
      <dsp:nvSpPr>
        <dsp:cNvPr id="0" name=""/>
        <dsp:cNvSpPr/>
      </dsp:nvSpPr>
      <dsp:spPr>
        <a:xfrm>
          <a:off x="3298928" y="1012162"/>
          <a:ext cx="372191" cy="45658"/>
        </a:xfrm>
        <a:custGeom>
          <a:avLst/>
          <a:gdLst/>
          <a:ahLst/>
          <a:cxnLst/>
          <a:rect l="0" t="0" r="0" b="0"/>
          <a:pathLst>
            <a:path>
              <a:moveTo>
                <a:pt x="0" y="22829"/>
              </a:moveTo>
              <a:lnTo>
                <a:pt x="372191" y="22829"/>
              </a:lnTo>
            </a:path>
          </a:pathLst>
        </a:custGeom>
        <a:noFill/>
        <a:ln w="25400" cap="flat" cmpd="sng" algn="ctr">
          <a:solidFill>
            <a:schemeClr val="tx1"/>
          </a:solidFill>
          <a:prstDash val="solid"/>
          <a:tailEnd type="arrow"/>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5719" y="1025687"/>
        <a:ext cx="18609" cy="18609"/>
      </dsp:txXfrm>
    </dsp:sp>
    <dsp:sp modelId="{E77FCC66-95F3-44BF-950A-DF769E7D429D}">
      <dsp:nvSpPr>
        <dsp:cNvPr id="0" name=""/>
        <dsp:cNvSpPr/>
      </dsp:nvSpPr>
      <dsp:spPr>
        <a:xfrm>
          <a:off x="3671119" y="489552"/>
          <a:ext cx="1389547" cy="109087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a:effectLst>
                <a:outerShdw blurRad="38100" dist="38100" dir="2700000" algn="tl">
                  <a:srgbClr val="000000">
                    <a:alpha val="43137"/>
                  </a:srgbClr>
                </a:outerShdw>
              </a:effectLst>
              <a:latin typeface="Calibri"/>
            </a:rPr>
            <a:t>DÉCISION</a:t>
          </a:r>
        </a:p>
      </dsp:txBody>
      <dsp:txXfrm>
        <a:off x="3671119" y="489552"/>
        <a:ext cx="1389547" cy="1090878"/>
      </dsp:txXfrm>
    </dsp:sp>
    <dsp:sp modelId="{80C30549-AFDE-40B9-BCFA-84ECDA7DE249}">
      <dsp:nvSpPr>
        <dsp:cNvPr id="0" name=""/>
        <dsp:cNvSpPr/>
      </dsp:nvSpPr>
      <dsp:spPr>
        <a:xfrm rot="17824751">
          <a:off x="4825183" y="627290"/>
          <a:ext cx="864514" cy="45658"/>
        </a:xfrm>
        <a:custGeom>
          <a:avLst/>
          <a:gdLst/>
          <a:ahLst/>
          <a:cxnLst/>
          <a:rect l="0" t="0" r="0" b="0"/>
          <a:pathLst>
            <a:path>
              <a:moveTo>
                <a:pt x="0" y="22829"/>
              </a:moveTo>
              <a:lnTo>
                <a:pt x="864514" y="22829"/>
              </a:lnTo>
            </a:path>
          </a:pathLst>
        </a:custGeom>
        <a:noFill/>
        <a:ln w="25400" cap="flat" cmpd="sng" algn="ctr">
          <a:solidFill>
            <a:srgbClr val="92D050"/>
          </a:solidFill>
          <a:prstDash val="solid"/>
          <a:tailEnd type="arrow"/>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824751">
        <a:off x="5235827" y="628506"/>
        <a:ext cx="43225" cy="43225"/>
      </dsp:txXfrm>
    </dsp:sp>
    <dsp:sp modelId="{B9270AF0-D0E3-40E6-883D-F53C95D98D29}">
      <dsp:nvSpPr>
        <dsp:cNvPr id="0" name=""/>
        <dsp:cNvSpPr/>
      </dsp:nvSpPr>
      <dsp:spPr>
        <a:xfrm>
          <a:off x="5454213" y="32627"/>
          <a:ext cx="1622427" cy="465238"/>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a:effectLst>
                <a:outerShdw blurRad="38100" dist="38100" dir="2700000" algn="tl">
                  <a:srgbClr val="000000">
                    <a:alpha val="43137"/>
                  </a:srgbClr>
                </a:outerShdw>
              </a:effectLst>
              <a:latin typeface="Calibri"/>
            </a:rPr>
            <a:t>CONTINUER</a:t>
          </a:r>
        </a:p>
      </dsp:txBody>
      <dsp:txXfrm>
        <a:off x="5454213" y="32627"/>
        <a:ext cx="1622427" cy="465238"/>
      </dsp:txXfrm>
    </dsp:sp>
    <dsp:sp modelId="{4CBD92C2-695A-4D12-AC5E-198213948F79}">
      <dsp:nvSpPr>
        <dsp:cNvPr id="0" name=""/>
        <dsp:cNvSpPr/>
      </dsp:nvSpPr>
      <dsp:spPr>
        <a:xfrm rot="2026419">
          <a:off x="5022886" y="1136618"/>
          <a:ext cx="447754" cy="45658"/>
        </a:xfrm>
        <a:custGeom>
          <a:avLst/>
          <a:gdLst/>
          <a:ahLst/>
          <a:cxnLst/>
          <a:rect l="0" t="0" r="0" b="0"/>
          <a:pathLst>
            <a:path>
              <a:moveTo>
                <a:pt x="0" y="22829"/>
              </a:moveTo>
              <a:lnTo>
                <a:pt x="447754" y="22829"/>
              </a:lnTo>
            </a:path>
          </a:pathLst>
        </a:custGeom>
        <a:noFill/>
        <a:ln w="25400" cap="flat" cmpd="sng" algn="ctr">
          <a:solidFill>
            <a:srgbClr val="C00000"/>
          </a:solidFill>
          <a:prstDash val="solid"/>
          <a:tailEnd type="arrow"/>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26419">
        <a:off x="5235569" y="1148254"/>
        <a:ext cx="22387" cy="22387"/>
      </dsp:txXfrm>
    </dsp:sp>
    <dsp:sp modelId="{3D90AF2D-1093-494D-896F-FBE1D48285C0}">
      <dsp:nvSpPr>
        <dsp:cNvPr id="0" name=""/>
        <dsp:cNvSpPr/>
      </dsp:nvSpPr>
      <dsp:spPr>
        <a:xfrm>
          <a:off x="5432858" y="733691"/>
          <a:ext cx="1648481" cy="110042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a:effectLst>
                <a:outerShdw blurRad="38100" dist="38100" dir="2700000" algn="tl">
                  <a:srgbClr val="000000">
                    <a:alpha val="43137"/>
                  </a:srgbClr>
                </a:outerShdw>
              </a:effectLst>
              <a:latin typeface="Calibri"/>
            </a:rPr>
            <a:t>RÉÉVALUER</a:t>
          </a:r>
          <a:r>
            <a:rPr lang="en-US" sz="1400" b="1" i="0" kern="1200" dirty="0">
              <a:latin typeface="Calibri"/>
            </a:rPr>
            <a:t> </a:t>
          </a:r>
          <a:endParaRPr lang="en-US" sz="1400" b="1" i="0" kern="1200" dirty="0" smtClean="0">
            <a:latin typeface="Calibri"/>
          </a:endParaRPr>
        </a:p>
        <a:p>
          <a:pPr lvl="0" algn="ctr" defTabSz="622300">
            <a:lnSpc>
              <a:spcPct val="90000"/>
            </a:lnSpc>
            <a:spcBef>
              <a:spcPct val="0"/>
            </a:spcBef>
            <a:spcAft>
              <a:spcPct val="35000"/>
            </a:spcAft>
          </a:pPr>
          <a:r>
            <a:rPr lang="en-US" sz="1400" b="0" i="0" kern="1200" dirty="0" smtClean="0">
              <a:latin typeface="Calibri"/>
            </a:rPr>
            <a:t>(</a:t>
          </a:r>
          <a:r>
            <a:rPr lang="en-US" sz="1400" b="0" i="0" kern="1200" dirty="0">
              <a:latin typeface="Calibri"/>
            </a:rPr>
            <a:t>mesures pour  diminuer la dette de sommeil) </a:t>
          </a:r>
        </a:p>
      </dsp:txBody>
      <dsp:txXfrm>
        <a:off x="5432858" y="733691"/>
        <a:ext cx="1648481" cy="110042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656" cy="465376"/>
          </a:xfrm>
          <a:prstGeom prst="rect">
            <a:avLst/>
          </a:prstGeom>
        </p:spPr>
        <p:txBody>
          <a:bodyPr vert="horz" lIns="93305" tIns="46653" rIns="93305" bIns="46653" rtlCol="0"/>
          <a:lstStyle>
            <a:lvl1pPr algn="l">
              <a:defRPr sz="1200"/>
            </a:lvl1pPr>
          </a:lstStyle>
          <a:p>
            <a:endParaRPr lang="en-US"/>
          </a:p>
        </p:txBody>
      </p:sp>
      <p:sp>
        <p:nvSpPr>
          <p:cNvPr id="3" name="Date Placeholder 2"/>
          <p:cNvSpPr>
            <a:spLocks noGrp="1"/>
          </p:cNvSpPr>
          <p:nvPr>
            <p:ph type="dt" idx="1"/>
          </p:nvPr>
        </p:nvSpPr>
        <p:spPr>
          <a:xfrm>
            <a:off x="3977232" y="0"/>
            <a:ext cx="3042656" cy="465376"/>
          </a:xfrm>
          <a:prstGeom prst="rect">
            <a:avLst/>
          </a:prstGeom>
        </p:spPr>
        <p:txBody>
          <a:bodyPr vert="horz" lIns="93305" tIns="46653" rIns="93305" bIns="46653" rtlCol="0"/>
          <a:lstStyle>
            <a:lvl1pPr algn="r">
              <a:defRPr sz="1200"/>
            </a:lvl1pPr>
          </a:lstStyle>
          <a:p>
            <a:fld id="{7E00A49D-98F0-4EEA-BB4B-39B84EDF8A9E}" type="datetimeFigureOut">
              <a:rPr lang="en-US" smtClean="0"/>
              <a:pPr/>
              <a:t>6/28/2013</a:t>
            </a:fld>
            <a:endParaRPr lang="en-US"/>
          </a:p>
        </p:txBody>
      </p:sp>
      <p:sp>
        <p:nvSpPr>
          <p:cNvPr id="4" name="Slide Image Placeholder 3"/>
          <p:cNvSpPr>
            <a:spLocks noGrp="1" noRot="1" noChangeAspect="1"/>
          </p:cNvSpPr>
          <p:nvPr>
            <p:ph type="sldImg" idx="2"/>
          </p:nvPr>
        </p:nvSpPr>
        <p:spPr>
          <a:xfrm>
            <a:off x="1184275" y="698500"/>
            <a:ext cx="4652963" cy="3489325"/>
          </a:xfrm>
          <a:prstGeom prst="rect">
            <a:avLst/>
          </a:prstGeom>
          <a:noFill/>
          <a:ln w="12700">
            <a:solidFill>
              <a:prstClr val="black"/>
            </a:solidFill>
          </a:ln>
        </p:spPr>
        <p:txBody>
          <a:bodyPr vert="horz" lIns="93305" tIns="46653" rIns="93305" bIns="46653" rtlCol="0" anchor="ctr"/>
          <a:lstStyle/>
          <a:p>
            <a:endParaRPr lang="en-US"/>
          </a:p>
        </p:txBody>
      </p:sp>
      <p:sp>
        <p:nvSpPr>
          <p:cNvPr id="5" name="Notes Placeholder 4"/>
          <p:cNvSpPr>
            <a:spLocks noGrp="1"/>
          </p:cNvSpPr>
          <p:nvPr>
            <p:ph type="body" sz="quarter" idx="3"/>
          </p:nvPr>
        </p:nvSpPr>
        <p:spPr>
          <a:xfrm>
            <a:off x="702152" y="4421069"/>
            <a:ext cx="5617210" cy="4188381"/>
          </a:xfrm>
          <a:prstGeom prst="rect">
            <a:avLst/>
          </a:prstGeom>
        </p:spPr>
        <p:txBody>
          <a:bodyPr vert="horz" lIns="93305" tIns="46653" rIns="93305" bIns="466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0522"/>
            <a:ext cx="3042656" cy="465376"/>
          </a:xfrm>
          <a:prstGeom prst="rect">
            <a:avLst/>
          </a:prstGeom>
        </p:spPr>
        <p:txBody>
          <a:bodyPr vert="horz" lIns="93305" tIns="46653" rIns="93305" bIns="46653" rtlCol="0" anchor="b"/>
          <a:lstStyle>
            <a:lvl1pPr algn="l">
              <a:defRPr sz="1200"/>
            </a:lvl1pPr>
          </a:lstStyle>
          <a:p>
            <a:endParaRPr lang="en-US"/>
          </a:p>
        </p:txBody>
      </p:sp>
      <p:sp>
        <p:nvSpPr>
          <p:cNvPr id="7" name="Slide Number Placeholder 6"/>
          <p:cNvSpPr>
            <a:spLocks noGrp="1"/>
          </p:cNvSpPr>
          <p:nvPr>
            <p:ph type="sldNum" sz="quarter" idx="5"/>
          </p:nvPr>
        </p:nvSpPr>
        <p:spPr>
          <a:xfrm>
            <a:off x="3977232" y="8840522"/>
            <a:ext cx="3042656" cy="465376"/>
          </a:xfrm>
          <a:prstGeom prst="rect">
            <a:avLst/>
          </a:prstGeom>
        </p:spPr>
        <p:txBody>
          <a:bodyPr vert="horz" lIns="93305" tIns="46653" rIns="93305" bIns="46653" rtlCol="0" anchor="b"/>
          <a:lstStyle>
            <a:lvl1pPr algn="r">
              <a:defRPr sz="1200"/>
            </a:lvl1pPr>
          </a:lstStyle>
          <a:p>
            <a:fld id="{E8901A7A-5C17-4AC9-8846-93A209EBC7E9}" type="slidenum">
              <a:rPr lang="en-US" smtClean="0"/>
              <a:pPr/>
              <a:t>‹N°›</a:t>
            </a:fld>
            <a:endParaRPr lang="en-US"/>
          </a:p>
        </p:txBody>
      </p:sp>
    </p:spTree>
    <p:extLst>
      <p:ext uri="{BB962C8B-B14F-4D97-AF65-F5344CB8AC3E}">
        <p14:creationId xmlns:p14="http://schemas.microsoft.com/office/powerpoint/2010/main" xmlns="" val="40581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200" b="1" kern="1200" dirty="0" smtClean="0">
                <a:solidFill>
                  <a:schemeClr val="tx1"/>
                </a:solidFill>
                <a:latin typeface="+mn-lt"/>
                <a:ea typeface="+mn-ea"/>
                <a:cs typeface="+mn-cs"/>
              </a:rPr>
              <a:t>Narration :</a:t>
            </a:r>
          </a:p>
          <a:p>
            <a:r>
              <a:rPr lang="fr-CA" sz="1200" kern="1200" dirty="0" smtClean="0">
                <a:solidFill>
                  <a:schemeClr val="tx1"/>
                </a:solidFill>
                <a:latin typeface="+mn-lt"/>
                <a:ea typeface="+mn-ea"/>
                <a:cs typeface="+mn-cs"/>
              </a:rPr>
              <a:t>« Le module 9 du Programme nord-américain de gestion de la fatigue traite de la planification des horaires de conduite et des outils de planification. »  </a:t>
            </a:r>
            <a:endParaRPr lang="en-US"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La durée et la qualité du sommeil ont une incidence importante sur la fatigue que nous ressentons. La plupart des individus ont besoin de sept à neuf heures de sommeil pour se sentir reposés. La période de sommeil est de meilleure qualité lorsqu’elle est synchronisée avec le fonctionnement de notre horloge circadienne. Nous sommes programmés pour dormir la nuit. Par conséquent, le sommeil pris de jour est souvent plus court, davantage perturbé que le sommeil pris de nuit, et moins réparateur. Pour les personnes qui travaillent selon des horaires irréguliers ou imprévisibles, une nuit de sommeil complète représente parfois un véritable défi. Aussi est-il important de se rappeler que toute période de sommeil est bénéfique, quelle que soit l’heure où elle est prise. Lorsque les périodes principales de sommeil sont interrompues pour une raison quelconque, les siestes peuvent compléter de manière efficace le nombre total d’heures de sommeil accumulées pendant la journée et diminuer la probabilité de fatigue. Comme évoqué dans les modules précédents, un nombre insuffisant d’heures de sommeil peut entraîner l’accumulation d’une dette de sommeil. C’est pourquoi les chercheurs recommandent de toujours essayer de dormir le mieux possible et le plus longtemps possible, chaque fois que nous le pouvons. On peut même constater qu’emmagasiner des heures de sommeil ou dormir plus longtemps, chaque fois que cela est possible, protège des effets négatifs du manque de sommeil chronique. </a:t>
            </a:r>
          </a:p>
          <a:p>
            <a:r>
              <a:rPr lang="fr-CA" dirty="0" smtClean="0"/>
              <a:t>Donner au sommeil l’importance qu’il mérite dans la planification des tâches et des horaires de travail est essentiel à la gestion de la fatigue. »</a:t>
            </a:r>
          </a:p>
          <a:p>
            <a:r>
              <a:rPr lang="fr-CA" sz="1200" kern="1200" dirty="0" smtClean="0">
                <a:solidFill>
                  <a:schemeClr val="tx1"/>
                </a:solidFill>
                <a:effectLst/>
                <a:latin typeface="+mn-lt"/>
                <a:ea typeface="+mn-ea"/>
                <a:cs typeface="+mn-cs"/>
              </a:rPr>
              <a:t>_______________________________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Une </a:t>
            </a:r>
            <a:r>
              <a:rPr lang="fr-CA" dirty="0" smtClean="0"/>
              <a:t>étude de </a:t>
            </a:r>
            <a:r>
              <a:rPr lang="fr-CA" dirty="0" err="1" smtClean="0"/>
              <a:t>Balkin</a:t>
            </a:r>
            <a:r>
              <a:rPr lang="fr-CA" dirty="0" smtClean="0"/>
              <a:t> (2011) révèle </a:t>
            </a:r>
            <a:r>
              <a:rPr lang="fr-CA" sz="1200" kern="1200" dirty="0" smtClean="0">
                <a:solidFill>
                  <a:schemeClr val="tx1"/>
                </a:solidFill>
                <a:effectLst/>
                <a:latin typeface="+mn-lt"/>
                <a:ea typeface="+mn-ea"/>
                <a:cs typeface="+mn-cs"/>
              </a:rPr>
              <a:t>qu’emmagasiner des heures de sommeil peut être bénéfique, </a:t>
            </a:r>
            <a:r>
              <a:rPr lang="fr-CA" dirty="0" smtClean="0"/>
              <a:t>car le sommeil prolongé qui précède une période de sommeil réduite exerce un effet </a:t>
            </a:r>
            <a:r>
              <a:rPr lang="fr-CA" sz="1200" kern="1200" dirty="0" smtClean="0">
                <a:solidFill>
                  <a:schemeClr val="tx1"/>
                </a:solidFill>
                <a:effectLst/>
                <a:latin typeface="+mn-lt"/>
                <a:ea typeface="+mn-ea"/>
                <a:cs typeface="+mn-cs"/>
              </a:rPr>
              <a:t>protecteur. L’étude souligne l’importance d’accorder la priorité au </a:t>
            </a:r>
            <a:r>
              <a:rPr lang="fr-CA" dirty="0" smtClean="0"/>
              <a:t>sommeil dans un contexte professionnel, </a:t>
            </a:r>
            <a:r>
              <a:rPr lang="fr-CA" sz="1200" kern="1200" dirty="0" smtClean="0">
                <a:solidFill>
                  <a:schemeClr val="tx1"/>
                </a:solidFill>
                <a:effectLst/>
                <a:latin typeface="+mn-lt"/>
                <a:ea typeface="+mn-ea"/>
                <a:cs typeface="+mn-cs"/>
              </a:rPr>
              <a:t>en réservant des périodes de sommeil lors de la planification des opérations et des horaires de travail.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6A776412-61BE-477C-8669-210D9E2EA269}" type="slidenum">
              <a:rPr lang="en-US" smtClean="0"/>
              <a:pPr>
                <a:defRPr/>
              </a:pPr>
              <a:t>11</a:t>
            </a:fld>
            <a:endParaRPr lang="en-US" smtClean="0"/>
          </a:p>
        </p:txBody>
      </p:sp>
      <p:sp>
        <p:nvSpPr>
          <p:cNvPr id="60419" name="Rectangle 2"/>
          <p:cNvSpPr>
            <a:spLocks noGrp="1" noRot="1" noChangeAspect="1" noChangeArrowheads="1" noTextEdit="1"/>
          </p:cNvSpPr>
          <p:nvPr>
            <p:ph type="sldImg"/>
          </p:nvPr>
        </p:nvSpPr>
        <p:spPr>
          <a:xfrm>
            <a:off x="1138238" y="688975"/>
            <a:ext cx="4687887" cy="3516313"/>
          </a:xfrm>
          <a:ln/>
        </p:spPr>
      </p:sp>
      <p:sp>
        <p:nvSpPr>
          <p:cNvPr id="60420" name="Rectangle 3"/>
          <p:cNvSpPr>
            <a:spLocks noGrp="1" noChangeArrowheads="1"/>
          </p:cNvSpPr>
          <p:nvPr>
            <p:ph type="body" idx="1"/>
          </p:nvPr>
        </p:nvSpPr>
        <p:spPr>
          <a:xfrm>
            <a:off x="917308" y="4432149"/>
            <a:ext cx="5203661" cy="4204386"/>
          </a:xfrm>
          <a:noFill/>
          <a:ln/>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 </a:t>
            </a:r>
            <a:endParaRPr lang="fr-CA" sz="1200" kern="1200" dirty="0" smtClean="0">
              <a:solidFill>
                <a:schemeClr val="tx1"/>
              </a:solidFill>
              <a:latin typeface="+mn-lt"/>
              <a:ea typeface="+mn-ea"/>
              <a:cs typeface="+mn-cs"/>
            </a:endParaRPr>
          </a:p>
          <a:p>
            <a:r>
              <a:rPr lang="fr-CA" dirty="0" smtClean="0"/>
              <a:t>« Certains aspects de la planification affecteront directement la physiologie de la fatigue dans l’industrie du transport routier. </a:t>
            </a:r>
          </a:p>
          <a:p>
            <a:endParaRPr lang="fr-CA" dirty="0" smtClean="0"/>
          </a:p>
          <a:p>
            <a:r>
              <a:rPr lang="fr-CA" dirty="0" smtClean="0"/>
              <a:t>Le moment de la journée influencera la fatigue parce que l’horloge circadienne indique à l’organisme de dormir la nuit, principalement entre minuit et 6 h. </a:t>
            </a:r>
          </a:p>
          <a:p>
            <a:endParaRPr lang="fr-CA" b="1" i="1" dirty="0" smtClean="0"/>
          </a:p>
          <a:p>
            <a:r>
              <a:rPr lang="fr-CA" dirty="0" smtClean="0"/>
              <a:t>Le sommeil récent, la période d’éveil et l’accumulation d’une dette de sommeil constituent l’historique de sommeil qui affecte la fatigue que nous éprouvons. Dormir moins de 8 heures par période de 24 heures, être éveillé plus de 17 heures consécutives sans sommeil et accumuler une dette de sommeil sur plusieurs jours en raison d’un manque de sommeil ou d’un sommeil perturbé ont tous un effet important sur le niveau de fatigue ressenti.</a:t>
            </a:r>
          </a:p>
          <a:p>
            <a:endParaRPr lang="fr-CA" dirty="0" smtClean="0"/>
          </a:p>
          <a:p>
            <a:r>
              <a:rPr lang="fr-CA" dirty="0" smtClean="0"/>
              <a:t>Comme mentionné précédemment, le temps passé à une tâche ou la charge de travail ne sont pas les premiers facteurs de fatigue. Au contraire, ils peuvent contribuer, seuls ou ensemble, à masquer ou à révéler une fatigue sous-jacente. </a:t>
            </a:r>
          </a:p>
          <a:p>
            <a:endParaRPr lang="fr-CA" dirty="0" smtClean="0"/>
          </a:p>
          <a:p>
            <a:r>
              <a:rPr lang="fr-CA" dirty="0" smtClean="0"/>
              <a:t>Nous examinerons dans les diapositives qui suivent comment une planification régulière peut influencer chacun de ces facteurs. Ceux-ci seront évoqués individuellement mais, dans la réalité, les horaires peuvent souvent combiner plus d’un facteur de fatigue.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Certains aspects de la planification des horaires affecteront directement la physiologie de la fatigue.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durée d’une tâche ou la charge de travail n’ont pas directement d’effets sur la somnolence, mais peuvent révéler une certaine fatigue.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exemples fournis dans les diapositives qui suivent sont révélateurs, mais les facteurs physiologiques contribuant à la fatigue ne sont pas distincts et souvent ils se confondent dans leur manifestation.</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eaLnBrk="1" hangingPunct="1"/>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Le sommeil est plus efficace et plus profond lorsqu’il est synchronisé avec le signal de l’horloge biologique. Dans un horaire de travail qui comprend un début d’activité tôt le matin, la nuit de sommeil qui précède est généralement plus courte que les autres. Cela est particulièrement vrai</a:t>
            </a:r>
            <a:r>
              <a:rPr lang="fr-CA" b="1" dirty="0" smtClean="0"/>
              <a:t> </a:t>
            </a:r>
            <a:r>
              <a:rPr lang="fr-CA" dirty="0" smtClean="0"/>
              <a:t>en raison de l’effet de l’horloge biologique : il est souvent difficile d’aller au lit et de s’endormir suffisamment tôt pour compenser un réveil matinal. Étant donné qu’il n’est pas toujours facile d’avancer l’heure du coucher le soir, la nuit risque d’être trop courte pour répondre au besoin de sommeil.</a:t>
            </a:r>
          </a:p>
          <a:p>
            <a:endParaRPr lang="fr-CA" dirty="0" smtClean="0"/>
          </a:p>
          <a:p>
            <a:r>
              <a:rPr lang="fr-CA" dirty="0" smtClean="0"/>
              <a:t>Le sommeil pris de jour après une nuit de travail est également moins réparateur. Il est généralement assez facile de s’endormir le matin en raison de la durée de la période d’éveil. Cependant, demeurer endormi toute la journée est difficile, car l’horloge biologique indique à l’organisme qu’il doit demeurer éveillé le jour. La physiologie des individus, c’est-à-dire le fait d’être un lève-tôt ou un oiseau de nuit, les préférences quant aux plages horaires, les perturbations pendant la journée, tel le bruit extérieur, affectent également la facilité ou la difficulté à s’endormir le jour après une période de travail de nuit. »</a:t>
            </a:r>
          </a:p>
          <a:p>
            <a:r>
              <a:rPr lang="fr-CA" sz="1200" kern="1200" dirty="0" smtClean="0">
                <a:solidFill>
                  <a:schemeClr val="tx1"/>
                </a:solidFill>
                <a:effectLst/>
                <a:latin typeface="+mn-lt"/>
                <a:ea typeface="+mn-ea"/>
                <a:cs typeface="+mn-cs"/>
              </a:rPr>
              <a:t>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sommeil est plus efficace et plus profond lorsqu’il est synchronisé avec l’horloge biologique.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sommeil pris avant les départs tôt le matin (avant 6 h) est souvent écourté.</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sommeil lié à un quart de travail de nuit est également plus court, étant donné la difficulté à demeurer endormi après avoir pris quelques heures de sommeil pendant la journée, mais aussi en raison des perturbations internes et externes.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préférences </a:t>
            </a:r>
            <a:r>
              <a:rPr lang="fr-CA" dirty="0" smtClean="0"/>
              <a:t>quant au</a:t>
            </a:r>
            <a:r>
              <a:rPr lang="fr-CA" sz="1200" kern="1200" dirty="0" smtClean="0">
                <a:solidFill>
                  <a:schemeClr val="tx1"/>
                </a:solidFill>
                <a:effectLst/>
                <a:latin typeface="+mn-lt"/>
                <a:ea typeface="+mn-ea"/>
                <a:cs typeface="+mn-cs"/>
              </a:rPr>
              <a:t> moment de la journée (type lève-tôt ou couche-tard) peuvent avoir un effet sur la qualité du sommeil et de l’éveil.</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L’historique récent des heures de sommeil peut être considéré comme la combinaison de la quantité de sommeil prise la journée précédente et du nombre d’heures d’éveil consécutif tout au long de la journée. La majorité des individus ont besoin de sept à neuf heures de sommeil chaque jour, bien que, pour un petit nombre de personnes, la quantité optimale de sommeil puisse être supérieure ou inférieure. Répondre aux exigences des horaires de l’industrie du transport routier signifie souvent que le sommeil est planifié en fonction de l’horaire de travail. Par exemple, il n’est pas rare que la journée de travail soit entrecoupée par une longue période de repos, ou encore </a:t>
            </a:r>
            <a:r>
              <a:rPr lang="en-US" dirty="0" err="1" smtClean="0"/>
              <a:t>que</a:t>
            </a:r>
            <a:r>
              <a:rPr lang="en-US" dirty="0" smtClean="0"/>
              <a:t> les </a:t>
            </a:r>
            <a:r>
              <a:rPr lang="en-US" dirty="0" err="1" smtClean="0"/>
              <a:t>conducteurs</a:t>
            </a:r>
            <a:r>
              <a:rPr lang="en-US" dirty="0" smtClean="0"/>
              <a:t> </a:t>
            </a:r>
            <a:r>
              <a:rPr lang="en-US" dirty="0" err="1" smtClean="0"/>
              <a:t>aient</a:t>
            </a:r>
            <a:r>
              <a:rPr lang="en-US" dirty="0" smtClean="0"/>
              <a:t> </a:t>
            </a:r>
            <a:r>
              <a:rPr lang="fr-CA" dirty="0" smtClean="0"/>
              <a:t>des demandes qui exigent une modification de la planification de la journée avec un court préavis. En conséquence, le temps restant pour le sommeil de nuit risque d’être plus court que les huit heures idéales. Les horaires imprévisibles rendent difficile de planifier le sommeil avant le début du travail, car la période d’éveil risque d’être allongée pour tenir compte des changements de dernière minute dans la journée de travail. »</a:t>
            </a:r>
          </a:p>
          <a:p>
            <a:r>
              <a:rPr lang="fr-CA" sz="1200" kern="1200" dirty="0" smtClean="0">
                <a:solidFill>
                  <a:schemeClr val="tx1"/>
                </a:solidFill>
                <a:effectLst/>
                <a:latin typeface="+mn-lt"/>
                <a:ea typeface="+mn-ea"/>
                <a:cs typeface="+mn-cs"/>
              </a:rPr>
              <a:t>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Difficulté de planifier des périodes de sommeil à la suite des changements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d’horaire imprévus, avec un court préavis.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horaires imprévisibles rendent difficile de planifier le sommeil avant le début du travail.</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Un nombre d’heures de sommeil insuffisant pendant plusieurs jours entraîne l’accumulation d’une dette de sommeil. La dette de sommeil s’accumule facilement dans le cadre d’horaires de </a:t>
            </a:r>
            <a:r>
              <a:rPr lang="fr-CA" smtClean="0"/>
              <a:t>bureau “typiques”, </a:t>
            </a:r>
            <a:r>
              <a:rPr lang="fr-CA" dirty="0" smtClean="0"/>
              <a:t>et cela est encore plus susceptible de se produire dans l’industrie du transport routier. Un sommeil perturbé pendant plusieurs jours, que ce soit à cause d’un problème physique ou d’un environnement bruyant, contribuera à l’accumulation d’une dette de sommeil. La dette de sommeil n’a pas à être remboursée heure pour heure en plus de la nuit de sommeil normale, mais une période additionnelle de sommeil remboursera plus rapidement la dette de sommeil accumulée. Une calculatrice de la dette de sommeil peut aider à mettre en évidence le manque de sommeil accumulé. »</a:t>
            </a:r>
          </a:p>
          <a:p>
            <a:r>
              <a:rPr lang="fr-CA" sz="1200" kern="1200" dirty="0" smtClean="0">
                <a:solidFill>
                  <a:schemeClr val="tx1"/>
                </a:solidFill>
                <a:effectLst/>
                <a:latin typeface="+mn-lt"/>
                <a:ea typeface="+mn-ea"/>
                <a:cs typeface="+mn-cs"/>
              </a:rPr>
              <a:t>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Il est facile d’accumuler une dette de sommeil avec des horaires « normaux » de travail de bureau, alors ce phénomène est encore plus susceptible de se produire avec les horaires atypiques de l’industrie du transport routier. La dette de sommeil ne doit pas être remboursée heure pour heure en plus de votre nuit de sommeil normale, mais une période additionnelle de sommeil remboursera plus rapidement la dette de sommeil accumulée. Par exemple, avant d’entreprendre une nouvelle semaine de travail, accordez-vous une nuit de sommeil plus longue que d’habitude.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Le déficit de sommeil peut s’accumuler dans de nombreuses situations de planification de travail. Examinons comment une dette de sommeil peut vous toucher. Si vous le préférez, vous pouvez réaliser ces calculs sur une feuille de papier.</a:t>
            </a:r>
          </a:p>
          <a:p>
            <a:endParaRPr lang="fr-CA" b="1" i="1" dirty="0" smtClean="0"/>
          </a:p>
          <a:p>
            <a:r>
              <a:rPr lang="fr-CA" dirty="0" smtClean="0"/>
              <a:t>Premièrement, souvenez-vous des cinq derniers jours. Combien d’heures de sommeil avez-vous obtenues chacun des cinq jours? Notez le nombre d’heures de sommeil que vous avez obtenu chaque jour. </a:t>
            </a:r>
          </a:p>
          <a:p>
            <a:endParaRPr lang="fr-CA" b="1" i="1" dirty="0" smtClean="0"/>
          </a:p>
          <a:p>
            <a:r>
              <a:rPr lang="fr-CA" dirty="0" smtClean="0"/>
              <a:t>Deuxièmement, additionnez ces cinq nombres. Vous obtenez le total de votre sommeil réel.</a:t>
            </a:r>
          </a:p>
          <a:p>
            <a:endParaRPr lang="fr-CA" b="1" i="1" dirty="0" smtClean="0"/>
          </a:p>
          <a:p>
            <a:r>
              <a:rPr lang="fr-CA" dirty="0" smtClean="0"/>
              <a:t>Troisièmement, de combien d’heures de sommeil avez-vous besoin pour vous sentir à votre mieux? Vous pouvez réfléchir au nombre d’heures que vous dormez lors d’une journée de congé ou d’une journée sans obligations. Si vous n’êtes pas certain de connaître votre nombre optimal d’heures de sommeil, indiquez huit heures. Multipliez par cinq le nombre que vous avez retenu. Vous obtenez votre nombre optimal d’heures de sommeil réel. </a:t>
            </a:r>
          </a:p>
          <a:p>
            <a:endParaRPr lang="fr-CA" b="1" i="1" dirty="0" smtClean="0"/>
          </a:p>
          <a:p>
            <a:r>
              <a:rPr lang="fr-CA" dirty="0" smtClean="0"/>
              <a:t>Quatrièmement, prenez votre total d’heures de sommeil réel et soustrayez-le du total d’heures de sommeil optimal. Vous obtenez votre bilan de sommeil. Si votre bilan de sommeil est supérieur à zéro, alors vous dormez suffisamment. Si ce chiffre est négatif, cela signifie que vous avez accumulé une dette de sommeil qui peut vous faire ressentir de la fatigue au travail ou à la maison. Vous devriez réfléchir aux moyens d’atteindre la quantité de sommeil dont vous avez besoin.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 clé</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Utilisez la calculatrice pour montrer</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la facilité avec laquelle la dette de sommeil s’accumule.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La première étape de la gestion de la fatigue consiste à reconnaître les facteurs responsables de son accumulation. Nous avons examiné la façon dont les horaires réguliers de travail pouvaient provoquer une accumulation de manque de sommeil et de fatigue. Savoir reconnaître et gérer la présence des facteurs </a:t>
            </a:r>
            <a:r>
              <a:rPr lang="fr-CA" i="1" dirty="0" smtClean="0"/>
              <a:t>avant </a:t>
            </a:r>
            <a:r>
              <a:rPr lang="fr-CA" dirty="0" smtClean="0"/>
              <a:t>qu’ils affectent les performances est essentiel pour prévenir la fatigue. Cela est d’autant plus important que nous sommes souvent plus fatigués que nous croyons l’être. En effet, la fatigue peut affecter nos performances avant même que nous réalisions à quel point nous sommes fatigués. Comme nous le verrons, reconnaître et gérer la fatigue doivent être considérés comme une responsabilité partagée. »</a:t>
            </a:r>
          </a:p>
          <a:p>
            <a:r>
              <a:rPr lang="fr-CA" sz="1200" kern="1200" dirty="0" smtClean="0">
                <a:solidFill>
                  <a:schemeClr val="tx1"/>
                </a:solidFill>
                <a:effectLst/>
                <a:latin typeface="+mn-lt"/>
                <a:ea typeface="+mn-ea"/>
                <a:cs typeface="+mn-cs"/>
              </a:rPr>
              <a:t>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Prendre des mesures pour PRÉVENIR la fatigue en sachant reconnaître le manque de sommeil et en faisant des siestes est essentiel pour éviter la fatigue pendant la conduite. N’attendez pas de vous endormir!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smtClean="0">
                <a:solidFill>
                  <a:schemeClr val="tx1"/>
                </a:solidFill>
                <a:effectLst/>
                <a:latin typeface="+mn-lt"/>
                <a:ea typeface="+mn-ea"/>
                <a:cs typeface="+mn-cs"/>
              </a:rPr>
              <a:t>Bonne</a:t>
            </a:r>
            <a:r>
              <a:rPr lang="fr-CA" sz="1200" i="0" kern="1200" baseline="0" dirty="0" smtClean="0">
                <a:solidFill>
                  <a:schemeClr val="tx1"/>
                </a:solidFill>
                <a:effectLst/>
                <a:latin typeface="+mn-lt"/>
                <a:ea typeface="+mn-ea"/>
                <a:cs typeface="+mn-cs"/>
              </a:rPr>
              <a:t> r</a:t>
            </a:r>
            <a:r>
              <a:rPr lang="fr-CA" sz="1200" i="0" kern="1200" dirty="0" smtClean="0">
                <a:solidFill>
                  <a:schemeClr val="tx1"/>
                </a:solidFill>
                <a:effectLst/>
                <a:latin typeface="+mn-lt"/>
                <a:ea typeface="+mn-ea"/>
                <a:cs typeface="+mn-cs"/>
              </a:rPr>
              <a:t>éponse : c.</a:t>
            </a:r>
            <a:endParaRPr lang="en-US" sz="1200" i="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17</a:t>
            </a:fld>
            <a:endParaRPr lang="en-US"/>
          </a:p>
        </p:txBody>
      </p:sp>
    </p:spTree>
    <p:extLst>
      <p:ext uri="{BB962C8B-B14F-4D97-AF65-F5344CB8AC3E}">
        <p14:creationId xmlns:p14="http://schemas.microsoft.com/office/powerpoint/2010/main" xmlns="" val="64192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fr-FR" sz="1200" i="0" dirty="0" smtClean="0"/>
              <a:t>Bonne</a:t>
            </a:r>
            <a:r>
              <a:rPr lang="fr-FR" sz="1200" i="0" baseline="0" dirty="0" smtClean="0"/>
              <a:t> r</a:t>
            </a:r>
            <a:r>
              <a:rPr lang="fr-FR" sz="1200" i="0" dirty="0" smtClean="0"/>
              <a:t>éponse : b.</a:t>
            </a:r>
          </a:p>
        </p:txBody>
      </p:sp>
      <p:sp>
        <p:nvSpPr>
          <p:cNvPr id="4" name="Slide Number Placeholder 3"/>
          <p:cNvSpPr>
            <a:spLocks noGrp="1"/>
          </p:cNvSpPr>
          <p:nvPr>
            <p:ph type="sldNum" sz="quarter" idx="10"/>
          </p:nvPr>
        </p:nvSpPr>
        <p:spPr/>
        <p:txBody>
          <a:bodyPr/>
          <a:lstStyle/>
          <a:p>
            <a:fld id="{E8901A7A-5C17-4AC9-8846-93A209EBC7E9}" type="slidenum">
              <a:rPr lang="en-US" smtClean="0"/>
              <a:pPr/>
              <a:t>18</a:t>
            </a:fld>
            <a:endParaRPr lang="en-US"/>
          </a:p>
        </p:txBody>
      </p:sp>
    </p:spTree>
    <p:extLst>
      <p:ext uri="{BB962C8B-B14F-4D97-AF65-F5344CB8AC3E}">
        <p14:creationId xmlns:p14="http://schemas.microsoft.com/office/powerpoint/2010/main" xmlns="" val="3146744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fr-FR" sz="1200" i="0" dirty="0" smtClean="0"/>
              <a:t>Bonne</a:t>
            </a:r>
            <a:r>
              <a:rPr lang="fr-FR" sz="1200" i="0" baseline="0" dirty="0" smtClean="0"/>
              <a:t> r</a:t>
            </a:r>
            <a:r>
              <a:rPr lang="fr-FR" sz="1200" i="0" dirty="0" smtClean="0"/>
              <a:t>éponse : d.</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19</a:t>
            </a:fld>
            <a:endParaRPr lang="en-US"/>
          </a:p>
        </p:txBody>
      </p:sp>
    </p:spTree>
    <p:extLst>
      <p:ext uri="{BB962C8B-B14F-4D97-AF65-F5344CB8AC3E}">
        <p14:creationId xmlns:p14="http://schemas.microsoft.com/office/powerpoint/2010/main" xmlns="" val="48326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sz="1200" kern="1200" dirty="0" smtClean="0">
                <a:solidFill>
                  <a:schemeClr val="tx1"/>
                </a:solidFill>
                <a:latin typeface="+mn-lt"/>
                <a:ea typeface="+mn-ea"/>
                <a:cs typeface="+mn-cs"/>
              </a:rPr>
              <a:t>« Voici une liste de sigles utilisés dans ce module. »</a:t>
            </a:r>
            <a:endParaRPr lang="en-US"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fr-FR" sz="1200" i="0" dirty="0" smtClean="0"/>
              <a:t>Bonne</a:t>
            </a:r>
            <a:r>
              <a:rPr lang="fr-FR" sz="1200" i="0" baseline="0" dirty="0" smtClean="0"/>
              <a:t> r</a:t>
            </a:r>
            <a:r>
              <a:rPr lang="fr-FR" sz="1200" i="0" dirty="0" smtClean="0"/>
              <a:t>éponse : c.</a:t>
            </a:r>
          </a:p>
          <a:p>
            <a:pPr>
              <a:buNone/>
            </a:pPr>
            <a:endParaRPr lang="fr-FR" sz="2600" i="1"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20</a:t>
            </a:fld>
            <a:endParaRPr lang="en-US"/>
          </a:p>
        </p:txBody>
      </p:sp>
    </p:spTree>
    <p:extLst>
      <p:ext uri="{BB962C8B-B14F-4D97-AF65-F5344CB8AC3E}">
        <p14:creationId xmlns:p14="http://schemas.microsoft.com/office/powerpoint/2010/main" xmlns="" val="1347766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200" i="0" dirty="0" smtClean="0"/>
              <a:t>Bonne</a:t>
            </a:r>
            <a:r>
              <a:rPr lang="fr-FR" sz="1200" i="0" baseline="0" dirty="0" smtClean="0"/>
              <a:t> r</a:t>
            </a:r>
            <a:r>
              <a:rPr lang="fr-FR" sz="1200" i="0" dirty="0" smtClean="0"/>
              <a:t>éponse : d.</a:t>
            </a:r>
            <a:endParaRPr lang="fr-FR" b="0" i="0" dirty="0" smtClean="0"/>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21</a:t>
            </a:fld>
            <a:endParaRPr lang="en-US"/>
          </a:p>
        </p:txBody>
      </p:sp>
    </p:spTree>
    <p:extLst>
      <p:ext uri="{BB962C8B-B14F-4D97-AF65-F5344CB8AC3E}">
        <p14:creationId xmlns:p14="http://schemas.microsoft.com/office/powerpoint/2010/main" xmlns="" val="3456235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La leçon 2 traite de la responsabilité partagée dans la gestion efficace de la fatigue. » </a:t>
            </a:r>
            <a:r>
              <a:rPr lang="fr-CA" sz="1200"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a:t>
            </a:r>
          </a:p>
          <a:p>
            <a:r>
              <a:rPr lang="fr-CA" dirty="0" smtClean="0"/>
              <a:t>« Un certain nombre de mesures peuvent être prises à l’intérieur et à l’extérieur de l’entreprise,</a:t>
            </a:r>
            <a:r>
              <a:rPr lang="fr-CA" baseline="0" dirty="0" smtClean="0"/>
              <a:t> </a:t>
            </a:r>
            <a:r>
              <a:rPr lang="fr-CA" dirty="0" smtClean="0"/>
              <a:t>par la direction, le personnel et les conducteurs, afin de réduire davantage le risque de fatigue et son incidence sur la sécurité. Un premier niveau d’intervention contre la fatigue concerne les politiques et les pratiques adoptées par la direction pour favoriser la gestion de la fatigue et de la sécurité. Un second niveau d’intervention relève de la responsabilité des conducteurs, qui doivent exploiter toutes les plages horaires disponibles pour dormir afin de minimiser encore davantage les risques inhérents à la fatigue. » </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Note au formateur</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raison des responsabilités partagées, ce thème peut être présenté aux conducteurs comme un module avancé ou un complément d’information.</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Un certain nombre de mesures peuvent être prises à l’intérieur et à l’extérieur de l’entreprise,</a:t>
            </a:r>
            <a:r>
              <a:rPr lang="fr-CA" baseline="0" dirty="0" smtClean="0"/>
              <a:t> </a:t>
            </a:r>
            <a:r>
              <a:rPr lang="fr-CA" dirty="0" smtClean="0"/>
              <a:t>par la direction, par le personnel et par les conducteurs, afin de réduire encore davantage la fatigue et le risque de sécurité qui l’accompagne. Les politiques et les pratiques mises en place par la direction représentent un moyen efficace de lutter contre la fatigue et elles favorisent une saine gestion de la fatigue et de la sécurité. Les conducteurs sont à un autre niveau de protection contre la fatigue quand ils maximisent l’utilisation des plages horaires disponibles pour dormir et ainsi réduire davantage le risque de fatigue. Les exigences des expéditeurs et des destinataires influencent également l’horaire des conducteurs. </a:t>
            </a:r>
          </a:p>
          <a:p>
            <a:endParaRPr lang="fr-CA" dirty="0" smtClean="0"/>
          </a:p>
          <a:p>
            <a:r>
              <a:rPr lang="fr-CA" dirty="0" smtClean="0"/>
              <a:t>Puisque l’industrie du transport routier fonctionne sur un cycle de 24 heures, les conducteurs, pour la plupart, doivent planifier leurs périodes de sommeil en fonction de leurs responsabilités professionnelles et de leurs rendez-vous. </a:t>
            </a:r>
          </a:p>
          <a:p>
            <a:endParaRPr lang="fr-CA" dirty="0" smtClean="0"/>
          </a:p>
          <a:p>
            <a:r>
              <a:rPr lang="fr-CA" dirty="0" smtClean="0"/>
              <a:t>La direction, les personnes responsables de la planification et de la répartition du travail ainsi que les expéditeurs et destinataires peuvent jouer un rôle important sur la diminution des risques liés à la fatigue en :</a:t>
            </a:r>
          </a:p>
          <a:p>
            <a:pPr lvl="0">
              <a:buFont typeface="Arial" pitchFamily="34" charset="0"/>
              <a:buChar char="•"/>
            </a:pPr>
            <a:r>
              <a:rPr lang="fr-CA" dirty="0" smtClean="0"/>
              <a:t> Favorisant un environnement et une culture de travail qui reconnaissent la fatigue comme un risque important pour la sécurité.</a:t>
            </a:r>
          </a:p>
          <a:p>
            <a:pPr lvl="0">
              <a:buFont typeface="Arial" pitchFamily="34" charset="0"/>
              <a:buChar char="•"/>
            </a:pPr>
            <a:r>
              <a:rPr lang="fr-CA" dirty="0" smtClean="0"/>
              <a:t> Favorisant un environnement qui encourage les conducteurs à dormir suffisamment et à gérer en toute sécurité leur fatigue.</a:t>
            </a:r>
          </a:p>
          <a:p>
            <a:pPr>
              <a:buFont typeface="Arial" pitchFamily="34" charset="0"/>
              <a:buChar char="•"/>
            </a:pPr>
            <a:r>
              <a:rPr lang="fr-CA" dirty="0" smtClean="0"/>
              <a:t> Favorisant un horaire et un itinéraire qui garantissent l’accès aux haltes routières. À cet égard, les expéditeurs peuvent également donner accès à des zones propices au repos, lorsque c’est possible. »</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____________________________</a:t>
            </a:r>
            <a:endParaRPr lang="en-US" sz="11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expéditeurs et les destinataires influencent également l’horaire des conducteurs.</a:t>
            </a:r>
            <a:endParaRPr lang="en-US" sz="11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expéditeurs peuvent donner accès à des zones propices au repos.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Lorsqu’on est en mesure de prévoir notre horaire de travail, il devient plus facile de planifier et d’obtenir un sommeil adéquat. S’il ne connaît pas suffisamment à l’avance l’horaire de travail prévu, un conducteur ne peut être qu’en réaction dans la gestion de ses horaires de sommeil et de sa fatigue. Évidemment, être réceptif aux demandes des clients et de la direction implique souvent des changements d’horaire de dernière minute. Cependant, dans la mesure du possible, adoptez des pratiques qui permettent de fournir à l’avance aux conducteurs des informations sur leur travail, notamment sur les rendez-vous prévus, afin qu’ils puissent prévoir efficacement dans leur planification leurs plages de travail, de sommeil et de sieste. Connaître l’horaire à l’avance élimine un facteur d’imprévisibilité de leur quotidien. »</a:t>
            </a:r>
          </a:p>
          <a:p>
            <a:r>
              <a:rPr lang="fr-CA" sz="1200" kern="1200" dirty="0" smtClean="0">
                <a:solidFill>
                  <a:schemeClr val="tx1"/>
                </a:solidFill>
                <a:effectLst/>
                <a:latin typeface="+mn-lt"/>
                <a:ea typeface="+mn-ea"/>
                <a:cs typeface="+mn-cs"/>
              </a:rPr>
              <a:t>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Quand il ne connaît</a:t>
            </a:r>
            <a:r>
              <a:rPr lang="fr-CA" sz="1200" kern="1200" baseline="0" dirty="0" smtClean="0">
                <a:solidFill>
                  <a:schemeClr val="tx1"/>
                </a:solidFill>
                <a:effectLst/>
                <a:latin typeface="+mn-lt"/>
                <a:ea typeface="+mn-ea"/>
                <a:cs typeface="+mn-cs"/>
              </a:rPr>
              <a:t> pas</a:t>
            </a:r>
            <a:r>
              <a:rPr lang="fr-CA" sz="1200" kern="1200" dirty="0" smtClean="0">
                <a:solidFill>
                  <a:schemeClr val="tx1"/>
                </a:solidFill>
                <a:effectLst/>
                <a:latin typeface="+mn-lt"/>
                <a:ea typeface="+mn-ea"/>
                <a:cs typeface="+mn-cs"/>
              </a:rPr>
              <a:t> suffisamment à l’avance les horaires de travail prévus, un conducteur ne peut être qu’en réaction dans la gestion de ses horaires de sommeil et de sa fatigue.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Connaître</a:t>
            </a:r>
            <a:r>
              <a:rPr lang="fr-CA" sz="1200" kern="1200" baseline="0" dirty="0" smtClean="0">
                <a:solidFill>
                  <a:schemeClr val="tx1"/>
                </a:solidFill>
                <a:effectLst/>
                <a:latin typeface="+mn-lt"/>
                <a:ea typeface="+mn-ea"/>
                <a:cs typeface="+mn-cs"/>
              </a:rPr>
              <a:t> l’horaire </a:t>
            </a:r>
            <a:r>
              <a:rPr lang="fr-CA" sz="1200" kern="1200" dirty="0" smtClean="0">
                <a:solidFill>
                  <a:schemeClr val="tx1"/>
                </a:solidFill>
                <a:effectLst/>
                <a:latin typeface="+mn-lt"/>
                <a:ea typeface="+mn-ea"/>
                <a:cs typeface="+mn-cs"/>
              </a:rPr>
              <a:t>à l’avance réduit les facteurs imprévisibles auxquels</a:t>
            </a:r>
            <a:r>
              <a:rPr lang="fr-CA" sz="1200" kern="1200" baseline="0" dirty="0" smtClean="0">
                <a:solidFill>
                  <a:schemeClr val="tx1"/>
                </a:solidFill>
                <a:effectLst/>
                <a:latin typeface="+mn-lt"/>
                <a:ea typeface="+mn-ea"/>
                <a:cs typeface="+mn-cs"/>
              </a:rPr>
              <a:t> font face</a:t>
            </a:r>
            <a:r>
              <a:rPr lang="fr-CA" sz="1200" kern="1200" dirty="0" smtClean="0">
                <a:solidFill>
                  <a:schemeClr val="tx1"/>
                </a:solidFill>
                <a:effectLst/>
                <a:latin typeface="+mn-lt"/>
                <a:ea typeface="+mn-ea"/>
                <a:cs typeface="+mn-cs"/>
              </a:rPr>
              <a:t> quotidiennement les conducteurs.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La direction et le personnel administratif jouent un rôle important pour minimiser le risque de fatigue, lorsqu’ils prennent ce risque en considération au moment d’affecter les ressources humaines. Voici quelques approches possibles :</a:t>
            </a:r>
          </a:p>
          <a:p>
            <a:pPr lvl="0" indent="-180000" defTabSz="180000">
              <a:buFont typeface="Arial" pitchFamily="34" charset="0"/>
              <a:buChar char="•"/>
            </a:pPr>
            <a:r>
              <a:rPr lang="fr-CA" dirty="0" smtClean="0"/>
              <a:t>Mobiliser les ressources pour permettre aux conducteurs de se réserver des périodes de sommeil de nuit. Cela peut également vouloir dire de favoriser un maximum de possibilités de dormir la nuit avant la reprise du travail. </a:t>
            </a:r>
          </a:p>
          <a:p>
            <a:pPr lvl="0" indent="-180000" defTabSz="180000">
              <a:buFont typeface="Arial" pitchFamily="34" charset="0"/>
              <a:buChar char="•"/>
            </a:pPr>
            <a:r>
              <a:rPr lang="fr-CA" dirty="0" smtClean="0"/>
              <a:t>Planifier des rendez-vous qui favorisent les possibilités de faire des siestes. Cela peut également signifier d’avoir une politique qui aide les conducteurs à planifier leurs périodes de repos, en signalant, par exemple, des expéditeurs qui mettent des zones de repos à leur disposition.</a:t>
            </a:r>
          </a:p>
          <a:p>
            <a:pPr lvl="0" indent="-180000" defTabSz="180000">
              <a:buFont typeface="Arial" pitchFamily="34" charset="0"/>
              <a:buChar char="•"/>
            </a:pPr>
            <a:r>
              <a:rPr lang="fr-CA" dirty="0" smtClean="0"/>
              <a:t>Favoriser un cycle de travail qui permet de récupérer au maximum avant la reprise du travail.</a:t>
            </a:r>
          </a:p>
          <a:p>
            <a:pPr lvl="0" indent="-180000" defTabSz="180000">
              <a:buFont typeface="Arial" pitchFamily="34" charset="0"/>
              <a:buChar char="•"/>
            </a:pPr>
            <a:r>
              <a:rPr lang="fr-CA" dirty="0" smtClean="0"/>
              <a:t>Planifier les horaires de travail des conducteurs en prenant en considération leurs préférences naturelles pour un moment de la journée, selon qu’ils sont plutôt des lève-tôt ou des couche-tard. Bien que le sommeil pris la nuit soit généralement de meilleure qualité, certains conducteurs préféreront dormir le jour et conduire la nuit pour profiter de certaines conditions, comme des températures plus fraîches et une circulation moindre sur la route.</a:t>
            </a:r>
          </a:p>
          <a:p>
            <a:pPr lvl="0" indent="-180000" defTabSz="180000">
              <a:buFont typeface="Arial" pitchFamily="34" charset="0"/>
              <a:buChar char="•"/>
            </a:pPr>
            <a:r>
              <a:rPr lang="fr-CA" dirty="0" smtClean="0"/>
              <a:t>Favoriser la diffusion régulière ou à l’avance d’informations sur les horaires afin d’aider les conducteurs dans leur planification.</a:t>
            </a:r>
          </a:p>
          <a:p>
            <a:pPr indent="-180000" defTabSz="180000">
              <a:buFont typeface="Arial" pitchFamily="34" charset="0"/>
              <a:buChar char="•"/>
            </a:pPr>
            <a:r>
              <a:rPr lang="fr-CA" dirty="0" smtClean="0"/>
              <a:t>Interroger les conducteurs sur leur niveau de fatigue avant de revoir les affectations. »</a:t>
            </a:r>
          </a:p>
          <a:p>
            <a:r>
              <a:rPr lang="fr-CA" sz="1200" kern="1200" dirty="0" smtClean="0">
                <a:solidFill>
                  <a:schemeClr val="tx1"/>
                </a:solidFill>
                <a:effectLst/>
                <a:latin typeface="+mn-lt"/>
                <a:ea typeface="+mn-ea"/>
                <a:cs typeface="+mn-cs"/>
              </a:rPr>
              <a:t>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Prévoir</a:t>
            </a:r>
            <a:r>
              <a:rPr lang="fr-CA" sz="1200" kern="1200" baseline="0" dirty="0" smtClean="0">
                <a:solidFill>
                  <a:schemeClr val="tx1"/>
                </a:solidFill>
                <a:effectLst/>
                <a:latin typeface="+mn-lt"/>
                <a:ea typeface="+mn-ea"/>
                <a:cs typeface="+mn-cs"/>
              </a:rPr>
              <a:t> d</a:t>
            </a:r>
            <a:r>
              <a:rPr lang="fr-CA" sz="1200" kern="1200" dirty="0" smtClean="0">
                <a:solidFill>
                  <a:schemeClr val="tx1"/>
                </a:solidFill>
                <a:effectLst/>
                <a:latin typeface="+mn-lt"/>
                <a:ea typeface="+mn-ea"/>
                <a:cs typeface="+mn-cs"/>
              </a:rPr>
              <a:t>es périodes de sommeil</a:t>
            </a:r>
            <a:r>
              <a:rPr lang="fr-CA" sz="1200" kern="1200" baseline="0" dirty="0" smtClean="0">
                <a:solidFill>
                  <a:schemeClr val="tx1"/>
                </a:solidFill>
                <a:effectLst/>
                <a:latin typeface="+mn-lt"/>
                <a:ea typeface="+mn-ea"/>
                <a:cs typeface="+mn-cs"/>
              </a:rPr>
              <a:t> de</a:t>
            </a:r>
            <a:r>
              <a:rPr lang="fr-CA" sz="1200" kern="1200" dirty="0" smtClean="0">
                <a:solidFill>
                  <a:schemeClr val="tx1"/>
                </a:solidFill>
                <a:effectLst/>
                <a:latin typeface="+mn-lt"/>
                <a:ea typeface="+mn-ea"/>
                <a:cs typeface="+mn-cs"/>
              </a:rPr>
              <a:t> nuit pour obtenir</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un sommeil réparateur avant la reprise du travail.</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Tenir compte</a:t>
            </a:r>
            <a:r>
              <a:rPr lang="fr-CA" sz="1200" kern="1200" baseline="0" dirty="0" smtClean="0">
                <a:solidFill>
                  <a:schemeClr val="tx1"/>
                </a:solidFill>
                <a:effectLst/>
                <a:latin typeface="+mn-lt"/>
                <a:ea typeface="+mn-ea"/>
                <a:cs typeface="+mn-cs"/>
              </a:rPr>
              <a:t> d</a:t>
            </a:r>
            <a:r>
              <a:rPr lang="fr-CA" sz="1200" kern="1200" dirty="0" smtClean="0">
                <a:solidFill>
                  <a:schemeClr val="tx1"/>
                </a:solidFill>
                <a:effectLst/>
                <a:latin typeface="+mn-lt"/>
                <a:ea typeface="+mn-ea"/>
                <a:cs typeface="+mn-cs"/>
              </a:rPr>
              <a:t>es aires de repos et planifier des</a:t>
            </a:r>
            <a:r>
              <a:rPr lang="fr-CA" sz="1200" kern="1200" baseline="0" dirty="0" smtClean="0">
                <a:solidFill>
                  <a:schemeClr val="tx1"/>
                </a:solidFill>
                <a:effectLst/>
                <a:latin typeface="+mn-lt"/>
                <a:ea typeface="+mn-ea"/>
                <a:cs typeface="+mn-cs"/>
              </a:rPr>
              <a:t> périodes d’arrêt </a:t>
            </a:r>
            <a:r>
              <a:rPr lang="fr-CA" sz="1200" kern="1200" dirty="0" smtClean="0">
                <a:solidFill>
                  <a:schemeClr val="tx1"/>
                </a:solidFill>
                <a:effectLst/>
                <a:latin typeface="+mn-lt"/>
                <a:ea typeface="+mn-ea"/>
                <a:cs typeface="+mn-cs"/>
              </a:rPr>
              <a:t>lors de l’affectation des ressources.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Aider les conducteurs à planifier leurs périodes de repos (par exemple, signaler les expéditeurs disposant de zones de repos).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Tenir compte</a:t>
            </a:r>
            <a:r>
              <a:rPr lang="fr-CA" sz="1200" kern="1200" baseline="0" dirty="0" smtClean="0">
                <a:solidFill>
                  <a:schemeClr val="tx1"/>
                </a:solidFill>
                <a:effectLst/>
                <a:latin typeface="+mn-lt"/>
                <a:ea typeface="+mn-ea"/>
                <a:cs typeface="+mn-cs"/>
              </a:rPr>
              <a:t> d</a:t>
            </a:r>
            <a:r>
              <a:rPr lang="fr-CA" sz="1200" kern="1200" dirty="0" smtClean="0">
                <a:solidFill>
                  <a:schemeClr val="tx1"/>
                </a:solidFill>
                <a:effectLst/>
                <a:latin typeface="+mn-lt"/>
                <a:ea typeface="+mn-ea"/>
                <a:cs typeface="+mn-cs"/>
              </a:rPr>
              <a:t>es préférences des conducteurs qui aiment mieux dormir le jour et conduire la nuit : températures plus fraîches et circulation moins dense.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À bien des égards, en matière de gestion des risques liés à la fatigue, les conducteurs sont les premiers concernés. Ils sont soumis à des pressions opérationnelles et ils doivent très souvent maximiser le nombre de kilomètres parcourus pour maintenir leur salaire. Malgré ces pressions réelles, les conducteurs ont toujours le contrôle sur la planification immédiate des voyages et ils peuvent faire des choix qui favorisent un sommeil approprié. Ces choix sont :</a:t>
            </a:r>
          </a:p>
          <a:p>
            <a:pPr lvl="0" indent="180000">
              <a:buFont typeface="Arial" pitchFamily="34" charset="0"/>
              <a:buChar char="•"/>
            </a:pPr>
            <a:r>
              <a:rPr lang="fr-CA" dirty="0" smtClean="0"/>
              <a:t>Planifier les arrêts nécessaires lors de longs trajets, ce qui peut inclure de planifier les pauses en fonction de l’existence ou non d’aires de services et de repos.</a:t>
            </a:r>
          </a:p>
          <a:p>
            <a:pPr lvl="0" indent="180000">
              <a:buFont typeface="Arial" pitchFamily="34" charset="0"/>
              <a:buChar char="•"/>
            </a:pPr>
            <a:r>
              <a:rPr lang="fr-CA" dirty="0" smtClean="0"/>
              <a:t>Compléter le besoin de sommeil par des siestes. Même de courtes siestes améliorent la vigilance. Il peut être utile, par exemple, de faire une sieste avant un départ en soirée.</a:t>
            </a:r>
          </a:p>
          <a:p>
            <a:pPr lvl="0" indent="180000">
              <a:buFont typeface="Arial" pitchFamily="34" charset="0"/>
              <a:buChar char="•"/>
            </a:pPr>
            <a:r>
              <a:rPr lang="fr-CA" dirty="0" smtClean="0"/>
              <a:t>Tenir compte du moment de la journée pour dormir; le sommeil de nuit est plus réparateur que le sommeil de jour, mais toutes les périodes de sommeil sont utiles.</a:t>
            </a:r>
          </a:p>
          <a:p>
            <a:pPr indent="180000">
              <a:buFont typeface="Arial" pitchFamily="34" charset="0"/>
              <a:buChar char="•"/>
            </a:pPr>
            <a:r>
              <a:rPr lang="fr-CA" dirty="0" smtClean="0"/>
              <a:t>Maintenir la période de sommeil aussi stable que possible et éviter de passer d’un quart de jour à un quart de nuit d’une journée à l’autre. »</a:t>
            </a:r>
          </a:p>
          <a:p>
            <a:r>
              <a:rPr lang="fr-CA" sz="1200"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L’accès aux aires de services et de repos peut être limité ou devenir très rapidement impossible s’il y a trop d’achalandage.</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sz="1200" b="1" kern="1200" dirty="0" smtClean="0">
                <a:solidFill>
                  <a:schemeClr val="tx1"/>
                </a:solidFill>
                <a:latin typeface="+mn-lt"/>
                <a:ea typeface="+mn-ea"/>
                <a:cs typeface="+mn-cs"/>
              </a:rPr>
              <a:t>Narration : </a:t>
            </a:r>
            <a:endParaRPr lang="fr-CA" sz="1200" kern="1200" dirty="0" smtClean="0">
              <a:solidFill>
                <a:schemeClr val="tx1"/>
              </a:solidFill>
              <a:latin typeface="+mn-lt"/>
              <a:ea typeface="+mn-ea"/>
              <a:cs typeface="+mn-cs"/>
            </a:endParaRPr>
          </a:p>
          <a:p>
            <a:r>
              <a:rPr lang="fr-CA" dirty="0" smtClean="0"/>
              <a:t>« Nous avons tous la responsabilité de nous reposer suffisamment avant de reprendre le travail. Cette responsabilité est particulièrement importante pour les conducteurs. Ils doivent constamment suivre les principes d’une bonne hygiène de sommeil ainsi qu’un traitement pour leurs problèmes de santé, y compris les troubles du sommeil.</a:t>
            </a:r>
          </a:p>
          <a:p>
            <a:endParaRPr lang="fr-CA" dirty="0" smtClean="0"/>
          </a:p>
          <a:p>
            <a:r>
              <a:rPr lang="fr-CA" dirty="0" smtClean="0"/>
              <a:t>Avant de reprendre le travail, les conducteurs doivent profiter de toutes les occasions de récupérer ou, à tout le moins, de réduire leur dette de sommeil accumulée. Le sommeil pris la nuit est plus réparateur, mais les exigences réglementaires relatives au repos hebdomadaire ne prévoient pas forcément deux périodes de nuit pour récupérer. Chaque fois que les conducteurs le peuvent, ils doivent absolument favoriser des horaires qui leur laissent suffisamment de temps pour réduire leur dette de sommeil. Cela peut signifier des périodes de sommeil plus longues ou l’ajout de siestes en complément des périodes principales de sommeil. Cette recommandation est d’autant plus pertinente qu’ils doivent assumer de nombreuses responsabilités personnelles avant de reprendre le travail. Dormir plus longtemps permet d’emmagasiner des heures de sommeil afin de se protéger contre les effets néfastes d’une dette de sommeil qui pourrait s’accumuler pendant la prochaine semaine de travail. »</a:t>
            </a:r>
          </a:p>
          <a:p>
            <a:r>
              <a:rPr lang="fr-CA" sz="1200"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sommeil de nuit est le plus réparateur, mais les exigences réglementaires liées au repos hebdomadaire ne prévoient pas forcément deux périodes de nuit pour récupérer.</a:t>
            </a:r>
            <a:endParaRPr lang="en-US"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pPr>
              <a:buFont typeface="Arial" pitchFamily="34" charset="0"/>
              <a:buChar char="•"/>
            </a:pPr>
            <a:r>
              <a:rPr lang="fr-CA" sz="1200" kern="1200" dirty="0" smtClean="0">
                <a:solidFill>
                  <a:schemeClr val="tx1"/>
                </a:solidFill>
                <a:effectLst/>
                <a:latin typeface="+mn-lt"/>
                <a:ea typeface="+mn-ea"/>
                <a:cs typeface="+mn-cs"/>
              </a:rPr>
              <a:t> Compléter les périodes principales de sommeil avec des siestes. </a:t>
            </a:r>
          </a:p>
          <a:p>
            <a:pPr>
              <a:buFont typeface="Arial" pitchFamily="34" charset="0"/>
              <a:buChar char="•"/>
            </a:pPr>
            <a:r>
              <a:rPr lang="fr-CA" sz="1200" kern="1200" dirty="0" smtClean="0">
                <a:solidFill>
                  <a:schemeClr val="tx1"/>
                </a:solidFill>
                <a:effectLst/>
                <a:latin typeface="+mn-lt"/>
                <a:ea typeface="+mn-ea"/>
                <a:cs typeface="+mn-cs"/>
              </a:rPr>
              <a:t> Être conscient de ses caractéristiques personnelles (coq ou hibou). </a:t>
            </a:r>
            <a:endParaRPr lang="en-US" sz="1200" kern="1200" dirty="0" smtClean="0">
              <a:solidFill>
                <a:schemeClr val="tx1"/>
              </a:solidFill>
              <a:effectLst/>
              <a:latin typeface="+mn-lt"/>
              <a:ea typeface="+mn-ea"/>
              <a:cs typeface="+mn-cs"/>
            </a:endParaRPr>
          </a:p>
          <a:p>
            <a:pPr>
              <a:buFont typeface="Arial" pitchFamily="34" charset="0"/>
              <a:buChar char="•"/>
            </a:pPr>
            <a:r>
              <a:rPr lang="fr-CA" sz="1200" kern="1200" dirty="0" smtClean="0">
                <a:solidFill>
                  <a:schemeClr val="tx1"/>
                </a:solidFill>
                <a:effectLst/>
                <a:latin typeface="+mn-lt"/>
                <a:ea typeface="+mn-ea"/>
                <a:cs typeface="+mn-cs"/>
              </a:rPr>
              <a:t> Chercher à dormir plus que</a:t>
            </a:r>
            <a:r>
              <a:rPr lang="fr-CA" sz="1200" kern="1200" baseline="0" dirty="0" smtClean="0">
                <a:solidFill>
                  <a:schemeClr val="tx1"/>
                </a:solidFill>
                <a:effectLst/>
                <a:latin typeface="+mn-lt"/>
                <a:ea typeface="+mn-ea"/>
                <a:cs typeface="+mn-cs"/>
              </a:rPr>
              <a:t> d’</a:t>
            </a:r>
            <a:r>
              <a:rPr lang="fr-CA" sz="1200" kern="1200" dirty="0" smtClean="0">
                <a:solidFill>
                  <a:schemeClr val="tx1"/>
                </a:solidFill>
                <a:effectLst/>
                <a:latin typeface="+mn-lt"/>
                <a:ea typeface="+mn-ea"/>
                <a:cs typeface="+mn-cs"/>
              </a:rPr>
              <a:t>habitude chaque jour.</a:t>
            </a:r>
          </a:p>
          <a:p>
            <a:pPr>
              <a:buFont typeface="Arial" pitchFamily="34" charset="0"/>
              <a:buNone/>
            </a:pPr>
            <a:endParaRPr lang="fr-CA" sz="1200" kern="1200" dirty="0" smtClean="0">
              <a:solidFill>
                <a:schemeClr val="tx1"/>
              </a:solidFill>
              <a:effectLst/>
              <a:latin typeface="+mn-lt"/>
              <a:ea typeface="+mn-ea"/>
              <a:cs typeface="+mn-cs"/>
            </a:endParaRPr>
          </a:p>
          <a:p>
            <a:pPr>
              <a:buFont typeface="Arial" pitchFamily="34" charset="0"/>
              <a:buNone/>
            </a:pPr>
            <a:r>
              <a:rPr lang="fr-CA" sz="1200" kern="1200" dirty="0" smtClean="0">
                <a:solidFill>
                  <a:schemeClr val="tx1"/>
                </a:solidFill>
                <a:effectLst/>
                <a:latin typeface="+mn-lt"/>
                <a:ea typeface="+mn-ea"/>
                <a:cs typeface="+mn-cs"/>
              </a:rPr>
              <a:t>Ces recommandations</a:t>
            </a:r>
            <a:r>
              <a:rPr lang="fr-CA" sz="1200" kern="1200" baseline="0" dirty="0" smtClean="0">
                <a:solidFill>
                  <a:schemeClr val="tx1"/>
                </a:solidFill>
                <a:effectLst/>
                <a:latin typeface="+mn-lt"/>
                <a:ea typeface="+mn-ea"/>
                <a:cs typeface="+mn-cs"/>
              </a:rPr>
              <a:t> sont d’autant plus importantes que</a:t>
            </a:r>
            <a:r>
              <a:rPr lang="fr-CA" sz="1200" kern="1200" dirty="0" smtClean="0">
                <a:solidFill>
                  <a:schemeClr val="tx1"/>
                </a:solidFill>
                <a:effectLst/>
                <a:latin typeface="+mn-lt"/>
                <a:ea typeface="+mn-ea"/>
                <a:cs typeface="+mn-cs"/>
              </a:rPr>
              <a:t> la période de récupération avant le retour au travail est souvent bouleversée par les responsabilités personnelles.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Faire la sieste est une stratégie efficace pour gérer la fatigue. Étant donné que le sommeil est bénéfique à toute heure, faire la sieste en journée permet de compléter le sommeil principal pris la nuit. Cependant, les conducteurs doivent avoir conscience que faire de longues siestes augmente les chances d’entrer dans un sommeil profond, ce qui accroît la probabilité de ressentir une inertie du sommeil au réveil. L’impression de chancellement qui accompagne l’inertie du sommeil peut parfois décourager les conducteurs de faire de longues siestes mais, à long terme, faire des siestes plus longues – donc dormir plus longtemps – permet de mieux lutter contre la fatigue. </a:t>
            </a:r>
          </a:p>
          <a:p>
            <a:endParaRPr lang="fr-CA" dirty="0" smtClean="0"/>
          </a:p>
          <a:p>
            <a:r>
              <a:rPr lang="fr-CA" dirty="0" smtClean="0"/>
              <a:t>Il est important de savoir que, bien que les siestes soient bénéfiques, les effets temporaires de l’inertie du sommeil peuvent nuire à la performance. Il faut prendre suffisamment de temps pour se réveiller après une sieste et user de stratégies pour dissiper les effets de l’inertie du sommeil, comme s’exposer à la lumière et au bruit ou pratiquer une activité physique brève telle la marche rapide. La consommation de caféine avant ou après la sieste permet bien évidemment de limiter les effets de l’inertie du sommeil. Cependant, ce stimulant, comme bien d’autres, est à consommer avec prudence et modération. »</a:t>
            </a:r>
          </a:p>
          <a:p>
            <a:r>
              <a:rPr lang="fr-CA" sz="1200"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L’inertie du sommeil peut dissuader de faire de longues siestes, mais les recherches révèlent que, à long terme, de longues siestes sont toujours plus bénéfiques que les siestes plus courtes, une fois les effets de l’inertie du sommeil surmontés.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consommation de caféine avant ou après la sieste demeure bénéfique, mais ce stimulant doit être consommé avec modération.</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sz="1200" kern="1200" dirty="0" smtClean="0">
                <a:solidFill>
                  <a:schemeClr val="tx1"/>
                </a:solidFill>
                <a:latin typeface="+mn-lt"/>
                <a:ea typeface="+mn-ea"/>
                <a:cs typeface="+mn-cs"/>
              </a:rPr>
              <a:t>« Dans ce module, nous verrons la façon dont les horaires des conducteurs peuvent avoir un impact sur leur niveau de fatigue. Nous considérerons également certains outils et certaines approches qui peuvent être utiles à la gestion de la fatigue, laquelle peut résulter des différents horaires de travail qui existent dans l’industrie du transport routier. </a:t>
            </a:r>
          </a:p>
          <a:p>
            <a:r>
              <a:rPr lang="fr-CA" sz="1200" kern="1200" dirty="0" smtClean="0">
                <a:solidFill>
                  <a:schemeClr val="tx1"/>
                </a:solidFill>
                <a:latin typeface="+mn-lt"/>
                <a:ea typeface="+mn-ea"/>
                <a:cs typeface="+mn-cs"/>
              </a:rPr>
              <a:t>À la fin de ce module, vous serez davantage en mesure de comprendre comment la gestion de la fatigue est liée aux horaires de travail des conducteurs. Vous comprendrez aussi qu’une stratégie efficace de gestion de la fatigue doit être une responsabilité partagée entre les organismes de réglementation, la direction des transporteurs et les conducteurs. Enfin, vous serez à même d’évaluer l’utilité des outils de planification dans votre environnement de travail et d’élaborer des stratégies personnalisées pour gérer la fatigue des conducteurs de votre entreprise. »</a:t>
            </a:r>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Le meilleur antidote à la somnolence et à la fatigue est le sommeil. Cependant, d’autres stratégies, bien que moins efficaces que le sommeil, permettent de limiter temporairement les symptômes de la fatigue.</a:t>
            </a:r>
          </a:p>
          <a:p>
            <a:endParaRPr lang="fr-CA" dirty="0" smtClean="0"/>
          </a:p>
          <a:p>
            <a:r>
              <a:rPr lang="fr-CA" dirty="0" smtClean="0"/>
              <a:t>Interrompre les activités routinières, pratiquer un exercice modéré ou changer de posture peuvent aider à limiter les symptômes de la fatigue. La consommation modérée de boissons </a:t>
            </a:r>
            <a:r>
              <a:rPr lang="fr-CA" dirty="0" err="1" smtClean="0"/>
              <a:t>caféinées</a:t>
            </a:r>
            <a:r>
              <a:rPr lang="fr-CA" dirty="0" smtClean="0"/>
              <a:t> et les interactions sociales, si elles ne sont pas sources de distraction, peuvent également limiter les symptômes de la fatigue. Notez toutefois que toutes ces stratégies sont applicables à court terme, mais qu’elles ne se substituent pas à un sommeil adéquat. » </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fr-FR" sz="1200" i="0" dirty="0" smtClean="0"/>
              <a:t>Bonne</a:t>
            </a:r>
            <a:r>
              <a:rPr lang="fr-FR" sz="1200" i="0" baseline="0" dirty="0" smtClean="0"/>
              <a:t> r</a:t>
            </a:r>
            <a:r>
              <a:rPr lang="fr-FR" sz="1200" i="0" dirty="0" smtClean="0"/>
              <a:t>éponse : d.</a:t>
            </a:r>
          </a:p>
        </p:txBody>
      </p:sp>
      <p:sp>
        <p:nvSpPr>
          <p:cNvPr id="4" name="Slide Number Placeholder 3"/>
          <p:cNvSpPr>
            <a:spLocks noGrp="1"/>
          </p:cNvSpPr>
          <p:nvPr>
            <p:ph type="sldNum" sz="quarter" idx="10"/>
          </p:nvPr>
        </p:nvSpPr>
        <p:spPr/>
        <p:txBody>
          <a:bodyPr/>
          <a:lstStyle/>
          <a:p>
            <a:fld id="{E8901A7A-5C17-4AC9-8846-93A209EBC7E9}" type="slidenum">
              <a:rPr lang="en-US" smtClean="0"/>
              <a:pPr/>
              <a:t>31</a:t>
            </a:fld>
            <a:endParaRPr lang="en-US"/>
          </a:p>
        </p:txBody>
      </p:sp>
    </p:spTree>
    <p:extLst>
      <p:ext uri="{BB962C8B-B14F-4D97-AF65-F5344CB8AC3E}">
        <p14:creationId xmlns:p14="http://schemas.microsoft.com/office/powerpoint/2010/main" xmlns="" val="288520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fr-FR" sz="1200" i="0" dirty="0" smtClean="0"/>
              <a:t>Bonne</a:t>
            </a:r>
            <a:r>
              <a:rPr lang="fr-FR" sz="1200" i="0" baseline="0" dirty="0" smtClean="0"/>
              <a:t> r</a:t>
            </a:r>
            <a:r>
              <a:rPr lang="fr-FR" sz="1200" i="0" dirty="0" smtClean="0"/>
              <a:t>éponse : c.</a:t>
            </a:r>
          </a:p>
        </p:txBody>
      </p:sp>
      <p:sp>
        <p:nvSpPr>
          <p:cNvPr id="4" name="Slide Number Placeholder 3"/>
          <p:cNvSpPr>
            <a:spLocks noGrp="1"/>
          </p:cNvSpPr>
          <p:nvPr>
            <p:ph type="sldNum" sz="quarter" idx="10"/>
          </p:nvPr>
        </p:nvSpPr>
        <p:spPr/>
        <p:txBody>
          <a:bodyPr/>
          <a:lstStyle/>
          <a:p>
            <a:fld id="{E8901A7A-5C17-4AC9-8846-93A209EBC7E9}" type="slidenum">
              <a:rPr lang="en-US" smtClean="0"/>
              <a:pPr/>
              <a:t>32</a:t>
            </a:fld>
            <a:endParaRPr lang="en-US"/>
          </a:p>
        </p:txBody>
      </p:sp>
    </p:spTree>
    <p:extLst>
      <p:ext uri="{BB962C8B-B14F-4D97-AF65-F5344CB8AC3E}">
        <p14:creationId xmlns:p14="http://schemas.microsoft.com/office/powerpoint/2010/main" xmlns="" val="2446912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fr-FR" sz="1200" i="0" dirty="0" smtClean="0"/>
              <a:t>Bonne</a:t>
            </a:r>
            <a:r>
              <a:rPr lang="fr-FR" sz="1200" i="0" baseline="0" dirty="0" smtClean="0"/>
              <a:t> r</a:t>
            </a:r>
            <a:r>
              <a:rPr lang="fr-FR" sz="1200" i="0" dirty="0" smtClean="0"/>
              <a:t>éponse : d.</a:t>
            </a:r>
          </a:p>
        </p:txBody>
      </p:sp>
      <p:sp>
        <p:nvSpPr>
          <p:cNvPr id="4" name="Slide Number Placeholder 3"/>
          <p:cNvSpPr>
            <a:spLocks noGrp="1"/>
          </p:cNvSpPr>
          <p:nvPr>
            <p:ph type="sldNum" sz="quarter" idx="10"/>
          </p:nvPr>
        </p:nvSpPr>
        <p:spPr/>
        <p:txBody>
          <a:bodyPr/>
          <a:lstStyle/>
          <a:p>
            <a:fld id="{E8901A7A-5C17-4AC9-8846-93A209EBC7E9}" type="slidenum">
              <a:rPr lang="en-US" smtClean="0"/>
              <a:pPr/>
              <a:t>33</a:t>
            </a:fld>
            <a:endParaRPr lang="en-US"/>
          </a:p>
        </p:txBody>
      </p:sp>
    </p:spTree>
    <p:extLst>
      <p:ext uri="{BB962C8B-B14F-4D97-AF65-F5344CB8AC3E}">
        <p14:creationId xmlns:p14="http://schemas.microsoft.com/office/powerpoint/2010/main" xmlns="" val="3388744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fr-FR" sz="1100" i="0" dirty="0" smtClean="0"/>
              <a:t>Bonne</a:t>
            </a:r>
            <a:r>
              <a:rPr lang="fr-FR" sz="1100" i="0" baseline="0" dirty="0" smtClean="0"/>
              <a:t> r</a:t>
            </a:r>
            <a:r>
              <a:rPr lang="fr-FR" sz="1100" i="0" dirty="0" smtClean="0"/>
              <a:t>éponse : c.</a:t>
            </a:r>
          </a:p>
        </p:txBody>
      </p:sp>
      <p:sp>
        <p:nvSpPr>
          <p:cNvPr id="4" name="Slide Number Placeholder 3"/>
          <p:cNvSpPr>
            <a:spLocks noGrp="1"/>
          </p:cNvSpPr>
          <p:nvPr>
            <p:ph type="sldNum" sz="quarter" idx="10"/>
          </p:nvPr>
        </p:nvSpPr>
        <p:spPr/>
        <p:txBody>
          <a:bodyPr/>
          <a:lstStyle/>
          <a:p>
            <a:fld id="{E8901A7A-5C17-4AC9-8846-93A209EBC7E9}" type="slidenum">
              <a:rPr lang="en-US" smtClean="0"/>
              <a:pPr/>
              <a:t>34</a:t>
            </a:fld>
            <a:endParaRPr lang="en-US"/>
          </a:p>
        </p:txBody>
      </p:sp>
    </p:spTree>
    <p:extLst>
      <p:ext uri="{BB962C8B-B14F-4D97-AF65-F5344CB8AC3E}">
        <p14:creationId xmlns:p14="http://schemas.microsoft.com/office/powerpoint/2010/main" xmlns="" val="266700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fr-FR" sz="1200" i="0" dirty="0" smtClean="0"/>
              <a:t>Bonne</a:t>
            </a:r>
            <a:r>
              <a:rPr lang="fr-FR" sz="1200" i="0" baseline="0" dirty="0" smtClean="0"/>
              <a:t> r</a:t>
            </a:r>
            <a:r>
              <a:rPr lang="fr-FR" sz="1200" i="0" dirty="0" smtClean="0"/>
              <a:t>éponse</a:t>
            </a:r>
            <a:r>
              <a:rPr lang="fr-FR" sz="1200" i="0" baseline="0" dirty="0" smtClean="0"/>
              <a:t> : c.</a:t>
            </a:r>
            <a:endParaRPr lang="fr-FR" sz="1200" i="0"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35</a:t>
            </a:fld>
            <a:endParaRPr lang="en-US"/>
          </a:p>
        </p:txBody>
      </p:sp>
    </p:spTree>
    <p:extLst>
      <p:ext uri="{BB962C8B-B14F-4D97-AF65-F5344CB8AC3E}">
        <p14:creationId xmlns:p14="http://schemas.microsoft.com/office/powerpoint/2010/main" xmlns="" val="2638562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La leçon 3 traite des outils de planification. »</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Un certain nombre d’outils logiciels ont été développés afin de faciliter la gestion de la fatigue dans les opérations de planification. Ces outils se basent sur la recherche scientifique au sujet de la fatigue et sont conçus pour évaluer la performance d’un individu en fonction de facteurs qui contribuent à la fatigue, tels le moment de la journée, le sommeil récent, la durée de la période d’éveil et l’accumulation d’une dette de sommeil. Certains outils de planification rendent aussi compte des effets de la charge de travail sur les risques liés à la fatigue. </a:t>
            </a:r>
          </a:p>
          <a:p>
            <a:r>
              <a:rPr lang="fr-CA" dirty="0" smtClean="0"/>
              <a:t>Ces outils sont utilisés aujourd’hui dans un certain nombre de secteurs, dont les industries des transports routier, ferroviaire et aéronautique. Ils permettent de prendre des décisions plus éclairées relativement aux besoins en effectifs et à une planification qui tient compte de la fatigue. Dans de nombreux cas, ces outils sont des logiciels complémentaires des logiciels qui sont déjà utilisés dans les opérations.</a:t>
            </a:r>
          </a:p>
          <a:p>
            <a:endParaRPr lang="fr-CA" dirty="0" smtClean="0"/>
          </a:p>
          <a:p>
            <a:r>
              <a:rPr lang="fr-CA" dirty="0" smtClean="0"/>
              <a:t>Bien que les logiciels de planification sur le marché soient différents, leur mode de fonctionnement est comparable.</a:t>
            </a:r>
          </a:p>
          <a:p>
            <a:endParaRPr lang="fr-CA" dirty="0" smtClean="0"/>
          </a:p>
          <a:p>
            <a:r>
              <a:rPr lang="fr-CA" dirty="0" smtClean="0"/>
              <a:t>Tout d’abord, il faut saisir des données afin que le logiciel puisse être en mesure de générer un résultat, une mesure relative de la fatigue. Les données saisies peuvent être des informations sur les horaires de travail ou les périodes de sommeil, par exemple. Lorsque l’outil de planification a calculé les mesures relatives de fatigue, une décision doit être prise sur l’opportunité ou non de conserver la planification de travail, ou s’il faut réévaluer la planification de manière à réduire les risques inhérents à la fatigue. En d’autres termes, l’utilisation de ces outils de planification demande au transporteur d’évaluer les risques liés à la fatigue potentiels et de déterminer un niveau de risque acceptable pour lui en fonction de ses propres pratiques. »</a:t>
            </a:r>
          </a:p>
          <a:p>
            <a:r>
              <a:rPr lang="fr-CA" sz="1200"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L’utilisation des outils de planification exige une certaine évaluation des risques liés à la </a:t>
            </a:r>
            <a:r>
              <a:rPr lang="fr-CA" dirty="0" smtClean="0"/>
              <a:t>fatigue potentiels.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Des niveaux de risque acceptables doivent être déterminés selon les pratiques propres</a:t>
            </a:r>
            <a:r>
              <a:rPr lang="fr-CA" sz="1200" kern="1200" baseline="0" dirty="0" smtClean="0">
                <a:solidFill>
                  <a:schemeClr val="tx1"/>
                </a:solidFill>
                <a:effectLst/>
                <a:latin typeface="+mn-lt"/>
                <a:ea typeface="+mn-ea"/>
                <a:cs typeface="+mn-cs"/>
              </a:rPr>
              <a:t> à chaque transporteur</a:t>
            </a:r>
            <a:r>
              <a:rPr lang="fr-CA"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exemples de logiciels existant sur le marché sont présentés uniquement à titre informatif.</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Les outils de planification, même s’ils ont des modèles mathématiques différents, prennent tous en considération :</a:t>
            </a:r>
          </a:p>
          <a:p>
            <a:pPr lvl="0" indent="180000">
              <a:buFont typeface="Arial" pitchFamily="34" charset="0"/>
              <a:buChar char="•"/>
            </a:pPr>
            <a:r>
              <a:rPr lang="fr-CA" dirty="0" smtClean="0"/>
              <a:t>La durée du quart de travail.</a:t>
            </a:r>
          </a:p>
          <a:p>
            <a:pPr lvl="0" indent="180000">
              <a:buFont typeface="Arial" pitchFamily="34" charset="0"/>
              <a:buChar char="•"/>
            </a:pPr>
            <a:r>
              <a:rPr lang="fr-CA" dirty="0" smtClean="0"/>
              <a:t>Le moment de la journée du quart de travail.</a:t>
            </a:r>
          </a:p>
          <a:p>
            <a:pPr lvl="0" indent="180000">
              <a:buFont typeface="Arial" pitchFamily="34" charset="0"/>
              <a:buChar char="•"/>
            </a:pPr>
            <a:r>
              <a:rPr lang="fr-CA" dirty="0" smtClean="0"/>
              <a:t>L’historique du cycle de travail.</a:t>
            </a:r>
          </a:p>
          <a:p>
            <a:pPr lvl="0" indent="180000">
              <a:buFont typeface="Arial" pitchFamily="34" charset="0"/>
              <a:buChar char="•"/>
            </a:pPr>
            <a:r>
              <a:rPr lang="fr-CA" dirty="0" smtClean="0"/>
              <a:t>L’historique des heures de sommeil.</a:t>
            </a:r>
          </a:p>
          <a:p>
            <a:endParaRPr lang="fr-CA" dirty="0" smtClean="0"/>
          </a:p>
          <a:p>
            <a:r>
              <a:rPr lang="fr-CA" dirty="0" smtClean="0"/>
              <a:t>Bien que différents, tous les outils de planification validés sont basés sur la physiologie de la fatigue. Il est important de savoir que les résultats fournis par ces outils ont pour objectifs de vous éclairer dans vos décisions sur la planification ainsi que de vous fournir des informations complémentaires sur les risques liés à la fatigue dans votre organisation. Ils ne sont pas destinés à être utilisés comme une base unique de décision sur la pertinence ou non d’un horaire.</a:t>
            </a:r>
          </a:p>
          <a:p>
            <a:endParaRPr lang="fr-CA" dirty="0" smtClean="0"/>
          </a:p>
          <a:p>
            <a:r>
              <a:rPr lang="fr-CA" dirty="0" smtClean="0"/>
              <a:t>Lorsque vous choisirez un outil de planification pour votre organisation, il vous faudra évaluer tous ces facteurs :</a:t>
            </a:r>
          </a:p>
          <a:p>
            <a:pPr lvl="0" indent="180000">
              <a:buFont typeface="Arial" pitchFamily="34" charset="0"/>
              <a:buChar char="•"/>
            </a:pPr>
            <a:r>
              <a:rPr lang="fr-CA" dirty="0" smtClean="0"/>
              <a:t>Le type de données fournies comme résultat et leur pertinence pour vos opérations.</a:t>
            </a:r>
          </a:p>
          <a:p>
            <a:pPr lvl="0" indent="180000">
              <a:buFont typeface="Arial" pitchFamily="34" charset="0"/>
              <a:buChar char="•"/>
            </a:pPr>
            <a:r>
              <a:rPr lang="fr-CA" dirty="0" smtClean="0"/>
              <a:t>Le type d’informations à saisir et si vous avez accès à ces informations dans votre entreprise.</a:t>
            </a:r>
          </a:p>
          <a:p>
            <a:pPr lvl="0" indent="180000" defTabSz="180000">
              <a:buFont typeface="Arial" pitchFamily="34" charset="0"/>
              <a:buChar char="•"/>
            </a:pPr>
            <a:r>
              <a:rPr lang="fr-CA" dirty="0" smtClean="0"/>
              <a:t>La possibilité d’adapter ou non l’outil aux conditions particulières de vos opérations, étant donné que l’adaptation d’un 	logiciel à une organisation permettra aux utilisateurs d’en tirer le meilleur.</a:t>
            </a:r>
          </a:p>
          <a:p>
            <a:pPr lvl="0" indent="180000">
              <a:buFont typeface="Arial" pitchFamily="34" charset="0"/>
              <a:buChar char="•"/>
            </a:pPr>
            <a:r>
              <a:rPr lang="fr-CA" dirty="0" smtClean="0"/>
              <a:t>Le coût d’acquisition des licences.</a:t>
            </a:r>
          </a:p>
          <a:p>
            <a:endParaRPr lang="fr-CA" dirty="0" smtClean="0"/>
          </a:p>
          <a:p>
            <a:r>
              <a:rPr lang="fr-CA" dirty="0" smtClean="0"/>
              <a:t>Nous verrons quelques exemples d’outils de planification. Les exemples ne montreront qu’une partie des fonctionnalités de chacun des outils. Aucun outil n’est recommandé plus qu’un autre. »</a:t>
            </a:r>
          </a:p>
          <a:p>
            <a:r>
              <a:rPr lang="fr-CA" sz="1200" kern="1200" dirty="0" smtClean="0">
                <a:solidFill>
                  <a:schemeClr val="tx1"/>
                </a:solidFill>
                <a:effectLst/>
                <a:latin typeface="+mn-lt"/>
                <a:ea typeface="+mn-ea"/>
                <a:cs typeface="+mn-cs"/>
              </a:rPr>
              <a:t>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modèles biomathématiques, même s’ils ont des paramètres mathématiques différents, prennent tous en considération :</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La durée du quart de travail.</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Le moment de la journée du quart de travail.</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L’historique du cycle de travail.</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L’historique des heures de sommeil.</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outils de planification basés sur les modèles mathématiques diffèrent légèrement, mais toutes les méthodes validées sont basées sur la physiologie de la fatigue.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possibilité de personnaliser un outil de planification en fonction des opérations permettra aux utilisateurs d’en tirer le meilleur.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L’efficacité et l’utilité des outils de planification dépendront :</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De la proportion des opérations ayant un horaire prévisible.</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Des différentes expositions aux risques en fonction des types d’opérations.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Dispatcher ID est un exemple d’outil de planification conçu par </a:t>
            </a:r>
            <a:r>
              <a:rPr lang="fr-CA" dirty="0" err="1" smtClean="0"/>
              <a:t>InterDynamics</a:t>
            </a:r>
            <a:r>
              <a:rPr lang="fr-CA" dirty="0" smtClean="0"/>
              <a:t>. </a:t>
            </a:r>
          </a:p>
          <a:p>
            <a:endParaRPr lang="fr-CA" dirty="0" smtClean="0"/>
          </a:p>
          <a:p>
            <a:r>
              <a:rPr lang="fr-CA" dirty="0" smtClean="0"/>
              <a:t>Ce logiciel permet aux utilisateurs de saisir les heures potentielles de début et de fin du quart de travail ainsi que les risques relatifs associés à la tâche. Ces risques peuvent être liés aux informations connues sur moment de la journée où se déroule le voyage, l’itinéraire prévu ou le type de cargaison. La mesure de fatigue obtenue peut aller de standard à très élevée et tient compte des risques relatifs associés à la tâche assignée. » </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mesure de fatigue obtenue est modulée en fonction des risques relatifs associés à la tâche assignée. Ces risques dépendent de certains facteurs tels : </a:t>
            </a:r>
          </a:p>
          <a:p>
            <a:pPr marL="228600" indent="-228600">
              <a:buFont typeface="+mj-lt"/>
              <a:buAutoNum type="arabicPeriod"/>
            </a:pPr>
            <a:r>
              <a:rPr lang="fr-CA" sz="1200" kern="1200" dirty="0" smtClean="0">
                <a:solidFill>
                  <a:schemeClr val="tx1"/>
                </a:solidFill>
                <a:effectLst/>
                <a:latin typeface="+mn-lt"/>
                <a:ea typeface="+mn-ea"/>
                <a:cs typeface="+mn-cs"/>
              </a:rPr>
              <a:t>Voyage de jour</a:t>
            </a:r>
            <a:r>
              <a:rPr lang="fr-CA" sz="1200" kern="1200" baseline="0" dirty="0" smtClean="0">
                <a:solidFill>
                  <a:schemeClr val="tx1"/>
                </a:solidFill>
                <a:effectLst/>
                <a:latin typeface="+mn-lt"/>
                <a:ea typeface="+mn-ea"/>
                <a:cs typeface="+mn-cs"/>
              </a:rPr>
              <a:t> ou de </a:t>
            </a:r>
            <a:r>
              <a:rPr lang="fr-CA" sz="1200" kern="1200" dirty="0" smtClean="0">
                <a:solidFill>
                  <a:schemeClr val="tx1"/>
                </a:solidFill>
                <a:effectLst/>
                <a:latin typeface="+mn-lt"/>
                <a:ea typeface="+mn-ea"/>
                <a:cs typeface="+mn-cs"/>
              </a:rPr>
              <a:t>nuit.</a:t>
            </a:r>
          </a:p>
          <a:p>
            <a:pPr marL="228600" indent="-228600">
              <a:buFont typeface="+mj-lt"/>
              <a:buAutoNum type="arabicPeriod"/>
            </a:pPr>
            <a:r>
              <a:rPr lang="fr-CA" sz="1200" kern="1200" dirty="0" smtClean="0">
                <a:solidFill>
                  <a:schemeClr val="tx1"/>
                </a:solidFill>
                <a:effectLst/>
                <a:latin typeface="+mn-lt"/>
                <a:ea typeface="+mn-ea"/>
                <a:cs typeface="+mn-cs"/>
              </a:rPr>
              <a:t>Itinéraire. </a:t>
            </a:r>
          </a:p>
          <a:p>
            <a:pPr marL="228600" indent="-228600">
              <a:buFont typeface="+mj-lt"/>
              <a:buAutoNum type="arabicPeriod"/>
            </a:pPr>
            <a:r>
              <a:rPr lang="fr-CA" sz="1200" kern="1200" dirty="0" smtClean="0">
                <a:solidFill>
                  <a:schemeClr val="tx1"/>
                </a:solidFill>
                <a:effectLst/>
                <a:latin typeface="+mn-lt"/>
                <a:ea typeface="+mn-ea"/>
                <a:cs typeface="+mn-cs"/>
              </a:rPr>
              <a:t>Type de cargaison.</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résultats relativement</a:t>
            </a:r>
            <a:r>
              <a:rPr lang="fr-CA" sz="1200" kern="1200" baseline="0" dirty="0" smtClean="0">
                <a:solidFill>
                  <a:schemeClr val="tx1"/>
                </a:solidFill>
                <a:effectLst/>
                <a:latin typeface="+mn-lt"/>
                <a:ea typeface="+mn-ea"/>
                <a:cs typeface="+mn-cs"/>
              </a:rPr>
              <a:t> à la</a:t>
            </a:r>
            <a:r>
              <a:rPr lang="fr-CA" sz="1200" kern="1200" dirty="0" smtClean="0">
                <a:solidFill>
                  <a:schemeClr val="tx1"/>
                </a:solidFill>
                <a:effectLst/>
                <a:latin typeface="+mn-lt"/>
                <a:ea typeface="+mn-ea"/>
                <a:cs typeface="+mn-cs"/>
              </a:rPr>
              <a:t> fatigue sont associés à des niveaux de risque. Une valeur comprise dans la marge standard (&lt; 200) est comparable au niveau de fatigue accumulé pendant les horaires de travail classiques compris entre 9 h et 17 h.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sz="1200" kern="1200" dirty="0" smtClean="0">
                <a:solidFill>
                  <a:schemeClr val="tx1"/>
                </a:solidFill>
                <a:latin typeface="+mn-lt"/>
                <a:ea typeface="+mn-ea"/>
                <a:cs typeface="+mn-cs"/>
              </a:rPr>
              <a:t>« La leçon 1 traite de la fatigue et des facteurs de planification liés à fatigue.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Cette image issue du logiciel Dispatcher ID illustre une mesure de fatigue associée à chaque quart de travail planifié, une fois tous les paramètres saisis. Les quarts de travail en rouge exigent une attention spéciale et peuvent être modifiés de manière à réduire les risques. Une fois que les quarts de travail à risque élevé sont signalés par le logiciel, le transporteur peut prendre une décision pour réduire les risques liés à la fatigue. »</a:t>
            </a:r>
          </a:p>
          <a:p>
            <a:r>
              <a:rPr lang="fr-CA" sz="1200" kern="1200" dirty="0" smtClean="0">
                <a:solidFill>
                  <a:schemeClr val="tx1"/>
                </a:solidFill>
                <a:effectLst/>
                <a:latin typeface="+mn-lt"/>
                <a:ea typeface="+mn-ea"/>
                <a:cs typeface="+mn-cs"/>
              </a:rPr>
              <a:t>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Exemple d’outil de planification utilisé pour estimer la</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fatigue des conducteurs selon les cycles de travail.</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Le </a:t>
            </a:r>
            <a:r>
              <a:rPr lang="fr-CA" dirty="0" err="1" smtClean="0"/>
              <a:t>Circadian</a:t>
            </a:r>
            <a:r>
              <a:rPr lang="fr-CA" dirty="0" smtClean="0"/>
              <a:t> </a:t>
            </a:r>
            <a:r>
              <a:rPr lang="fr-CA" dirty="0" err="1" smtClean="0"/>
              <a:t>Alertness</a:t>
            </a:r>
            <a:r>
              <a:rPr lang="fr-CA" dirty="0" smtClean="0"/>
              <a:t> Simulator de l’entreprise </a:t>
            </a:r>
            <a:r>
              <a:rPr lang="fr-CA" dirty="0" err="1" smtClean="0"/>
              <a:t>Circadian</a:t>
            </a:r>
            <a:r>
              <a:rPr lang="fr-CA" dirty="0" smtClean="0"/>
              <a:t> est un autre exemple d’outil de planification. </a:t>
            </a:r>
          </a:p>
          <a:p>
            <a:r>
              <a:rPr lang="fr-CA" dirty="0" smtClean="0"/>
              <a:t>Les périodes de travail planifiées sont saisies dans l’outil de planification. Ce logiciel permet également aux utilisateurs de saisir les heures de sommeil des conducteurs, ce qui donne une estimation plus précise de la performance. Dans ce logiciel, le résultat est une mesure de la vigilance qui, pour chaque moment de la journée, peut être associée aux risques liés à la fatigue. »</a:t>
            </a:r>
          </a:p>
          <a:p>
            <a:r>
              <a:rPr lang="fr-CA" sz="1200" kern="1200" dirty="0" smtClean="0">
                <a:solidFill>
                  <a:schemeClr val="tx1"/>
                </a:solidFill>
                <a:effectLst/>
                <a:latin typeface="+mn-lt"/>
                <a:ea typeface="+mn-ea"/>
                <a:cs typeface="+mn-cs"/>
              </a:rPr>
              <a:t>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quantité d’heures de sommeil peut être saisie afin d’améliorer la fiabilité de la variable vigilance.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Ce graphique produit par le logiciel </a:t>
            </a:r>
            <a:r>
              <a:rPr lang="fr-CA" dirty="0" err="1" smtClean="0"/>
              <a:t>Circadian</a:t>
            </a:r>
            <a:r>
              <a:rPr lang="fr-CA" dirty="0" smtClean="0"/>
              <a:t> </a:t>
            </a:r>
            <a:r>
              <a:rPr lang="fr-CA" dirty="0" err="1" smtClean="0"/>
              <a:t>Alertness</a:t>
            </a:r>
            <a:r>
              <a:rPr lang="fr-CA" dirty="0" smtClean="0"/>
              <a:t> Simulator illustre une estimation de la variation des niveaux de vigilance sur deux jours et sur une période au cours de laquelle le conducteur peut ressentir une grande somnolence. Encore une fois, dans cette situation, la mise en évidence d’une période de somnolence attendue peut inciter le conducteur à choisir des mesures pour gérer les risques inhérents à la fatigue. »</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Exemple d’outil de planification utilisé pour estimer le degré de vigilance d’un conducteur sur une période donnée, y compris les cycles de travail planifiés.</a:t>
            </a:r>
            <a:endParaRPr lang="en-US" sz="1200" kern="1200" dirty="0" smtClean="0">
              <a:solidFill>
                <a:schemeClr val="tx1"/>
              </a:solidFill>
              <a:effectLst/>
              <a:latin typeface="+mn-lt"/>
              <a:ea typeface="+mn-ea"/>
              <a:cs typeface="+mn-cs"/>
            </a:endParaRP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L’outil Fatigue </a:t>
            </a:r>
            <a:r>
              <a:rPr lang="fr-CA" dirty="0" err="1" smtClean="0"/>
              <a:t>Avoidance</a:t>
            </a:r>
            <a:r>
              <a:rPr lang="fr-CA" dirty="0" smtClean="0"/>
              <a:t> </a:t>
            </a:r>
            <a:r>
              <a:rPr lang="fr-CA" dirty="0" err="1" smtClean="0"/>
              <a:t>Scheduling</a:t>
            </a:r>
            <a:r>
              <a:rPr lang="fr-CA" dirty="0" smtClean="0"/>
              <a:t> </a:t>
            </a:r>
            <a:r>
              <a:rPr lang="fr-CA" dirty="0" err="1" smtClean="0"/>
              <a:t>Tool</a:t>
            </a:r>
            <a:r>
              <a:rPr lang="fr-CA" dirty="0" smtClean="0"/>
              <a:t>, ou FAST, peut également prendre en considération les heures de sommeil dans l’évaluation des effets de la fatigue. Lorsque les heures de début et de fin du quart de travail sont saisies avec les informations relatives aux heures de sommeil, l’efficacité est estimée pour chaque moment de la journée. Ces résultats permettent d’illustrer les périodes de travail pendant lesquelles la performance du conducteur risque d’être affectée et diminuée. »</a:t>
            </a:r>
          </a:p>
          <a:p>
            <a:r>
              <a:rPr lang="fr-CA" sz="1200" kern="1200" dirty="0" smtClean="0">
                <a:solidFill>
                  <a:schemeClr val="tx1"/>
                </a:solidFill>
                <a:effectLst/>
                <a:latin typeface="+mn-lt"/>
                <a:ea typeface="+mn-ea"/>
                <a:cs typeface="+mn-cs"/>
              </a:rPr>
              <a:t>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heures réelles de sommeil mesurées par l’</a:t>
            </a:r>
            <a:r>
              <a:rPr lang="fr-CA" sz="1200" kern="1200" dirty="0" err="1" smtClean="0">
                <a:solidFill>
                  <a:schemeClr val="tx1"/>
                </a:solidFill>
                <a:effectLst/>
                <a:latin typeface="+mn-lt"/>
                <a:ea typeface="+mn-ea"/>
                <a:cs typeface="+mn-cs"/>
              </a:rPr>
              <a:t>actigraphe</a:t>
            </a:r>
            <a:r>
              <a:rPr lang="fr-CA" sz="1200" kern="1200" dirty="0" smtClean="0">
                <a:solidFill>
                  <a:schemeClr val="tx1"/>
                </a:solidFill>
                <a:effectLst/>
                <a:latin typeface="+mn-lt"/>
                <a:ea typeface="+mn-ea"/>
                <a:cs typeface="+mn-cs"/>
              </a:rPr>
              <a:t> peuvent être saisies, ce qui</a:t>
            </a:r>
            <a:r>
              <a:rPr lang="fr-CA" sz="1200" kern="1200" baseline="0" dirty="0" smtClean="0">
                <a:solidFill>
                  <a:schemeClr val="tx1"/>
                </a:solidFill>
                <a:effectLst/>
                <a:latin typeface="+mn-lt"/>
                <a:ea typeface="+mn-ea"/>
                <a:cs typeface="+mn-cs"/>
              </a:rPr>
              <a:t> permet </a:t>
            </a:r>
            <a:r>
              <a:rPr lang="fr-CA" sz="1200" kern="1200" dirty="0" smtClean="0">
                <a:solidFill>
                  <a:schemeClr val="tx1"/>
                </a:solidFill>
                <a:effectLst/>
                <a:latin typeface="+mn-lt"/>
                <a:ea typeface="+mn-ea"/>
                <a:cs typeface="+mn-cs"/>
              </a:rPr>
              <a:t>au modèle d’améliorer l’estimation du degré d’efficacité.</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tableau de bord peut faire la différence entre les divers facteurs de fatigue qui contribuent à la mesure de l’efficacité. Le résultat relatif à l’efficacité est associé à des niveaux de diminution de l’efficacité. Les seuils sont ajustables.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Dans cette représentation des résultats de l’outil FAST, une courbe illustre l’efficacité prévue sur une période de 15 jours, incluant les périodes de travail et les périodes de sommeil. Avec ce logiciel, il est possible de consulter un tableau de bord précisant les facteurs de risque associés à la fatigue et indiquant l’efficacité prévue pour chaque moment de la journée. »</a:t>
            </a:r>
          </a:p>
          <a:p>
            <a:r>
              <a:rPr lang="fr-CA" sz="1200" kern="1200" dirty="0" smtClean="0">
                <a:solidFill>
                  <a:schemeClr val="tx1"/>
                </a:solidFill>
                <a:effectLst/>
                <a:latin typeface="+mn-lt"/>
                <a:ea typeface="+mn-ea"/>
                <a:cs typeface="+mn-cs"/>
              </a:rPr>
              <a:t>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Exemple d’outil de planification utilisé pour estimer le degré d’efficacité d’un conducteur sur une période donnée, y compris les cycles de travail planifiés.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Les outils de planification peuvent également servir à la planification des opérations prévisibles. L’évaluation des mesures de fatigue permet de déterminer si un horaire doit être réévalué ou comment la fatigue devrait être gérée dans cet horaire en particulier. Les mesures d’atténuation de la fatigue intégrées </a:t>
            </a:r>
            <a:r>
              <a:rPr lang="fr-CA" i="1" dirty="0" smtClean="0"/>
              <a:t>immédiatement </a:t>
            </a:r>
            <a:r>
              <a:rPr lang="fr-CA" dirty="0" smtClean="0"/>
              <a:t>à la programmation auront ainsi un effet sur les risques prévisibles liés à la fatigue. »</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outils de planification sont plus utiles lorsqu’ils sont adaptés pour répondre aux besoins de l’environnement de travail.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Ils peuvent être utilisés pour gérer l’horaire dans le cadre d’opérations planifiées et pour atténuer les risques inhérents à la fatigue qui ont pu être anticipés.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Les outils de planification sont également utiles dans le cas des opérations qui sont plus difficiles à planifier ou à prévoir. Ils peuvent servir à examiner régulièrement les horaires réels de travail et à cerner les zones où les risques liés à la fatigue sont supérieurs au niveau acceptable. Les outils de planification sont aussi utilisés pour évaluer les tendances relatives à la somnolence et à la fatigue qui sont inhérentes à certains horaires de travail. Un examen périodique des pratiques de planification selon cette approche peut entraîner des changements dans les façons de faire et les politiques et ainsi réduire la probabilité </a:t>
            </a:r>
            <a:r>
              <a:rPr lang="fr-CA" i="1" dirty="0" smtClean="0"/>
              <a:t>globale </a:t>
            </a:r>
            <a:r>
              <a:rPr lang="fr-CA" dirty="0" smtClean="0"/>
              <a:t>d’atteindre des niveaux élevés de risques de fatigue. Avec certains outils de planification, les données relatives au sommeil colligées pendant les opérations, par exemple avec les dispositifs portés au poignet, peuvent en outre améliorer la précision des analyses.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outils de planification peuvent être utilisés pour évaluer les tendances relatives à la somnolence et à la fatigue qui sont inhérentes à certains horaires de travail.</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Cette approche permet de réaliser un examen régulier des stratégies utilisées dans les opérations moins prévisibles.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t>
            </a:r>
            <a:r>
              <a:rPr lang="fr-CA" sz="1200" kern="1200" dirty="0" err="1" smtClean="0">
                <a:solidFill>
                  <a:schemeClr val="tx1"/>
                </a:solidFill>
                <a:effectLst/>
                <a:latin typeface="+mn-lt"/>
                <a:ea typeface="+mn-ea"/>
                <a:cs typeface="+mn-cs"/>
              </a:rPr>
              <a:t>actigraphe</a:t>
            </a:r>
            <a:r>
              <a:rPr lang="fr-CA" sz="1200" kern="1200" dirty="0" smtClean="0">
                <a:solidFill>
                  <a:schemeClr val="tx1"/>
                </a:solidFill>
                <a:effectLst/>
                <a:latin typeface="+mn-lt"/>
                <a:ea typeface="+mn-ea"/>
                <a:cs typeface="+mn-cs"/>
              </a:rPr>
              <a:t> permet d’intégrer les temps de sommeil réels aux analyses et de raffiner encore davantage les estimations des risques liés à la fatigue.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0" kern="1200" dirty="0" smtClean="0">
                <a:solidFill>
                  <a:schemeClr val="tx1"/>
                </a:solidFill>
                <a:effectLst/>
                <a:latin typeface="+mn-lt"/>
                <a:ea typeface="+mn-ea"/>
                <a:cs typeface="+mn-cs"/>
              </a:rPr>
              <a:t>Bonne</a:t>
            </a:r>
            <a:r>
              <a:rPr lang="fr-FR" sz="1200" i="0" kern="1200" baseline="0" dirty="0" smtClean="0">
                <a:solidFill>
                  <a:schemeClr val="tx1"/>
                </a:solidFill>
                <a:effectLst/>
                <a:latin typeface="+mn-lt"/>
                <a:ea typeface="+mn-ea"/>
                <a:cs typeface="+mn-cs"/>
              </a:rPr>
              <a:t> r</a:t>
            </a:r>
            <a:r>
              <a:rPr lang="fr-FR" sz="1200" i="0" kern="1200" dirty="0" smtClean="0">
                <a:solidFill>
                  <a:schemeClr val="tx1"/>
                </a:solidFill>
                <a:effectLst/>
                <a:latin typeface="+mn-lt"/>
                <a:ea typeface="+mn-ea"/>
                <a:cs typeface="+mn-cs"/>
              </a:rPr>
              <a:t>éponse : c.</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47</a:t>
            </a:fld>
            <a:endParaRPr lang="en-US"/>
          </a:p>
        </p:txBody>
      </p:sp>
    </p:spTree>
    <p:extLst>
      <p:ext uri="{BB962C8B-B14F-4D97-AF65-F5344CB8AC3E}">
        <p14:creationId xmlns:p14="http://schemas.microsoft.com/office/powerpoint/2010/main" xmlns="" val="2976840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smtClean="0">
                <a:solidFill>
                  <a:schemeClr val="tx1"/>
                </a:solidFill>
                <a:effectLst/>
                <a:latin typeface="+mn-lt"/>
                <a:ea typeface="+mn-ea"/>
                <a:cs typeface="+mn-cs"/>
              </a:rPr>
              <a:t>Bonne</a:t>
            </a:r>
            <a:r>
              <a:rPr lang="fr-CA" sz="1200" i="0" kern="1200" baseline="0" dirty="0" smtClean="0">
                <a:solidFill>
                  <a:schemeClr val="tx1"/>
                </a:solidFill>
                <a:effectLst/>
                <a:latin typeface="+mn-lt"/>
                <a:ea typeface="+mn-ea"/>
                <a:cs typeface="+mn-cs"/>
              </a:rPr>
              <a:t> r</a:t>
            </a:r>
            <a:r>
              <a:rPr lang="fr-CA" sz="1200" i="0" kern="1200" dirty="0" smtClean="0">
                <a:solidFill>
                  <a:schemeClr val="tx1"/>
                </a:solidFill>
                <a:effectLst/>
                <a:latin typeface="+mn-lt"/>
                <a:ea typeface="+mn-ea"/>
                <a:cs typeface="+mn-cs"/>
              </a:rPr>
              <a:t>éponse : b.</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48</a:t>
            </a:fld>
            <a:endParaRPr lang="en-US"/>
          </a:p>
        </p:txBody>
      </p:sp>
    </p:spTree>
    <p:extLst>
      <p:ext uri="{BB962C8B-B14F-4D97-AF65-F5344CB8AC3E}">
        <p14:creationId xmlns:p14="http://schemas.microsoft.com/office/powerpoint/2010/main" xmlns="" val="3571974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0" kern="1200" dirty="0" smtClean="0">
                <a:solidFill>
                  <a:schemeClr val="tx1"/>
                </a:solidFill>
                <a:effectLst/>
                <a:latin typeface="+mn-lt"/>
                <a:ea typeface="+mn-ea"/>
                <a:cs typeface="+mn-cs"/>
              </a:rPr>
              <a:t>Bonne</a:t>
            </a:r>
            <a:r>
              <a:rPr lang="fr-FR" sz="1200" i="0" kern="1200" baseline="0" dirty="0" smtClean="0">
                <a:solidFill>
                  <a:schemeClr val="tx1"/>
                </a:solidFill>
                <a:effectLst/>
                <a:latin typeface="+mn-lt"/>
                <a:ea typeface="+mn-ea"/>
                <a:cs typeface="+mn-cs"/>
              </a:rPr>
              <a:t> r</a:t>
            </a:r>
            <a:r>
              <a:rPr lang="fr-FR" sz="1200" i="0" kern="1200" dirty="0" smtClean="0">
                <a:solidFill>
                  <a:schemeClr val="tx1"/>
                </a:solidFill>
                <a:effectLst/>
                <a:latin typeface="+mn-lt"/>
                <a:ea typeface="+mn-ea"/>
                <a:cs typeface="+mn-cs"/>
              </a:rPr>
              <a:t>éponse : d.</a:t>
            </a: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49</a:t>
            </a:fld>
            <a:endParaRPr lang="en-US"/>
          </a:p>
        </p:txBody>
      </p:sp>
    </p:spTree>
    <p:extLst>
      <p:ext uri="{BB962C8B-B14F-4D97-AF65-F5344CB8AC3E}">
        <p14:creationId xmlns:p14="http://schemas.microsoft.com/office/powerpoint/2010/main" xmlns="" val="246079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8843A3CF-6DFC-4E52-BC43-13500C7E3C8E}" type="slidenum">
              <a:rPr lang="en-US" smtClean="0"/>
              <a:pPr>
                <a:defRPr/>
              </a:pPr>
              <a:t>5</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sz="1200" kern="1200" dirty="0" smtClean="0">
                <a:solidFill>
                  <a:schemeClr val="tx1"/>
                </a:solidFill>
                <a:latin typeface="+mn-lt"/>
                <a:ea typeface="+mn-ea"/>
                <a:cs typeface="+mn-cs"/>
              </a:rPr>
              <a:t>« Les mots </a:t>
            </a:r>
            <a:r>
              <a:rPr lang="fr-CA" sz="1200" i="1" kern="1200" dirty="0" smtClean="0">
                <a:solidFill>
                  <a:schemeClr val="tx1"/>
                </a:solidFill>
                <a:latin typeface="+mn-lt"/>
                <a:ea typeface="+mn-ea"/>
                <a:cs typeface="+mn-cs"/>
              </a:rPr>
              <a:t>somnolence</a:t>
            </a:r>
            <a:r>
              <a:rPr lang="fr-CA" sz="1200" kern="1200" dirty="0" smtClean="0">
                <a:solidFill>
                  <a:schemeClr val="tx1"/>
                </a:solidFill>
                <a:latin typeface="+mn-lt"/>
                <a:ea typeface="+mn-ea"/>
                <a:cs typeface="+mn-cs"/>
              </a:rPr>
              <a:t> et </a:t>
            </a:r>
            <a:r>
              <a:rPr lang="fr-CA" sz="1200" i="1" kern="1200" dirty="0" smtClean="0">
                <a:solidFill>
                  <a:schemeClr val="tx1"/>
                </a:solidFill>
                <a:latin typeface="+mn-lt"/>
                <a:ea typeface="+mn-ea"/>
                <a:cs typeface="+mn-cs"/>
              </a:rPr>
              <a:t>fatigue</a:t>
            </a:r>
            <a:r>
              <a:rPr lang="fr-CA" sz="1200" kern="1200" dirty="0" smtClean="0">
                <a:solidFill>
                  <a:schemeClr val="tx1"/>
                </a:solidFill>
                <a:latin typeface="+mn-lt"/>
                <a:ea typeface="+mn-ea"/>
                <a:cs typeface="+mn-cs"/>
              </a:rPr>
              <a:t> sont très souvent utilisés comme synonymes. La </a:t>
            </a:r>
            <a:r>
              <a:rPr lang="fr-CA" sz="1200" i="1" kern="1200" dirty="0" smtClean="0">
                <a:solidFill>
                  <a:schemeClr val="tx1"/>
                </a:solidFill>
                <a:latin typeface="+mn-lt"/>
                <a:ea typeface="+mn-ea"/>
                <a:cs typeface="+mn-cs"/>
              </a:rPr>
              <a:t>somnolence</a:t>
            </a:r>
            <a:r>
              <a:rPr lang="fr-CA" sz="1200" kern="1200" dirty="0" smtClean="0">
                <a:solidFill>
                  <a:schemeClr val="tx1"/>
                </a:solidFill>
                <a:latin typeface="+mn-lt"/>
                <a:ea typeface="+mn-ea"/>
                <a:cs typeface="+mn-cs"/>
              </a:rPr>
              <a:t> est</a:t>
            </a:r>
            <a:r>
              <a:rPr lang="fr-CA" sz="1200" i="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une composante importante de la fatigue, mais la </a:t>
            </a:r>
            <a:r>
              <a:rPr lang="fr-CA" sz="1200" i="1" kern="1200" dirty="0" smtClean="0">
                <a:solidFill>
                  <a:schemeClr val="tx1"/>
                </a:solidFill>
                <a:latin typeface="+mn-lt"/>
                <a:ea typeface="+mn-ea"/>
                <a:cs typeface="+mn-cs"/>
              </a:rPr>
              <a:t>fatigue</a:t>
            </a:r>
            <a:r>
              <a:rPr lang="fr-CA" sz="1200" kern="1200" dirty="0" smtClean="0">
                <a:solidFill>
                  <a:schemeClr val="tx1"/>
                </a:solidFill>
                <a:latin typeface="+mn-lt"/>
                <a:ea typeface="+mn-ea"/>
                <a:cs typeface="+mn-cs"/>
              </a:rPr>
              <a:t> est bien plus que cela. Il peut être utile de se représenter la fatigue comme un état complexe, généralement accompagné de somnolence, dans lequel la vigilance, les fonctions intellectuelles et les performances physiques sont diminuées. Les causes et les effets de la fatigue peuvent être complexes; peut-être en avez-vous déjà fait l’expérience vous-même! Un certain nombre de facteurs peuvent contribuer à la fatigue, même lors d’activités de routine. » </a:t>
            </a:r>
          </a:p>
          <a:p>
            <a:r>
              <a:rPr lang="fr-CA" sz="1200" kern="1200" dirty="0" smtClean="0">
                <a:solidFill>
                  <a:schemeClr val="tx1"/>
                </a:solidFill>
                <a:effectLst/>
                <a:latin typeface="+mn-lt"/>
                <a:ea typeface="+mn-ea"/>
                <a:cs typeface="+mn-cs"/>
              </a:rPr>
              <a:t>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causes et les effets de la fatigue sont complexes et vont bien au-delà de la somnolence.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Un certain nombre de facteurs qui font partie des opérations de routine peuvent contribuer à la fatigue.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smtClean="0">
                <a:solidFill>
                  <a:schemeClr val="tx1"/>
                </a:solidFill>
                <a:effectLst/>
                <a:latin typeface="+mn-lt"/>
                <a:ea typeface="+mn-ea"/>
                <a:cs typeface="+mn-cs"/>
              </a:rPr>
              <a:t>Bonne</a:t>
            </a:r>
            <a:r>
              <a:rPr lang="fr-CA" sz="1200" i="0" kern="1200" baseline="0" dirty="0" smtClean="0">
                <a:solidFill>
                  <a:schemeClr val="tx1"/>
                </a:solidFill>
                <a:effectLst/>
                <a:latin typeface="+mn-lt"/>
                <a:ea typeface="+mn-ea"/>
                <a:cs typeface="+mn-cs"/>
              </a:rPr>
              <a:t> r</a:t>
            </a:r>
            <a:r>
              <a:rPr lang="fr-CA" sz="1200" i="0" kern="1200" dirty="0" smtClean="0">
                <a:solidFill>
                  <a:schemeClr val="tx1"/>
                </a:solidFill>
                <a:effectLst/>
                <a:latin typeface="+mn-lt"/>
                <a:ea typeface="+mn-ea"/>
                <a:cs typeface="+mn-cs"/>
              </a:rPr>
              <a:t>éponse : c.</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50</a:t>
            </a:fld>
            <a:endParaRPr lang="en-US"/>
          </a:p>
        </p:txBody>
      </p:sp>
    </p:spTree>
    <p:extLst>
      <p:ext uri="{BB962C8B-B14F-4D97-AF65-F5344CB8AC3E}">
        <p14:creationId xmlns:p14="http://schemas.microsoft.com/office/powerpoint/2010/main" xmlns="" val="2841724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628650">
              <a:buNone/>
            </a:pPr>
            <a:r>
              <a:rPr lang="fr-FR" sz="1200" i="0" dirty="0" smtClean="0"/>
              <a:t>Bonne</a:t>
            </a:r>
            <a:r>
              <a:rPr lang="fr-FR" sz="1200" i="0" baseline="0" dirty="0" smtClean="0"/>
              <a:t> r</a:t>
            </a:r>
            <a:r>
              <a:rPr lang="fr-FR" sz="1200" i="0" dirty="0" smtClean="0"/>
              <a:t>éponse : c.</a:t>
            </a:r>
          </a:p>
          <a:p>
            <a:endParaRPr lang="en-US" sz="1200"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51</a:t>
            </a:fld>
            <a:endParaRPr lang="en-US"/>
          </a:p>
        </p:txBody>
      </p:sp>
    </p:spTree>
    <p:extLst>
      <p:ext uri="{BB962C8B-B14F-4D97-AF65-F5344CB8AC3E}">
        <p14:creationId xmlns:p14="http://schemas.microsoft.com/office/powerpoint/2010/main" xmlns="" val="15902840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La leçon 4 traite des défis relatifs à la planification et présente des études de cas</a:t>
            </a:r>
            <a:r>
              <a:rPr lang="en-US" dirty="0" smtClean="0"/>
              <a:t>. »</a:t>
            </a:r>
            <a:r>
              <a:rPr lang="fr-CA" sz="1200"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E8901A7A-5C17-4AC9-8846-93A209EBC7E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Nous allons appliquer dans cette section certains concepts que nous avons abordés dans ce module. Travaillons à partir d’études de cas pour déterminer les approches à utiliser afin de mieux gérer la fatigue.</a:t>
            </a:r>
          </a:p>
          <a:p>
            <a:endParaRPr lang="fr-CA" dirty="0" smtClean="0"/>
          </a:p>
          <a:p>
            <a:r>
              <a:rPr lang="fr-CA" dirty="0" smtClean="0"/>
              <a:t>Afin de répondre aux nouvelles demandes des clients, une collecte de marchandises doit être ajoutée à la programmation et à l’horaire. Deux conducteurs pourraient se charger de cette nouvelle demande. </a:t>
            </a:r>
          </a:p>
          <a:p>
            <a:endParaRPr lang="fr-CA" dirty="0" smtClean="0"/>
          </a:p>
          <a:p>
            <a:r>
              <a:rPr lang="fr-CA" b="1" dirty="0" smtClean="0"/>
              <a:t>De quels facteurs devraient tenir compte les responsables de la planification et de l'expédition afin de limiter la fatigue lors de cette affectation? </a:t>
            </a:r>
          </a:p>
          <a:p>
            <a:endParaRPr lang="fr-CA" dirty="0" smtClean="0"/>
          </a:p>
          <a:p>
            <a:r>
              <a:rPr lang="fr-CA" dirty="0" smtClean="0"/>
              <a:t>Ici, nous faisons face aux problèmes liés à la gestion de la fatigue qui surviennent lors des changements d’horaire de dernière minute. Il est donc important de décider</a:t>
            </a:r>
            <a:r>
              <a:rPr lang="fr-CA" baseline="0" dirty="0" smtClean="0"/>
              <a:t> qui fera </a:t>
            </a:r>
            <a:r>
              <a:rPr lang="fr-CA" dirty="0" smtClean="0"/>
              <a:t>le travail en collaboration avec les conducteurs afin de mieux gérer les risques inhérents à la fatigue.</a:t>
            </a:r>
          </a:p>
          <a:p>
            <a:endParaRPr lang="fr-CA" dirty="0" smtClean="0"/>
          </a:p>
          <a:p>
            <a:r>
              <a:rPr lang="fr-CA" dirty="0" smtClean="0"/>
              <a:t>Pour une gestion efficace de la fatigue, il faut considérer les points suivants : </a:t>
            </a:r>
          </a:p>
          <a:p>
            <a:pPr lvl="0" indent="180000" defTabSz="180000">
              <a:buFont typeface="Arial" pitchFamily="34" charset="0"/>
              <a:buChar char="•"/>
            </a:pPr>
            <a:r>
              <a:rPr lang="fr-CA" dirty="0" smtClean="0"/>
              <a:t>Où en sont les conducteurs dans leur cycle de travail? </a:t>
            </a:r>
          </a:p>
          <a:p>
            <a:pPr lvl="0" indent="180000" defTabSz="180000">
              <a:buFont typeface="Arial" pitchFamily="34" charset="0"/>
              <a:buChar char="•"/>
            </a:pPr>
            <a:r>
              <a:rPr lang="fr-CA" dirty="0" smtClean="0"/>
              <a:t>L’un des conducteurs a-t-il accumulé une dette de sommeil plus importante que l’autre?</a:t>
            </a:r>
          </a:p>
          <a:p>
            <a:pPr lvl="0" indent="180000" defTabSz="180000">
              <a:buFont typeface="Arial" pitchFamily="34" charset="0"/>
              <a:buChar char="•"/>
            </a:pPr>
            <a:r>
              <a:rPr lang="fr-CA" dirty="0" smtClean="0"/>
              <a:t>L’un des conducteurs déclare-t-il être fatigué?</a:t>
            </a:r>
          </a:p>
          <a:p>
            <a:pPr lvl="0" indent="180000" defTabSz="180000">
              <a:buFont typeface="Arial" pitchFamily="34" charset="0"/>
              <a:buChar char="•"/>
            </a:pPr>
            <a:r>
              <a:rPr lang="fr-CA" dirty="0" smtClean="0"/>
              <a:t>L’affectation est-elle planifiée à un moment où l’un ou l’autre des conducteurs risque d’être fatigué? Ici, il importe de tenir compte de l’heure de livraison prévue par rapport à l’heure de la dernière période où le conducteur était hors service. </a:t>
            </a:r>
          </a:p>
          <a:p>
            <a:pPr lvl="0" indent="180000" defTabSz="180000">
              <a:buFont typeface="Arial" pitchFamily="34" charset="0"/>
              <a:buChar char="•"/>
            </a:pPr>
            <a:r>
              <a:rPr lang="fr-CA" dirty="0" smtClean="0"/>
              <a:t>Y a-t-il des aires de repos disponibles à proximité de l’affectation? Cela pourrait être approprié pour les 	conducteurs qui seront touchés par ce changement d’horaire.</a:t>
            </a:r>
          </a:p>
          <a:p>
            <a:pPr lvl="0"/>
            <a:endParaRPr lang="fr-CA" dirty="0" smtClean="0"/>
          </a:p>
          <a:p>
            <a:r>
              <a:rPr lang="fr-CA" dirty="0" smtClean="0"/>
              <a:t>À plus long terme, l’utilisation d’un outil de planification pour évaluer la présence des facteurs de risque de fatigue dans les horaires réels de travail pourrait être judicieuse afin de guider ce type de décision. »</a:t>
            </a:r>
          </a:p>
          <a:p>
            <a:r>
              <a:rPr lang="fr-CA" sz="1200" kern="1200" dirty="0" smtClean="0">
                <a:solidFill>
                  <a:schemeClr val="tx1"/>
                </a:solidFill>
                <a:effectLst/>
                <a:latin typeface="+mn-lt"/>
                <a:ea typeface="+mn-ea"/>
                <a:cs typeface="+mn-cs"/>
              </a:rPr>
              <a:t>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Tenir compte de la fatigue lors des changements d’horaire de dernière minute.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Examiner et comparer :</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Là où sont rendus les conducteurs dans leur cycle de travail.</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La</a:t>
            </a:r>
            <a:r>
              <a:rPr lang="fr-CA" sz="1200" kern="1200" baseline="0" dirty="0" smtClean="0">
                <a:solidFill>
                  <a:schemeClr val="tx1"/>
                </a:solidFill>
                <a:effectLst/>
                <a:latin typeface="+mn-lt"/>
                <a:ea typeface="+mn-ea"/>
                <a:cs typeface="+mn-cs"/>
              </a:rPr>
              <a:t> f</a:t>
            </a:r>
            <a:r>
              <a:rPr lang="fr-CA" sz="1200" kern="1200" dirty="0" smtClean="0">
                <a:solidFill>
                  <a:schemeClr val="tx1"/>
                </a:solidFill>
                <a:effectLst/>
                <a:latin typeface="+mn-lt"/>
                <a:ea typeface="+mn-ea"/>
                <a:cs typeface="+mn-cs"/>
              </a:rPr>
              <a:t>atigue exprimée par l’un ou l’autre des conducteurs.</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L’heure de livraison prévue par rapport à l’heure de la dernière période hors service des conducteurs.</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La présence d’aires de repos à proximité du lieu de collecte des marchandises.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responsables de la planification devraient tenir compte de ces facteurs quand ils évaluent les choix d’horaire.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Un conducteur termine son cycle de travail par une livraison tard en soirée et il a juste le temps nécessaire pour se rendre à son prochain rendez-vous si la circulation est fluide. Quels facteurs le conducteur doit-il prendre en considération avant de décider s’il va continuer ou s’arrêter?</a:t>
            </a:r>
          </a:p>
          <a:p>
            <a:endParaRPr lang="fr-CA" dirty="0" smtClean="0"/>
          </a:p>
          <a:p>
            <a:r>
              <a:rPr lang="fr-CA" dirty="0" smtClean="0"/>
              <a:t>Cet exemple illustre la capacité d’un conducteur à gérer les risques inhérents à la fatigue.</a:t>
            </a:r>
          </a:p>
          <a:p>
            <a:endParaRPr lang="fr-CA" dirty="0" smtClean="0"/>
          </a:p>
          <a:p>
            <a:r>
              <a:rPr lang="fr-CA" dirty="0" smtClean="0"/>
              <a:t>Si le conducteur est payé en fonction des kilomètres parcourus, il est grandement incité à continuer son service. Mais la gestion de la fatigue implique également de tenir compte des facteurs suivants :</a:t>
            </a:r>
          </a:p>
          <a:p>
            <a:pPr lvl="0" indent="108000" defTabSz="108000">
              <a:buFont typeface="Arial" pitchFamily="34" charset="0"/>
              <a:buChar char="•"/>
            </a:pPr>
            <a:r>
              <a:rPr lang="fr-CA" dirty="0" smtClean="0"/>
              <a:t>Le conducteur ressent-il des signes et des symptômes de fatigue?</a:t>
            </a:r>
          </a:p>
          <a:p>
            <a:pPr lvl="0" indent="108000" defTabSz="108000">
              <a:buFont typeface="Arial" pitchFamily="34" charset="0"/>
              <a:buChar char="•"/>
            </a:pPr>
            <a:r>
              <a:rPr lang="fr-CA" dirty="0" smtClean="0"/>
              <a:t>Quel est le nombre d’heures écoulées depuis le réveil du conducteur? Devra-t-il demeurer éveillé plus de 16 heures en continu 	pendant sa période de conduite?</a:t>
            </a:r>
          </a:p>
          <a:p>
            <a:pPr lvl="0" indent="108000" defTabSz="108000">
              <a:buFont typeface="Arial" pitchFamily="34" charset="0"/>
              <a:buChar char="•"/>
            </a:pPr>
            <a:r>
              <a:rPr lang="fr-CA" dirty="0" smtClean="0"/>
              <a:t>A-t-il la possibilité de dormir suffisamment avant le prochain voyage? Est-il possible que ce rendez-vous soit suivi par un départ 	tôt le matin? Va-t-il pouvoir obtenir un sommeil réparateur après ce rendez-vous?</a:t>
            </a:r>
          </a:p>
          <a:p>
            <a:pPr lvl="0" indent="108000" defTabSz="108000">
              <a:buFont typeface="Arial" pitchFamily="34" charset="0"/>
              <a:buChar char="•"/>
            </a:pPr>
            <a:r>
              <a:rPr lang="fr-CA" dirty="0" smtClean="0"/>
              <a:t>Y a-t-il des endroits pour se reposer après ce rendez-vous – à proximité ou sur la route –, si le nombre d’heures de 	conduite 	permis par la réglementation risque d’être dépassé en raison de la circulation ou du mauvais temps? Sera-t-il difficile à un 	moment donné de la journée de trouver une aire de repos? </a:t>
            </a:r>
          </a:p>
          <a:p>
            <a:pPr lvl="0" indent="108000" defTabSz="108000">
              <a:buFont typeface="Arial" pitchFamily="34" charset="0"/>
              <a:buChar char="•"/>
            </a:pPr>
            <a:r>
              <a:rPr lang="fr-CA" dirty="0" smtClean="0"/>
              <a:t>A-t-il la possibilité de se reposer après avoir livré le chargement? Le client a-t-il la réputation de faire attendre les conducteurs 	avant de charger ou de décharger la marchandise à leur arrivée?</a:t>
            </a:r>
          </a:p>
          <a:p>
            <a:endParaRPr lang="fr-CA" dirty="0" smtClean="0"/>
          </a:p>
          <a:p>
            <a:r>
              <a:rPr lang="fr-CA" dirty="0" smtClean="0"/>
              <a:t>Quels autres facteurs le conducteur devrait-il prendre en considération? »</a:t>
            </a:r>
          </a:p>
          <a:p>
            <a:r>
              <a:rPr lang="fr-CA" sz="1200" kern="1200" dirty="0" smtClean="0">
                <a:solidFill>
                  <a:schemeClr val="tx1"/>
                </a:solidFill>
                <a:effectLst/>
                <a:latin typeface="+mn-lt"/>
                <a:ea typeface="+mn-ea"/>
                <a:cs typeface="+mn-cs"/>
              </a:rPr>
              <a:t>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À considérer : </a:t>
            </a:r>
          </a:p>
          <a:p>
            <a:pPr>
              <a:buFont typeface="Arial" pitchFamily="34" charset="0"/>
              <a:buChar char="•"/>
            </a:pPr>
            <a:r>
              <a:rPr lang="fr-CA" sz="1200" kern="1200" dirty="0" smtClean="0">
                <a:solidFill>
                  <a:schemeClr val="tx1"/>
                </a:solidFill>
                <a:effectLst/>
                <a:latin typeface="+mn-lt"/>
                <a:ea typeface="+mn-ea"/>
                <a:cs typeface="+mn-cs"/>
              </a:rPr>
              <a:t> Les signes</a:t>
            </a:r>
            <a:r>
              <a:rPr lang="fr-CA" sz="1200" kern="1200" baseline="0" dirty="0" smtClean="0">
                <a:solidFill>
                  <a:schemeClr val="tx1"/>
                </a:solidFill>
                <a:effectLst/>
                <a:latin typeface="+mn-lt"/>
                <a:ea typeface="+mn-ea"/>
                <a:cs typeface="+mn-cs"/>
              </a:rPr>
              <a:t> et </a:t>
            </a:r>
            <a:r>
              <a:rPr lang="fr-CA" sz="1200" kern="1200" dirty="0" smtClean="0">
                <a:solidFill>
                  <a:schemeClr val="tx1"/>
                </a:solidFill>
                <a:effectLst/>
                <a:latin typeface="+mn-lt"/>
                <a:ea typeface="+mn-ea"/>
                <a:cs typeface="+mn-cs"/>
              </a:rPr>
              <a:t>symptômes de fatigue des conducteurs.</a:t>
            </a:r>
            <a:endParaRPr lang="en-US" sz="1200" kern="1200" dirty="0" smtClean="0">
              <a:solidFill>
                <a:schemeClr val="tx1"/>
              </a:solidFill>
              <a:effectLst/>
              <a:latin typeface="+mn-lt"/>
              <a:ea typeface="+mn-ea"/>
              <a:cs typeface="+mn-cs"/>
            </a:endParaRPr>
          </a:p>
          <a:p>
            <a:pPr>
              <a:buFont typeface="Arial" pitchFamily="34" charset="0"/>
              <a:buChar char="•"/>
            </a:pPr>
            <a:r>
              <a:rPr lang="fr-CA" sz="1200" kern="1200" dirty="0" smtClean="0">
                <a:solidFill>
                  <a:schemeClr val="tx1"/>
                </a:solidFill>
                <a:effectLst/>
                <a:latin typeface="+mn-lt"/>
                <a:ea typeface="+mn-ea"/>
                <a:cs typeface="+mn-cs"/>
              </a:rPr>
              <a:t> Le nombre total d’heures d’éveil</a:t>
            </a:r>
            <a:r>
              <a:rPr lang="fr-CA" sz="1200" kern="1200" baseline="0" dirty="0" smtClean="0">
                <a:solidFill>
                  <a:schemeClr val="tx1"/>
                </a:solidFill>
                <a:effectLst/>
                <a:latin typeface="+mn-lt"/>
                <a:ea typeface="+mn-ea"/>
                <a:cs typeface="+mn-cs"/>
              </a:rPr>
              <a:t> (c’est-à-dire </a:t>
            </a:r>
            <a:r>
              <a:rPr lang="fr-CA" sz="1200" kern="1200" dirty="0" smtClean="0">
                <a:solidFill>
                  <a:schemeClr val="tx1"/>
                </a:solidFill>
                <a:effectLst/>
                <a:latin typeface="+mn-lt"/>
                <a:ea typeface="+mn-ea"/>
                <a:cs typeface="+mn-cs"/>
              </a:rPr>
              <a:t>le temps écoulé depuis la dernière période de sommeil). Le nombre d’heures d’éveil dépassera-t-il 16 heures à un moment donné pendant la période de conduite?</a:t>
            </a:r>
            <a:endParaRPr lang="en-US" sz="1200" kern="1200" dirty="0" smtClean="0">
              <a:solidFill>
                <a:schemeClr val="tx1"/>
              </a:solidFill>
              <a:effectLst/>
              <a:latin typeface="+mn-lt"/>
              <a:ea typeface="+mn-ea"/>
              <a:cs typeface="+mn-cs"/>
            </a:endParaRPr>
          </a:p>
          <a:p>
            <a:pPr>
              <a:buFont typeface="Arial" pitchFamily="34" charset="0"/>
              <a:buChar char="•"/>
            </a:pPr>
            <a:r>
              <a:rPr lang="fr-CA" sz="1200" kern="1200" dirty="0" smtClean="0">
                <a:solidFill>
                  <a:schemeClr val="tx1"/>
                </a:solidFill>
                <a:effectLst/>
                <a:latin typeface="+mn-lt"/>
                <a:ea typeface="+mn-ea"/>
                <a:cs typeface="+mn-cs"/>
              </a:rPr>
              <a:t> La possibilité de dormir suffisamment</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avant le prochain départ. Est-il</a:t>
            </a:r>
            <a:r>
              <a:rPr lang="fr-CA" sz="1200" kern="1200" baseline="0" dirty="0" smtClean="0">
                <a:solidFill>
                  <a:schemeClr val="tx1"/>
                </a:solidFill>
                <a:effectLst/>
                <a:latin typeface="+mn-lt"/>
                <a:ea typeface="+mn-ea"/>
                <a:cs typeface="+mn-cs"/>
              </a:rPr>
              <a:t> possible que ce rendez-vous soit suivi </a:t>
            </a:r>
            <a:r>
              <a:rPr lang="fr-CA" sz="1200" kern="1200" dirty="0" smtClean="0">
                <a:solidFill>
                  <a:schemeClr val="tx1"/>
                </a:solidFill>
                <a:effectLst/>
                <a:latin typeface="+mn-lt"/>
                <a:ea typeface="+mn-ea"/>
                <a:cs typeface="+mn-cs"/>
              </a:rPr>
              <a:t>d’un départ tôt le lendemain matin pour se rendre chez un</a:t>
            </a:r>
            <a:r>
              <a:rPr lang="fr-CA" sz="1200" kern="1200" baseline="0" dirty="0" smtClean="0">
                <a:solidFill>
                  <a:schemeClr val="tx1"/>
                </a:solidFill>
                <a:effectLst/>
                <a:latin typeface="+mn-lt"/>
                <a:ea typeface="+mn-ea"/>
                <a:cs typeface="+mn-cs"/>
              </a:rPr>
              <a:t> autre</a:t>
            </a:r>
            <a:r>
              <a:rPr lang="fr-CA" sz="1200" kern="1200" dirty="0" smtClean="0">
                <a:solidFill>
                  <a:schemeClr val="tx1"/>
                </a:solidFill>
                <a:effectLst/>
                <a:latin typeface="+mn-lt"/>
                <a:ea typeface="+mn-ea"/>
                <a:cs typeface="+mn-cs"/>
              </a:rPr>
              <a:t> client?</a:t>
            </a:r>
            <a:r>
              <a:rPr lang="fr-CA" sz="1200" kern="1200" baseline="0" dirty="0" smtClean="0">
                <a:solidFill>
                  <a:schemeClr val="tx1"/>
                </a:solidFill>
                <a:effectLst/>
                <a:latin typeface="+mn-lt"/>
                <a:ea typeface="+mn-ea"/>
                <a:cs typeface="+mn-cs"/>
              </a:rPr>
              <a:t> Sera-t-il possible de bien dormir après ce rendez-vous?</a:t>
            </a:r>
            <a:endParaRPr lang="en-US" sz="1200" kern="1200" dirty="0" smtClean="0">
              <a:solidFill>
                <a:schemeClr val="tx1"/>
              </a:solidFill>
              <a:effectLst/>
              <a:latin typeface="+mn-lt"/>
              <a:ea typeface="+mn-ea"/>
              <a:cs typeface="+mn-cs"/>
            </a:endParaRPr>
          </a:p>
          <a:p>
            <a:pPr>
              <a:buFont typeface="Arial" pitchFamily="34" charset="0"/>
              <a:buChar char="•"/>
            </a:pPr>
            <a:r>
              <a:rPr lang="fr-CA" sz="1200" kern="1200" dirty="0" smtClean="0">
                <a:solidFill>
                  <a:schemeClr val="tx1"/>
                </a:solidFill>
                <a:effectLst/>
                <a:latin typeface="+mn-lt"/>
                <a:ea typeface="+mn-ea"/>
                <a:cs typeface="+mn-cs"/>
              </a:rPr>
              <a:t> L’heure d’arrivée prévue chez le client.</a:t>
            </a:r>
            <a:r>
              <a:rPr lang="fr-CA"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La</a:t>
            </a:r>
            <a:r>
              <a:rPr lang="fr-CA" sz="1200" kern="1200" baseline="0" dirty="0" smtClean="0">
                <a:solidFill>
                  <a:schemeClr val="tx1"/>
                </a:solidFill>
                <a:effectLst/>
                <a:latin typeface="+mn-lt"/>
                <a:ea typeface="+mn-ea"/>
                <a:cs typeface="+mn-cs"/>
              </a:rPr>
              <a:t> p</a:t>
            </a:r>
            <a:r>
              <a:rPr lang="fr-CA" sz="1200" kern="1200" dirty="0" smtClean="0">
                <a:solidFill>
                  <a:schemeClr val="tx1"/>
                </a:solidFill>
                <a:effectLst/>
                <a:latin typeface="+mn-lt"/>
                <a:ea typeface="+mn-ea"/>
                <a:cs typeface="+mn-cs"/>
              </a:rPr>
              <a:t>référence relativement</a:t>
            </a:r>
            <a:r>
              <a:rPr lang="fr-CA" sz="1200" kern="1200" baseline="0" dirty="0" smtClean="0">
                <a:solidFill>
                  <a:schemeClr val="tx1"/>
                </a:solidFill>
                <a:effectLst/>
                <a:latin typeface="+mn-lt"/>
                <a:ea typeface="+mn-ea"/>
                <a:cs typeface="+mn-cs"/>
              </a:rPr>
              <a:t> aux heures d’éveil et de repos (horloge </a:t>
            </a:r>
            <a:r>
              <a:rPr lang="fr-CA" sz="1200" kern="1200" dirty="0" smtClean="0">
                <a:solidFill>
                  <a:schemeClr val="tx1"/>
                </a:solidFill>
                <a:effectLst/>
                <a:latin typeface="+mn-lt"/>
                <a:ea typeface="+mn-ea"/>
                <a:cs typeface="+mn-cs"/>
              </a:rPr>
              <a:t>circadienne).</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Le</a:t>
            </a:r>
            <a:r>
              <a:rPr lang="fr-CA" sz="1200" kern="1200" baseline="0" dirty="0" smtClean="0">
                <a:solidFill>
                  <a:schemeClr val="tx1"/>
                </a:solidFill>
                <a:effectLst/>
                <a:latin typeface="+mn-lt"/>
                <a:ea typeface="+mn-ea"/>
                <a:cs typeface="+mn-cs"/>
              </a:rPr>
              <a:t> t</a:t>
            </a:r>
            <a:r>
              <a:rPr lang="fr-CA" sz="1200" kern="1200" dirty="0" smtClean="0">
                <a:solidFill>
                  <a:schemeClr val="tx1"/>
                </a:solidFill>
                <a:effectLst/>
                <a:latin typeface="+mn-lt"/>
                <a:ea typeface="+mn-ea"/>
                <a:cs typeface="+mn-cs"/>
              </a:rPr>
              <a:t>emps, les conditions de circulation.</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Les aires de repos (si on a atteint le maximum d’heures de conduite permis).</a:t>
            </a:r>
            <a:endParaRPr lang="en-US" sz="1200" kern="1200" dirty="0" smtClean="0">
              <a:solidFill>
                <a:schemeClr val="tx1"/>
              </a:solidFill>
              <a:effectLst/>
              <a:latin typeface="+mn-lt"/>
              <a:ea typeface="+mn-ea"/>
              <a:cs typeface="+mn-cs"/>
            </a:endParaRPr>
          </a:p>
          <a:p>
            <a:pPr lvl="0">
              <a:buFont typeface="Arial" pitchFamily="34" charset="0"/>
              <a:buChar char="•"/>
            </a:pPr>
            <a:r>
              <a:rPr lang="fr-CA" sz="1200" kern="1200" dirty="0" smtClean="0">
                <a:solidFill>
                  <a:schemeClr val="tx1"/>
                </a:solidFill>
                <a:effectLst/>
                <a:latin typeface="+mn-lt"/>
                <a:ea typeface="+mn-ea"/>
                <a:cs typeface="+mn-cs"/>
              </a:rPr>
              <a:t> L’endroit pour se reposer après la livraison du chargement. </a:t>
            </a:r>
          </a:p>
          <a:p>
            <a:pPr lvl="0">
              <a:buFont typeface="Arial" pitchFamily="34" charset="0"/>
              <a:buChar char="•"/>
            </a:pPr>
            <a:r>
              <a:rPr lang="fr-CA" sz="1200" kern="1200" dirty="0" smtClean="0">
                <a:solidFill>
                  <a:schemeClr val="tx1"/>
                </a:solidFill>
                <a:effectLst/>
                <a:latin typeface="+mn-lt"/>
                <a:ea typeface="+mn-ea"/>
                <a:cs typeface="+mn-cs"/>
              </a:rPr>
              <a:t> La réputation du destinataire : est-il reconnu pour faire attendre les conducteurs avant de charger ou de décharger leur véhicule à leur arrivée?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901A7A-5C17-4AC9-8846-93A209EBC7E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Nous allons maintenant revoir certains concepts clés, puis nous passerons à l’examen.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55</a:t>
            </a:fld>
            <a:endParaRPr lang="en-US"/>
          </a:p>
        </p:txBody>
      </p:sp>
    </p:spTree>
    <p:extLst>
      <p:ext uri="{BB962C8B-B14F-4D97-AF65-F5344CB8AC3E}">
        <p14:creationId xmlns:p14="http://schemas.microsoft.com/office/powerpoint/2010/main" xmlns="" val="2739645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Nous avons vu dans ce module que même des pratiques de planification usuelles pouvaient entraîner un état de fatigue, selon le moment de la journée, la plus récente période de sommeil, la durée de la période d’éveil et la dette de sommeil accumulée. La réglementation sur les heures de service ne peut, à elle seule, réduire les risques liés à la fatigue. Certaines mesures peuvent être prises par toutes les parties concernées par les opérations de transport pour accroître la sécurité. La planification peut être flexible tout en s’adaptant aux demandes des clients. La fatigue est alors mieux gérée dans le cadre d’une responsabilité partagée. </a:t>
            </a:r>
          </a:p>
          <a:p>
            <a:endParaRPr lang="fr-CA" dirty="0" smtClean="0"/>
          </a:p>
          <a:p>
            <a:r>
              <a:rPr lang="fr-CA" dirty="0" smtClean="0"/>
              <a:t>Pour leur part, les outils de planification peuvent être utiles pour prévoir les risques inhérents à la fatigue dans les planifications stables. De plus, des analyses des planifications antérieures du travail, réalisées à l’aide des outils de planification, permettront à la direction de mettre en place des politiques personnalisées visant à mieux gérer la fatigue. »</a:t>
            </a:r>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E8901A7A-5C17-4AC9-8846-93A209EBC7E9}" type="slidenum">
              <a:rPr lang="en-US" smtClean="0"/>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sz="1200" kern="1200" dirty="0" smtClean="0">
                <a:solidFill>
                  <a:schemeClr val="tx1"/>
                </a:solidFill>
                <a:latin typeface="+mn-lt"/>
                <a:ea typeface="+mn-ea"/>
                <a:cs typeface="+mn-cs"/>
              </a:rPr>
              <a:t>« La fatigue et ses symptômes se manifestent de manière légèrement différente selon les individus. Notre seuil de tolérance à la fatigue ainsi que notre capacité à récupérer varient également d’une personne à une autre. En dépit de ces différences, les risques associés à une fatigue non gérée ou non diminuée sont tout aussi importants.</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La fatigue se traduit par :</a:t>
            </a:r>
          </a:p>
          <a:p>
            <a:pPr lvl="0">
              <a:buFont typeface="Arial" pitchFamily="34" charset="0"/>
              <a:buChar char="•"/>
            </a:pPr>
            <a:r>
              <a:rPr lang="fr-CA" sz="1200" kern="1200" dirty="0" smtClean="0">
                <a:solidFill>
                  <a:schemeClr val="tx1"/>
                </a:solidFill>
                <a:latin typeface="+mn-lt"/>
                <a:ea typeface="+mn-ea"/>
                <a:cs typeface="+mn-cs"/>
              </a:rPr>
              <a:t> Un manque d’efficacité du conducteur.</a:t>
            </a:r>
          </a:p>
          <a:p>
            <a:pPr lvl="0">
              <a:buFont typeface="Arial" pitchFamily="34" charset="0"/>
              <a:buChar char="•"/>
            </a:pPr>
            <a:r>
              <a:rPr lang="fr-CA" sz="1200" kern="1200" dirty="0" smtClean="0">
                <a:solidFill>
                  <a:schemeClr val="tx1"/>
                </a:solidFill>
                <a:latin typeface="+mn-lt"/>
                <a:ea typeface="+mn-ea"/>
                <a:cs typeface="+mn-cs"/>
              </a:rPr>
              <a:t> Un changement dans la performance.</a:t>
            </a:r>
          </a:p>
          <a:p>
            <a:pPr lvl="0">
              <a:buFont typeface="Arial" pitchFamily="34" charset="0"/>
              <a:buChar char="•"/>
            </a:pPr>
            <a:r>
              <a:rPr lang="fr-CA" sz="1200" kern="1200" dirty="0" smtClean="0">
                <a:solidFill>
                  <a:schemeClr val="tx1"/>
                </a:solidFill>
                <a:latin typeface="+mn-lt"/>
                <a:ea typeface="+mn-ea"/>
                <a:cs typeface="+mn-cs"/>
              </a:rPr>
              <a:t> Une baisse de l’attention et de la vigilance entraînant un délai dans le temps de réaction.</a:t>
            </a:r>
          </a:p>
          <a:p>
            <a:pPr lvl="0">
              <a:buFont typeface="Arial" pitchFamily="34" charset="0"/>
              <a:buChar char="•"/>
            </a:pPr>
            <a:r>
              <a:rPr lang="fr-CA" sz="1200" kern="1200" dirty="0" smtClean="0">
                <a:solidFill>
                  <a:schemeClr val="tx1"/>
                </a:solidFill>
                <a:latin typeface="+mn-lt"/>
                <a:ea typeface="+mn-ea"/>
                <a:cs typeface="+mn-cs"/>
              </a:rPr>
              <a:t> Une altération du raisonnement logique et de la prise de décision.</a:t>
            </a:r>
          </a:p>
          <a:p>
            <a:pPr lvl="0">
              <a:buFont typeface="Arial" pitchFamily="34" charset="0"/>
              <a:buChar char="•"/>
            </a:pPr>
            <a:r>
              <a:rPr lang="fr-CA" sz="1200" kern="1200" dirty="0" smtClean="0">
                <a:solidFill>
                  <a:schemeClr val="tx1"/>
                </a:solidFill>
                <a:latin typeface="+mn-lt"/>
                <a:ea typeface="+mn-ea"/>
                <a:cs typeface="+mn-cs"/>
              </a:rPr>
              <a:t> Une diminution de la conscience du moment présent.</a:t>
            </a:r>
          </a:p>
          <a:p>
            <a:pPr lvl="0">
              <a:buFont typeface="Arial" pitchFamily="34" charset="0"/>
              <a:buChar char="•"/>
            </a:pPr>
            <a:r>
              <a:rPr lang="fr-CA" sz="1200" kern="1200" dirty="0" smtClean="0">
                <a:solidFill>
                  <a:schemeClr val="tx1"/>
                </a:solidFill>
                <a:latin typeface="+mn-lt"/>
                <a:ea typeface="+mn-ea"/>
                <a:cs typeface="+mn-cs"/>
              </a:rPr>
              <a:t> Une diminution de la concentration.</a:t>
            </a:r>
          </a:p>
          <a:p>
            <a:pPr lvl="0">
              <a:buFont typeface="Arial" pitchFamily="34" charset="0"/>
              <a:buChar char="•"/>
            </a:pPr>
            <a:r>
              <a:rPr lang="fr-CA" sz="1200" kern="1200" dirty="0" smtClean="0">
                <a:solidFill>
                  <a:schemeClr val="tx1"/>
                </a:solidFill>
                <a:latin typeface="+mn-lt"/>
                <a:ea typeface="+mn-ea"/>
                <a:cs typeface="+mn-cs"/>
              </a:rPr>
              <a:t> Une baisse de la motivation à réaliser des activités considérées comme non essentielles.</a:t>
            </a:r>
          </a:p>
          <a:p>
            <a:pPr lvl="0">
              <a:buFont typeface="Arial" pitchFamily="34" charset="0"/>
              <a:buChar char="•"/>
            </a:pPr>
            <a:r>
              <a:rPr lang="fr-CA" sz="1200" kern="1200" dirty="0" smtClean="0">
                <a:solidFill>
                  <a:schemeClr val="tx1"/>
                </a:solidFill>
                <a:latin typeface="+mn-lt"/>
                <a:ea typeface="+mn-ea"/>
                <a:cs typeface="+mn-cs"/>
              </a:rPr>
              <a:t> Une mauvaise évaluation des risques ou de la difficulté à mesurer les conséquences de certaines actions.</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La fatigue rend notre rendement irrégulier. Il devient de plus en plus difficile de maintenir un niveau de performance élevé. La sécurité dans l’industrie du transport dépend souvent de performances constantes et optimales. »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fatigue se manifeste de manière légèrement différente selon les individus, avec des symptômes différents et un seuil de tolérance à ses effets qui diffère. Les risques liés à une fatigue qui n’est pas prise en charge n’en sont pas moins importants.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fatigue peut être considérée comme une cause d’irrégularité dans le rendement; il devient alors de plus en plus difficile de maintenir un niveau de performance optimal.</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fatigue est un facteur d’inefficacité du conducteur.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La fatigue peut avoir une incidence importante sur la sécurité dans l’industrie du transport routier. Elle a un effet direct sur la sécurité des conducteurs et sur le parc de véhicules. Une enquête approfondie, réalisée par le National Transportation </a:t>
            </a:r>
            <a:r>
              <a:rPr lang="fr-CA" dirty="0" err="1" smtClean="0"/>
              <a:t>Safety</a:t>
            </a:r>
            <a:r>
              <a:rPr lang="fr-CA" dirty="0" smtClean="0"/>
              <a:t> </a:t>
            </a:r>
            <a:r>
              <a:rPr lang="fr-CA" dirty="0" err="1" smtClean="0"/>
              <a:t>Board</a:t>
            </a:r>
            <a:r>
              <a:rPr lang="fr-CA" dirty="0" smtClean="0"/>
              <a:t> et portant sur 182 accidents de véhicules lourds ayant entraîné la mort du conducteur, a révélé que la fatigue était la cause principale de près du tiers de ces accidents. Même si la plupart de ces accidents résultaient de multiples facteurs, la fatigue en était la cause la plus souvent cernée. Ignorer les effets de la fatigue peut avoir, entre autres, de lourdes conséquences financières, en particulier pour l’industrie du transport routier. »</a:t>
            </a:r>
          </a:p>
          <a:p>
            <a:r>
              <a:rPr lang="fr-CA" sz="1200" kern="1200" dirty="0" smtClean="0">
                <a:solidFill>
                  <a:schemeClr val="tx1"/>
                </a:solidFill>
                <a:effectLst/>
                <a:latin typeface="+mn-lt"/>
                <a:ea typeface="+mn-ea"/>
                <a:cs typeface="+mn-cs"/>
              </a:rPr>
              <a:t>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effets de la fatigue peuvent avoir une incidence directe sur la sécurité de vos conducteurs et sur votre parc de véhicules.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effet, l’étude sur les causes des accidents de véhicules lourds effectuée par la </a:t>
            </a:r>
            <a:r>
              <a:rPr lang="fr-CA" dirty="0" err="1" smtClean="0"/>
              <a:t>Federal</a:t>
            </a:r>
            <a:r>
              <a:rPr lang="fr-CA" dirty="0" smtClean="0"/>
              <a:t> </a:t>
            </a:r>
            <a:r>
              <a:rPr lang="fr-CA" dirty="0" err="1" smtClean="0"/>
              <a:t>Motor</a:t>
            </a:r>
            <a:r>
              <a:rPr lang="fr-CA" dirty="0" smtClean="0"/>
              <a:t> Carrier </a:t>
            </a:r>
            <a:r>
              <a:rPr lang="fr-CA" dirty="0" err="1" smtClean="0"/>
              <a:t>Safety</a:t>
            </a:r>
            <a:r>
              <a:rPr lang="fr-CA" dirty="0" smtClean="0"/>
              <a:t> Administration (</a:t>
            </a:r>
            <a:r>
              <a:rPr lang="fr-CA" sz="1200" kern="1200" dirty="0" smtClean="0">
                <a:solidFill>
                  <a:schemeClr val="tx1"/>
                </a:solidFill>
                <a:effectLst/>
                <a:latin typeface="+mn-lt"/>
                <a:ea typeface="+mn-ea"/>
                <a:cs typeface="+mn-cs"/>
              </a:rPr>
              <a:t>FMCSA) en 2006 a désigné le risque relatif de fatigue comme un facteur déterminant dans les accidents impliquant ce type de véhicules. Seuls un « manque de concentration » et « conduire trop rapidement dans des conditions inappropriées » constituaient des risques d’accident</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plus importants que la fatigue.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avons étudié dans les modules précédents le risque qu’une fatigue importante pouvait représenter pour vos conducteurs et votre parc de véhicules.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Nous examinerons dans ce module l’influence de la planification des horaires sur la fatigue des conducteurs ainsi que les meilleures façons d’atténuer les facteurs qui génèrent de la fatigue.</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___________________</a:t>
            </a:r>
            <a:endParaRPr lang="en-US" sz="1200" kern="1200" dirty="0" smtClean="0">
              <a:solidFill>
                <a:schemeClr val="tx1"/>
              </a:solidFill>
              <a:effectLst/>
              <a:latin typeface="+mn-lt"/>
              <a:ea typeface="+mn-ea"/>
              <a:cs typeface="+mn-cs"/>
            </a:endParaRPr>
          </a:p>
          <a:p>
            <a:r>
              <a:rPr lang="fr-CA" sz="1200" u="sng" kern="1200" dirty="0" smtClean="0">
                <a:solidFill>
                  <a:schemeClr val="tx1"/>
                </a:solidFill>
                <a:effectLst/>
                <a:latin typeface="+mn-lt"/>
                <a:ea typeface="+mn-ea"/>
                <a:cs typeface="+mn-cs"/>
              </a:rPr>
              <a:t>Accidents mortels pour le conducteur </a:t>
            </a:r>
            <a:br>
              <a:rPr lang="fr-CA" sz="1200" u="sng" kern="1200" dirty="0" smtClean="0">
                <a:solidFill>
                  <a:schemeClr val="tx1"/>
                </a:solidFill>
                <a:effectLst/>
                <a:latin typeface="+mn-lt"/>
                <a:ea typeface="+mn-ea"/>
                <a:cs typeface="+mn-cs"/>
              </a:rPr>
            </a:br>
            <a:r>
              <a:rPr lang="fr-CA" sz="1200" kern="1200" dirty="0" smtClean="0">
                <a:solidFill>
                  <a:schemeClr val="tx1"/>
                </a:solidFill>
                <a:effectLst/>
                <a:latin typeface="+mn-lt"/>
                <a:ea typeface="+mn-ea"/>
                <a:cs typeface="+mn-cs"/>
              </a:rPr>
              <a:t>Source : NTSB (1990).</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Étude réalisée en 1990 par le National Transportation </a:t>
            </a:r>
            <a:r>
              <a:rPr lang="fr-CA" sz="1200" kern="1200" dirty="0" err="1" smtClean="0">
                <a:solidFill>
                  <a:schemeClr val="tx1"/>
                </a:solidFill>
                <a:effectLst/>
                <a:latin typeface="+mn-lt"/>
                <a:ea typeface="+mn-ea"/>
                <a:cs typeface="+mn-cs"/>
              </a:rPr>
              <a:t>Safety</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Board</a:t>
            </a:r>
            <a:r>
              <a:rPr lang="fr-CA" sz="1200" kern="1200" dirty="0" smtClean="0">
                <a:solidFill>
                  <a:schemeClr val="tx1"/>
                </a:solidFill>
                <a:effectLst/>
                <a:latin typeface="+mn-lt"/>
                <a:ea typeface="+mn-ea"/>
                <a:cs typeface="+mn-cs"/>
              </a:rPr>
              <a:t> (NTSB) sur 182 accidents de véhicules lourds qui ont été mortels pour le conducteur.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plupart des accidents étaient des sorties de route involontaires et ils n’impliquaient qu’un seul véhicule.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Une investigation approfondie a révélé que la fatigue était la cause principale de </a:t>
            </a:r>
            <a:r>
              <a:rPr lang="fr-CA" sz="1200" b="1" kern="1200" dirty="0" smtClean="0">
                <a:solidFill>
                  <a:schemeClr val="tx1"/>
                </a:solidFill>
                <a:effectLst/>
                <a:latin typeface="+mn-lt"/>
                <a:ea typeface="+mn-ea"/>
                <a:cs typeface="+mn-cs"/>
              </a:rPr>
              <a:t>56 de ces accidents sur 182, soit 31 %</a:t>
            </a:r>
            <a:r>
              <a:rPr lang="fr-CA" sz="1200" kern="1200" dirty="0" smtClean="0">
                <a:solidFill>
                  <a:schemeClr val="tx1"/>
                </a:solidFill>
                <a:effectLst/>
                <a:latin typeface="+mn-lt"/>
                <a:ea typeface="+mn-ea"/>
                <a:cs typeface="+mn-cs"/>
              </a:rPr>
              <a:t> des accidents. Dans de nombreux cas, la vitesse ou d’autres causes avaient également contribué à l’accident.</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fatigue était le facteur unique le plus souvent rapporté pour expliquer les accidents ayant entraîné la mort du conducteur.</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Des études plus récentes soutiennent cette conclusion et citent également les accidents cardiovasculaires et d’autres problèmes de santé comme des causes importantes.</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Aux États-Unis, en 2009, plus de 300 conducteurs professionnels sont décédés dans ce type d’accident.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01A7A-5C17-4AC9-8846-93A209EBC7E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CBBE79CF-45EE-4CAD-90D6-922CC6A13E36}" type="slidenum">
              <a:rPr lang="en-US" smtClean="0"/>
              <a:pPr>
                <a:defRPr/>
              </a:pPr>
              <a:t>8</a:t>
            </a:fld>
            <a:endParaRPr lang="en-US" smtClean="0"/>
          </a:p>
        </p:txBody>
      </p:sp>
      <p:sp>
        <p:nvSpPr>
          <p:cNvPr id="63491" name="Rectangle 2"/>
          <p:cNvSpPr>
            <a:spLocks noGrp="1" noRot="1" noChangeAspect="1" noChangeArrowheads="1" noTextEdit="1"/>
          </p:cNvSpPr>
          <p:nvPr>
            <p:ph type="sldImg"/>
          </p:nvPr>
        </p:nvSpPr>
        <p:spPr>
          <a:xfrm>
            <a:off x="1136650" y="688975"/>
            <a:ext cx="4687888" cy="3516313"/>
          </a:xfrm>
          <a:ln/>
        </p:spPr>
      </p:sp>
      <p:sp>
        <p:nvSpPr>
          <p:cNvPr id="63492" name="Rectangle 3"/>
          <p:cNvSpPr>
            <a:spLocks noGrp="1" noChangeArrowheads="1"/>
          </p:cNvSpPr>
          <p:nvPr>
            <p:ph type="body" idx="1"/>
          </p:nvPr>
        </p:nvSpPr>
        <p:spPr>
          <a:xfrm>
            <a:off x="917308" y="4432149"/>
            <a:ext cx="5203661" cy="4204386"/>
          </a:xfrm>
          <a:noFill/>
          <a:ln/>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Trop souvent la fatigue est perçue comme un état qui peut être maîtrisé grâce à la volonté. C’est pourtant faux. En fait, la fatigue résulte d’un phénomène physiologique. Il existe deux causes ou facteurs principaux qui contribuent à notre état de vigilance et au niveau de fatigue que nous ressentons.</a:t>
            </a:r>
          </a:p>
          <a:p>
            <a:r>
              <a:rPr lang="fr-CA" sz="1200" b="1" kern="1200" dirty="0" smtClean="0">
                <a:solidFill>
                  <a:schemeClr val="tx1"/>
                </a:solidFill>
                <a:latin typeface="+mn-lt"/>
                <a:ea typeface="+mn-ea"/>
                <a:cs typeface="+mn-cs"/>
              </a:rPr>
              <a:t> </a:t>
            </a:r>
            <a:endParaRPr lang="fr-CA" sz="1200" kern="1200" dirty="0" smtClean="0">
              <a:solidFill>
                <a:schemeClr val="tx1"/>
              </a:solidFill>
              <a:latin typeface="+mn-lt"/>
              <a:ea typeface="+mn-ea"/>
              <a:cs typeface="+mn-cs"/>
            </a:endParaRPr>
          </a:p>
          <a:p>
            <a:r>
              <a:rPr lang="fr-CA" dirty="0" smtClean="0"/>
              <a:t>L’horloge biologique, également appelée </a:t>
            </a:r>
            <a:r>
              <a:rPr lang="fr-CA" i="1" dirty="0" smtClean="0"/>
              <a:t>horloge circadienne</a:t>
            </a:r>
            <a:r>
              <a:rPr lang="fr-CA" dirty="0" smtClean="0"/>
              <a:t>, est présentée et décrite en détail dans les modules précédents. L’horloge biologique, située dans le cerveau, synchronise les cycles des différentes fonctions de l’organisme, y compris notre cycle du sommeil. Si vous avez déjà essayé de rester éveillé toute la nuit, vous avez probablement traversé un épisode de somnolence provoqué par votre rythme circadien, notamment entre 3 h 30 et 5 h 30 du matin. Cette même horloge biologique entraîne également une baisse de vigilance au début de l’après-midi, période souvent appelée </a:t>
            </a:r>
            <a:r>
              <a:rPr lang="fr-CA" i="1" dirty="0" smtClean="0"/>
              <a:t>l’après-lunch</a:t>
            </a:r>
            <a:r>
              <a:rPr lang="fr-CA" dirty="0" smtClean="0"/>
              <a:t>.</a:t>
            </a:r>
          </a:p>
          <a:p>
            <a:endParaRPr lang="fr-CA" sz="1200" b="1" i="1" kern="1200" dirty="0" smtClean="0">
              <a:solidFill>
                <a:schemeClr val="tx1"/>
              </a:solidFill>
              <a:latin typeface="+mn-lt"/>
              <a:ea typeface="+mn-ea"/>
              <a:cs typeface="+mn-cs"/>
            </a:endParaRPr>
          </a:p>
          <a:p>
            <a:r>
              <a:rPr lang="fr-CA" dirty="0" smtClean="0"/>
              <a:t>L’un des facteurs jouant un rôle important sur notre vigilance est l’historique des heures de sommeil. Le besoin de sommeil s’accumule au fil des heures que nous passons éveillés, un peu comme le sable qui s’accumule au fond d’un sablier. Le sommeil renverse la situation et compense efficacement l’accumulation de fatigue. Ainsi, au réveil et après une nuit de sommeil normale et reposante, le sable est renversé dans le sablier. Les siestes soulagent en partie le besoin de dormir, comme si le sable se vidait partiellement du sablier. » </a:t>
            </a:r>
          </a:p>
          <a:p>
            <a:r>
              <a:rPr lang="fr-CA" sz="1200" b="1"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La fatigue est un facteur physiologique auquel contribuent le rythme circadien (horloge biologique) et la composante homéostatique (historique des heures de sommeil, par exemple</a:t>
            </a:r>
            <a:r>
              <a:rPr lang="fr-CA" sz="1200" kern="1200" baseline="0" dirty="0" smtClean="0">
                <a:solidFill>
                  <a:schemeClr val="tx1"/>
                </a:solidFill>
                <a:effectLst/>
                <a:latin typeface="+mn-lt"/>
                <a:ea typeface="+mn-ea"/>
                <a:cs typeface="+mn-cs"/>
              </a:rPr>
              <a:t> les</a:t>
            </a:r>
            <a:r>
              <a:rPr lang="fr-CA" sz="1200" kern="1200" dirty="0" smtClean="0">
                <a:solidFill>
                  <a:schemeClr val="tx1"/>
                </a:solidFill>
                <a:effectLst/>
                <a:latin typeface="+mn-lt"/>
                <a:ea typeface="+mn-ea"/>
                <a:cs typeface="+mn-cs"/>
              </a:rPr>
              <a:t> dernières périodes de sommeil, les heures consécutives sans sommeil, le déficit de sommeil).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Deux facteurs physiologiques principaux contribuent à la fatigue.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moment de la journée influence la sensation de fatigue : d’un point de vue biologique, le rythme circadien (l’horloge interne) influence les moments de la journée où notre vigilance est susceptible d’être à son plus bas niveau. L’horloge biologique règle notre niveau de vigilance de manière qu’il soit moins élevé pendant la nuit (surtout entre 3 h et 5 h du matin) et plus élevé le jour. </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 sommeil récent va influencer la sensation de fatigue.</a:t>
            </a:r>
            <a:endParaRPr lang="en-US"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Le besoin de sommeil s’accumule au fil des heures que nous passons éveillés, tout comme le sable remplit le fond d’un sablier. Le sommeil renverse la situation en compensant efficacement l’accumulation de fatigue. Ainsi, au réveil et après une nuit de sommeil normale et reposante, le sable est renversé dans le sablier. Les siestes soulagent en partie le besoin de dormir, exactement comme si le réservoir de sommeil du sablier se vidait partiellement.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CBBE79CF-45EE-4CAD-90D6-922CC6A13E36}" type="slidenum">
              <a:rPr lang="en-US" smtClean="0"/>
              <a:pPr>
                <a:defRPr/>
              </a:pPr>
              <a:t>9</a:t>
            </a:fld>
            <a:endParaRPr lang="en-US" smtClean="0"/>
          </a:p>
        </p:txBody>
      </p:sp>
      <p:sp>
        <p:nvSpPr>
          <p:cNvPr id="63491" name="Rectangle 2"/>
          <p:cNvSpPr>
            <a:spLocks noGrp="1" noRot="1" noChangeAspect="1" noChangeArrowheads="1" noTextEdit="1"/>
          </p:cNvSpPr>
          <p:nvPr>
            <p:ph type="sldImg"/>
          </p:nvPr>
        </p:nvSpPr>
        <p:spPr>
          <a:xfrm>
            <a:off x="1136650" y="688975"/>
            <a:ext cx="4687888" cy="3516313"/>
          </a:xfrm>
          <a:ln/>
        </p:spPr>
      </p:sp>
      <p:sp>
        <p:nvSpPr>
          <p:cNvPr id="63492" name="Rectangle 3"/>
          <p:cNvSpPr>
            <a:spLocks noGrp="1" noChangeArrowheads="1"/>
          </p:cNvSpPr>
          <p:nvPr>
            <p:ph type="body" idx="1"/>
          </p:nvPr>
        </p:nvSpPr>
        <p:spPr>
          <a:xfrm>
            <a:off x="917308" y="4432149"/>
            <a:ext cx="5203661" cy="4204386"/>
          </a:xfrm>
          <a:noFill/>
          <a:ln/>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Narration :</a:t>
            </a:r>
          </a:p>
          <a:p>
            <a:r>
              <a:rPr lang="fr-CA" dirty="0" smtClean="0"/>
              <a:t>« Ces deux facteurs, l’horloge biologique et l’historique des heures de sommeil, agiront en interaction pour influencer la fatigue que nous éprouvons à un moment donné. </a:t>
            </a:r>
          </a:p>
          <a:p>
            <a:r>
              <a:rPr lang="fr-CA" dirty="0" smtClean="0"/>
              <a:t>Ainsi, le temps d’éveil,</a:t>
            </a:r>
            <a:r>
              <a:rPr lang="fr-CA" baseline="0" dirty="0" smtClean="0"/>
              <a:t> soit le </a:t>
            </a:r>
            <a:r>
              <a:rPr lang="fr-CA" dirty="0" smtClean="0"/>
              <a:t>temps écoulé depuis la dernière période de sommeil, la durée de la dernière période de sommeil et l’accumulation d’une dette de sommeil auront tous une influence sur la vigilance et les performances cognitives.</a:t>
            </a:r>
          </a:p>
          <a:p>
            <a:endParaRPr lang="fr-CA" dirty="0" smtClean="0"/>
          </a:p>
          <a:p>
            <a:r>
              <a:rPr lang="fr-CA" dirty="0" smtClean="0"/>
              <a:t>Bien que la fatigue soit un phénomène physiologique, les facteurs environnementaux, tels que de longues heures de travail sans période de repos ou l’intensité exigée par la tâche, peuvent également influencer la façon dont la fatigue se manifeste. Parfois, la charge de travail peut masquer de manière temporaire la sensation de fatigue. Vous pouvez l’avoir déjà expérimenté lorsque la fatigue est ressentie seulement au moment où vous commencez une tâche monotone comme surveiller la route. Il est important de se rappeler que, si la fatigue peut être masquée par certains aspects du travail, le phénomène physiologique à l’origine de la fatigue, lui, demeure. » </a:t>
            </a:r>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Alors que la fatigue est physiologique, les facteurs environnementaux, comme le temps passé à une tâche, la charge de travail (période de travail continue sans période de repos ou intensité de la tâche) peuvent influencer la manière dont la fatigue se manifeste (ou est masquée).</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Certains outils de planification permettront d’estimer les effets de la charge de travail sur le risque lié à la fatigue et d’en rendre compte. </a:t>
            </a:r>
            <a:endParaRPr lang="en-US"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6493D-05B0-4FC0-894B-E427294562DD}"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3774-ED98-4ABC-94DD-C49E0C62A34D}"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C3774-ED98-4ABC-94DD-C49E0C62A34D}"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C3774-ED98-4ABC-94DD-C49E0C62A34D}"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C3774-ED98-4ABC-94DD-C49E0C62A34D}"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0"/>
          </p:nvPr>
        </p:nvSpPr>
        <p:spPr>
          <a:xfrm>
            <a:off x="3124200" y="6400800"/>
            <a:ext cx="2895600" cy="365125"/>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‹N°›</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6041" y="5218468"/>
            <a:ext cx="3064041" cy="1639531"/>
          </a:xfrm>
          <a:prstGeom prst="rect">
            <a:avLst/>
          </a:prstGeom>
        </p:spPr>
      </p:pic>
    </p:spTree>
    <p:extLst>
      <p:ext uri="{BB962C8B-B14F-4D97-AF65-F5344CB8AC3E}">
        <p14:creationId xmlns:p14="http://schemas.microsoft.com/office/powerpoint/2010/main" xmlns="" val="340719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lvl1pPr>
              <a:defRPr>
                <a:solidFill>
                  <a:schemeClr val="bg1"/>
                </a:solidFill>
              </a:defRPr>
            </a:lvl1pPr>
          </a:lstStyle>
          <a:p>
            <a:r>
              <a:rPr lang="en-US" dirty="0" smtClean="0"/>
              <a:t>Subtitle</a:t>
            </a:r>
            <a:endParaRPr lang="en-US" dirty="0"/>
          </a:p>
        </p:txBody>
      </p:sp>
      <p:sp>
        <p:nvSpPr>
          <p:cNvPr id="6"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3"/>
          <p:cNvSpPr>
            <a:spLocks noGrp="1"/>
          </p:cNvSpPr>
          <p:nvPr>
            <p:ph type="sldNum" sz="quarter" idx="11"/>
          </p:nvPr>
        </p:nvSpPr>
        <p:spPr>
          <a:xfrm>
            <a:off x="6553200" y="6356350"/>
            <a:ext cx="2133600" cy="365125"/>
          </a:xfrm>
          <a:prstGeom prst="rect">
            <a:avLst/>
          </a:prstGeom>
        </p:spPr>
        <p:txBody>
          <a:bodyPr/>
          <a:lstStyle>
            <a:lvl1pPr>
              <a:defRPr smtClean="0"/>
            </a:lvl1pPr>
          </a:lstStyle>
          <a:p>
            <a:pPr>
              <a:defRPr/>
            </a:pPr>
            <a:fld id="{14693AB8-20FA-4DF6-A192-22F259B1C570}" type="slidenum">
              <a:rPr lang="en-US"/>
              <a:pPr>
                <a:defRPr/>
              </a:pPr>
              <a:t>‹N°›</a:t>
            </a:fld>
            <a:endParaRPr lang="en-US"/>
          </a:p>
        </p:txBody>
      </p:sp>
    </p:spTree>
    <p:extLst>
      <p:ext uri="{BB962C8B-B14F-4D97-AF65-F5344CB8AC3E}">
        <p14:creationId xmlns:p14="http://schemas.microsoft.com/office/powerpoint/2010/main" xmlns="" val="196269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6"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latin typeface="+mn-lt"/>
                <a:ea typeface="+mn-ea"/>
                <a:cs typeface="+mn-cs"/>
              </a:rPr>
              <a:t>PNAGF | </a:t>
            </a:r>
            <a:r>
              <a:rPr lang="en-US" sz="1200" b="0" i="0" dirty="0" err="1" smtClean="0">
                <a:latin typeface="+mn-lt"/>
                <a:ea typeface="+mn-ea"/>
                <a:cs typeface="+mn-cs"/>
              </a:rPr>
              <a:t>Programme</a:t>
            </a:r>
            <a:r>
              <a:rPr lang="en-US" sz="1200" b="0" i="0" dirty="0" smtClean="0">
                <a:latin typeface="+mn-lt"/>
                <a:ea typeface="+mn-ea"/>
                <a:cs typeface="+mn-cs"/>
              </a:rPr>
              <a:t> </a:t>
            </a:r>
            <a:r>
              <a:rPr lang="en-US" sz="1200" b="0" i="0" dirty="0" err="1" smtClean="0">
                <a:latin typeface="+mn-lt"/>
                <a:ea typeface="+mn-ea"/>
                <a:cs typeface="+mn-cs"/>
              </a:rPr>
              <a:t>nord-américain</a:t>
            </a:r>
            <a:r>
              <a:rPr lang="en-US" sz="1200" b="0" i="0" dirty="0" smtClean="0">
                <a:latin typeface="+mn-lt"/>
                <a:ea typeface="+mn-ea"/>
                <a:cs typeface="+mn-cs"/>
              </a:rPr>
              <a:t> de </a:t>
            </a:r>
            <a:r>
              <a:rPr lang="en-US" sz="1200" b="0" i="0" dirty="0" err="1" smtClean="0">
                <a:latin typeface="+mn-lt"/>
                <a:ea typeface="+mn-ea"/>
                <a:cs typeface="+mn-cs"/>
              </a:rPr>
              <a:t>gestion</a:t>
            </a:r>
            <a:r>
              <a:rPr lang="en-US" sz="1200" b="0" i="0" dirty="0" smtClean="0">
                <a:latin typeface="+mn-lt"/>
                <a:ea typeface="+mn-ea"/>
                <a:cs typeface="+mn-cs"/>
              </a:rPr>
              <a:t> de la fatigue</a:t>
            </a:r>
            <a:endParaRPr lang="en-US" dirty="0" smtClean="0"/>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
        <p:nvSpPr>
          <p:cNvPr id="2" name="Title 1"/>
          <p:cNvSpPr>
            <a:spLocks noGrp="1"/>
          </p:cNvSpPr>
          <p:nvPr>
            <p:ph type="title"/>
          </p:nvPr>
        </p:nvSpPr>
        <p:spPr/>
        <p:txBody>
          <a:bodyPr/>
          <a:lstStyle>
            <a:lvl1pPr>
              <a:lnSpc>
                <a:spcPts val="458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eaLnBrk="1" hangingPunct="1">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6735763" y="6339614"/>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4D60FFB-37F1-44A4-851E-4F3AA086C599}" type="slidenum">
              <a:rPr lang="en-US" sz="1400" smtClean="0"/>
              <a:pPr>
                <a:defRPr/>
              </a:pPr>
              <a:t>‹N°›</a:t>
            </a:fld>
            <a:endParaRPr lang="en-US" sz="1400" dirty="0"/>
          </a:p>
        </p:txBody>
      </p:sp>
    </p:spTree>
    <p:extLst>
      <p:ext uri="{BB962C8B-B14F-4D97-AF65-F5344CB8AC3E}">
        <p14:creationId xmlns:p14="http://schemas.microsoft.com/office/powerpoint/2010/main" xmlns="" val="11525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Footer Placeholder 5"/>
          <p:cNvSpPr txBox="1">
            <a:spLocks/>
          </p:cNvSpPr>
          <p:nvPr userDrawn="1"/>
        </p:nvSpPr>
        <p:spPr>
          <a:xfrm>
            <a:off x="2895600" y="6483953"/>
            <a:ext cx="40386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latin typeface="+mn-lt"/>
                <a:ea typeface="+mn-ea"/>
                <a:cs typeface="+mn-cs"/>
              </a:rPr>
              <a:t>PNAGF | </a:t>
            </a:r>
            <a:r>
              <a:rPr lang="en-US" sz="1200" b="0" i="0" dirty="0" err="1" smtClean="0">
                <a:latin typeface="+mn-lt"/>
                <a:ea typeface="+mn-ea"/>
                <a:cs typeface="+mn-cs"/>
              </a:rPr>
              <a:t>Programme</a:t>
            </a:r>
            <a:r>
              <a:rPr lang="en-US" sz="1200" b="0" i="0" dirty="0" smtClean="0">
                <a:latin typeface="+mn-lt"/>
                <a:ea typeface="+mn-ea"/>
                <a:cs typeface="+mn-cs"/>
              </a:rPr>
              <a:t> </a:t>
            </a:r>
            <a:r>
              <a:rPr lang="en-US" sz="1200" b="0" i="0" dirty="0" err="1" smtClean="0">
                <a:latin typeface="+mn-lt"/>
                <a:ea typeface="+mn-ea"/>
                <a:cs typeface="+mn-cs"/>
              </a:rPr>
              <a:t>nord-américain</a:t>
            </a:r>
            <a:r>
              <a:rPr lang="en-US" sz="1200" b="0" i="0" dirty="0" smtClean="0">
                <a:latin typeface="+mn-lt"/>
                <a:ea typeface="+mn-ea"/>
                <a:cs typeface="+mn-cs"/>
              </a:rPr>
              <a:t> de </a:t>
            </a:r>
            <a:r>
              <a:rPr lang="en-US" sz="1200" b="0" i="0" dirty="0" err="1" smtClean="0">
                <a:latin typeface="+mn-lt"/>
                <a:ea typeface="+mn-ea"/>
                <a:cs typeface="+mn-cs"/>
              </a:rPr>
              <a:t>gestion</a:t>
            </a:r>
            <a:r>
              <a:rPr lang="en-US" sz="1200" b="0" i="0" dirty="0" smtClean="0">
                <a:latin typeface="+mn-lt"/>
                <a:ea typeface="+mn-ea"/>
                <a:cs typeface="+mn-cs"/>
              </a:rPr>
              <a:t> de la fatigue</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xmlns="" val="287788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7"/>
          <p:cNvSpPr txBox="1">
            <a:spLocks/>
          </p:cNvSpPr>
          <p:nvPr userDrawn="1"/>
        </p:nvSpPr>
        <p:spPr bwMode="auto">
          <a:xfrm>
            <a:off x="457200" y="304800"/>
            <a:ext cx="8229600" cy="11430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400">
              <a:solidFill>
                <a:schemeClr val="bg1"/>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2"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xmlns="" val="339821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1"/>
          </p:nvPr>
        </p:nvSpPr>
        <p:spPr>
          <a:xfrm>
            <a:off x="6553200" y="6356350"/>
            <a:ext cx="2133600" cy="365125"/>
          </a:xfrm>
          <a:prstGeom prst="rect">
            <a:avLst/>
          </a:prstGeom>
        </p:spPr>
        <p:txBody>
          <a:bodyPr/>
          <a:lstStyle>
            <a:lvl1pPr>
              <a:defRPr sz="1400" smtClean="0"/>
            </a:lvl1pPr>
          </a:lstStyle>
          <a:p>
            <a:pPr>
              <a:defRPr/>
            </a:pPr>
            <a:fld id="{7A3871CB-B508-43CD-B172-40634A8F27AC}" type="slidenum">
              <a:rPr lang="en-US" smtClean="0"/>
              <a:pPr>
                <a:defRPr/>
              </a:pPr>
              <a:t>‹N°›</a:t>
            </a:fld>
            <a:endParaRPr lang="en-US"/>
          </a:p>
        </p:txBody>
      </p:sp>
      <p:sp>
        <p:nvSpPr>
          <p:cNvPr id="9"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xmlns="" val="251496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3774-ED98-4ABC-94DD-C49E0C62A34D}"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3774-ED98-4ABC-94DD-C49E0C62A34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C3774-ED98-4ABC-94DD-C49E0C62A34D}"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50" r:id="rId8"/>
    <p:sldLayoutId id="2147483651" r:id="rId9"/>
    <p:sldLayoutId id="2147483652" r:id="rId10"/>
    <p:sldLayoutId id="2147483653" r:id="rId11"/>
    <p:sldLayoutId id="214748365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0.png"/><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1.pn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png"/><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6.xml"/><Relationship Id="rId7" Type="http://schemas.openxmlformats.org/officeDocument/2006/relationships/notesSlide" Target="../notesSlides/notesSlide1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4.xml"/><Relationship Id="rId5" Type="http://schemas.openxmlformats.org/officeDocument/2006/relationships/tags" Target="../tags/tag38.xml"/><Relationship Id="rId10" Type="http://schemas.openxmlformats.org/officeDocument/2006/relationships/image" Target="../media/image15.png"/><Relationship Id="rId4" Type="http://schemas.openxmlformats.org/officeDocument/2006/relationships/tags" Target="../tags/tag37.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54.xml"/><Relationship Id="rId7" Type="http://schemas.openxmlformats.org/officeDocument/2006/relationships/diagramLayout" Target="../diagrams/layout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diagramData" Target="../diagrams/data1.xml"/><Relationship Id="rId5" Type="http://schemas.openxmlformats.org/officeDocument/2006/relationships/notesSlide" Target="../notesSlides/notesSlide23.xml"/><Relationship Id="rId10" Type="http://schemas.microsoft.com/office/2007/relationships/diagramDrawing" Target="../diagrams/drawing1.xml"/><Relationship Id="rId4" Type="http://schemas.openxmlformats.org/officeDocument/2006/relationships/slideLayout" Target="../slideLayouts/slideLayout4.xml"/><Relationship Id="rId9" Type="http://schemas.openxmlformats.org/officeDocument/2006/relationships/diagramColors" Target="../diagrams/colors1.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57.xml"/><Relationship Id="rId7" Type="http://schemas.openxmlformats.org/officeDocument/2006/relationships/diagramLayout" Target="../diagrams/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diagramData" Target="../diagrams/data2.xml"/><Relationship Id="rId5" Type="http://schemas.openxmlformats.org/officeDocument/2006/relationships/notesSlide" Target="../notesSlides/notesSlide24.xml"/><Relationship Id="rId10" Type="http://schemas.microsoft.com/office/2007/relationships/diagramDrawing" Target="../diagrams/drawing2.xml"/><Relationship Id="rId4" Type="http://schemas.openxmlformats.org/officeDocument/2006/relationships/slideLayout" Target="../slideLayouts/slideLayout4.xml"/><Relationship Id="rId9" Type="http://schemas.openxmlformats.org/officeDocument/2006/relationships/diagramColors" Target="../diagrams/colors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60.xml"/><Relationship Id="rId7" Type="http://schemas.openxmlformats.org/officeDocument/2006/relationships/diagramLayout" Target="../diagrams/layout3.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diagramData" Target="../diagrams/data3.xml"/><Relationship Id="rId5" Type="http://schemas.openxmlformats.org/officeDocument/2006/relationships/notesSlide" Target="../notesSlides/notesSlide25.xml"/><Relationship Id="rId10" Type="http://schemas.microsoft.com/office/2007/relationships/diagramDrawing" Target="../diagrams/drawing3.xml"/><Relationship Id="rId4" Type="http://schemas.openxmlformats.org/officeDocument/2006/relationships/slideLayout" Target="../slideLayouts/slideLayout4.xml"/><Relationship Id="rId9" Type="http://schemas.openxmlformats.org/officeDocument/2006/relationships/diagramColors" Target="../diagrams/colors3.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63.xml"/><Relationship Id="rId7" Type="http://schemas.openxmlformats.org/officeDocument/2006/relationships/diagramLayout" Target="../diagrams/layout4.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diagramData" Target="../diagrams/data4.xml"/><Relationship Id="rId5" Type="http://schemas.openxmlformats.org/officeDocument/2006/relationships/notesSlide" Target="../notesSlides/notesSlide26.xml"/><Relationship Id="rId10" Type="http://schemas.microsoft.com/office/2007/relationships/diagramDrawing" Target="../diagrams/drawing4.xml"/><Relationship Id="rId4" Type="http://schemas.openxmlformats.org/officeDocument/2006/relationships/slideLayout" Target="../slideLayouts/slideLayout4.xml"/><Relationship Id="rId9" Type="http://schemas.openxmlformats.org/officeDocument/2006/relationships/diagramColors" Target="../diagrams/colors4.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66.xml"/><Relationship Id="rId7" Type="http://schemas.openxmlformats.org/officeDocument/2006/relationships/diagramLayout" Target="../diagrams/layout5.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diagramData" Target="../diagrams/data5.xml"/><Relationship Id="rId5" Type="http://schemas.openxmlformats.org/officeDocument/2006/relationships/notesSlide" Target="../notesSlides/notesSlide27.xml"/><Relationship Id="rId10" Type="http://schemas.microsoft.com/office/2007/relationships/diagramDrawing" Target="../diagrams/drawing5.xml"/><Relationship Id="rId4" Type="http://schemas.openxmlformats.org/officeDocument/2006/relationships/slideLayout" Target="../slideLayouts/slideLayout4.xml"/><Relationship Id="rId9" Type="http://schemas.openxmlformats.org/officeDocument/2006/relationships/diagramColors" Target="../diagrams/colors5.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tags" Target="../tags/tag69.xml"/><Relationship Id="rId7" Type="http://schemas.openxmlformats.org/officeDocument/2006/relationships/diagramLayout" Target="../diagrams/layout6.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diagramData" Target="../diagrams/data6.xml"/><Relationship Id="rId5" Type="http://schemas.openxmlformats.org/officeDocument/2006/relationships/notesSlide" Target="../notesSlides/notesSlide28.xml"/><Relationship Id="rId10" Type="http://schemas.microsoft.com/office/2007/relationships/diagramDrawing" Target="../diagrams/drawing6.xml"/><Relationship Id="rId4" Type="http://schemas.openxmlformats.org/officeDocument/2006/relationships/slideLayout" Target="../slideLayouts/slideLayout4.xml"/><Relationship Id="rId9" Type="http://schemas.openxmlformats.org/officeDocument/2006/relationships/diagramColors" Target="../diagrams/colors6.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tags" Target="../tags/tag72.xml"/><Relationship Id="rId7" Type="http://schemas.openxmlformats.org/officeDocument/2006/relationships/diagramLayout" Target="../diagrams/layout7.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diagramData" Target="../diagrams/data7.xml"/><Relationship Id="rId5" Type="http://schemas.openxmlformats.org/officeDocument/2006/relationships/notesSlide" Target="../notesSlides/notesSlide29.xml"/><Relationship Id="rId10" Type="http://schemas.microsoft.com/office/2007/relationships/diagramDrawing" Target="../diagrams/drawing7.xml"/><Relationship Id="rId4" Type="http://schemas.openxmlformats.org/officeDocument/2006/relationships/slideLayout" Target="../slideLayouts/slideLayout4.xml"/><Relationship Id="rId9" Type="http://schemas.openxmlformats.org/officeDocument/2006/relationships/diagramColors" Target="../diagrams/colors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tags" Target="../tags/tag75.xml"/><Relationship Id="rId7" Type="http://schemas.openxmlformats.org/officeDocument/2006/relationships/diagramLayout" Target="../diagrams/layout8.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diagramData" Target="../diagrams/data8.xml"/><Relationship Id="rId5" Type="http://schemas.openxmlformats.org/officeDocument/2006/relationships/notesSlide" Target="../notesSlides/notesSlide30.xml"/><Relationship Id="rId10" Type="http://schemas.microsoft.com/office/2007/relationships/diagramDrawing" Target="../diagrams/drawing8.xml"/><Relationship Id="rId4" Type="http://schemas.openxmlformats.org/officeDocument/2006/relationships/slideLayout" Target="../slideLayouts/slideLayout4.xml"/><Relationship Id="rId9" Type="http://schemas.openxmlformats.org/officeDocument/2006/relationships/diagramColors" Target="../diagrams/colors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86.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4.xml"/><Relationship Id="rId7" Type="http://schemas.openxmlformats.org/officeDocument/2006/relationships/diagramQuickStyle" Target="../diagrams/quickStyle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notesSlide" Target="../notesSlides/notesSlide37.xml"/><Relationship Id="rId9" Type="http://schemas.microsoft.com/office/2007/relationships/diagramDrawing" Target="../diagrams/drawing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6.png"/><Relationship Id="rId5" Type="http://schemas.openxmlformats.org/officeDocument/2006/relationships/notesSlide" Target="../notesSlides/notesSlide40.xml"/><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comments" Target="../comments/comment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7.jpeg"/><Relationship Id="rId5" Type="http://schemas.openxmlformats.org/officeDocument/2006/relationships/notesSlide" Target="../notesSlides/notesSlide42.xml"/><Relationship Id="rId4"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8.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119.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9.jpeg"/><Relationship Id="rId5" Type="http://schemas.openxmlformats.org/officeDocument/2006/relationships/notesSlide" Target="../notesSlides/notesSlide53.xml"/><Relationship Id="rId4"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20.jpeg"/><Relationship Id="rId5" Type="http://schemas.openxmlformats.org/officeDocument/2006/relationships/notesSlide" Target="../notesSlides/notesSlide54.xml"/><Relationship Id="rId4"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126.xm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554037"/>
            <a:ext cx="9144000" cy="1470025"/>
          </a:xfrm>
        </p:spPr>
        <p:txBody>
          <a:bodyPr>
            <a:normAutofit fontScale="90000"/>
          </a:bodyPr>
          <a:lstStyle/>
          <a:p>
            <a:r>
              <a:rPr lang="fr-CA" sz="4800" dirty="0"/>
              <a:t>Module 9 : </a:t>
            </a:r>
            <a:r>
              <a:rPr lang="fr-CA" sz="4800" dirty="0" smtClean="0"/>
              <a:t>Planification </a:t>
            </a:r>
            <a:r>
              <a:rPr lang="fr-CA" sz="4800" dirty="0"/>
              <a:t>des horaires </a:t>
            </a:r>
            <a:r>
              <a:rPr lang="fr-CA" sz="4800" dirty="0" smtClean="0"/>
              <a:t>des conducteurs et outils </a:t>
            </a:r>
            <a:endParaRPr lang="en-US"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Moment et durée de la période de sommeil </a:t>
            </a:r>
            <a:endParaRPr lang="en-US" dirty="0"/>
          </a:p>
        </p:txBody>
      </p:sp>
      <p:sp>
        <p:nvSpPr>
          <p:cNvPr id="3" name="Content Placeholder 2"/>
          <p:cNvSpPr>
            <a:spLocks noGrp="1"/>
          </p:cNvSpPr>
          <p:nvPr>
            <p:ph idx="1"/>
            <p:custDataLst>
              <p:tags r:id="rId2"/>
            </p:custDataLst>
          </p:nvPr>
        </p:nvSpPr>
        <p:spPr/>
        <p:txBody>
          <a:bodyPr>
            <a:normAutofit fontScale="92500" lnSpcReduction="20000"/>
          </a:bodyPr>
          <a:lstStyle/>
          <a:p>
            <a:pPr lvl="0"/>
            <a:r>
              <a:rPr lang="fr-CA" sz="2800" dirty="0"/>
              <a:t>La plupart des individus ont besoin de </a:t>
            </a:r>
            <a:r>
              <a:rPr lang="fr-CA" sz="2800" dirty="0" smtClean="0"/>
              <a:t>sept </a:t>
            </a:r>
            <a:r>
              <a:rPr lang="fr-CA" sz="2800" dirty="0"/>
              <a:t>à </a:t>
            </a:r>
            <a:r>
              <a:rPr lang="fr-CA" sz="2800" dirty="0" smtClean="0"/>
              <a:t>neuf </a:t>
            </a:r>
            <a:r>
              <a:rPr lang="fr-CA" sz="2800" dirty="0"/>
              <a:t>heures de </a:t>
            </a:r>
            <a:r>
              <a:rPr lang="fr-CA" sz="2800" dirty="0" smtClean="0"/>
              <a:t>sommeil.</a:t>
            </a:r>
            <a:endParaRPr lang="en-US" sz="2800" dirty="0"/>
          </a:p>
          <a:p>
            <a:pPr lvl="0"/>
            <a:r>
              <a:rPr lang="fr-CA" sz="2800" dirty="0"/>
              <a:t>Le sommeil est plus efficace pendant </a:t>
            </a:r>
            <a:r>
              <a:rPr lang="fr-CA" sz="2800" dirty="0" smtClean="0"/>
              <a:t>certaines périodes, </a:t>
            </a:r>
            <a:r>
              <a:rPr lang="fr-CA" sz="2800" dirty="0"/>
              <a:t>en raison du fonctionnement de notre horloge circadienne (par </a:t>
            </a:r>
            <a:r>
              <a:rPr lang="fr-CA" sz="2800" dirty="0" smtClean="0"/>
              <a:t>exemple, </a:t>
            </a:r>
            <a:r>
              <a:rPr lang="fr-CA" sz="2800" dirty="0"/>
              <a:t>la nuit</a:t>
            </a:r>
            <a:r>
              <a:rPr lang="fr-CA" sz="2800" dirty="0" smtClean="0"/>
              <a:t>).</a:t>
            </a:r>
            <a:endParaRPr lang="en-US" sz="2800" dirty="0"/>
          </a:p>
          <a:p>
            <a:pPr lvl="0"/>
            <a:r>
              <a:rPr lang="fr-CA" sz="2800" dirty="0"/>
              <a:t>Toute période de </a:t>
            </a:r>
            <a:r>
              <a:rPr lang="fr-CA" sz="2800" dirty="0" smtClean="0"/>
              <a:t>sommeil, </a:t>
            </a:r>
            <a:r>
              <a:rPr lang="fr-CA" sz="2800" dirty="0"/>
              <a:t>et peu importe le moment où elle est prise</a:t>
            </a:r>
            <a:r>
              <a:rPr lang="fr-CA" sz="2800" dirty="0" smtClean="0"/>
              <a:t>, est </a:t>
            </a:r>
            <a:r>
              <a:rPr lang="fr-CA" sz="2800" dirty="0"/>
              <a:t>bénéfique et peut compléter de manière efficace la période principale de sommeil prise la nuit.</a:t>
            </a:r>
            <a:endParaRPr lang="en-US" sz="2800" dirty="0"/>
          </a:p>
          <a:p>
            <a:pPr lvl="0"/>
            <a:r>
              <a:rPr lang="fr-CA" sz="2800" dirty="0"/>
              <a:t>Le sommeil doit être régulier : </a:t>
            </a:r>
            <a:r>
              <a:rPr lang="fr-CA" sz="2800" dirty="0" smtClean="0"/>
              <a:t>on ne peut </a:t>
            </a:r>
            <a:r>
              <a:rPr lang="fr-CA" sz="2800" dirty="0"/>
              <a:t>pas ignorer l’accumulation d’une dette de </a:t>
            </a:r>
            <a:r>
              <a:rPr lang="fr-CA" sz="2800" dirty="0" smtClean="0"/>
              <a:t>sommeil, elle </a:t>
            </a:r>
            <a:r>
              <a:rPr lang="fr-CA" sz="2800" dirty="0"/>
              <a:t>devra être remboursée à un moment donné.</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normAutofit fontScale="90000"/>
          </a:bodyPr>
          <a:lstStyle/>
          <a:p>
            <a:r>
              <a:rPr lang="fr-CA" dirty="0"/>
              <a:t>Principaux facteurs physiologiques de fatigue</a:t>
            </a:r>
            <a:endParaRPr lang="en-US" dirty="0"/>
          </a:p>
        </p:txBody>
      </p:sp>
      <p:sp>
        <p:nvSpPr>
          <p:cNvPr id="15363" name="Rectangle 3"/>
          <p:cNvSpPr>
            <a:spLocks noGrp="1" noChangeArrowheads="1"/>
          </p:cNvSpPr>
          <p:nvPr>
            <p:ph idx="1"/>
            <p:custDataLst>
              <p:tags r:id="rId2"/>
            </p:custDataLst>
          </p:nvPr>
        </p:nvSpPr>
        <p:spPr>
          <a:xfrm>
            <a:off x="609600" y="1600200"/>
            <a:ext cx="5029200" cy="4525963"/>
          </a:xfrm>
        </p:spPr>
        <p:txBody>
          <a:bodyPr>
            <a:normAutofit lnSpcReduction="10000"/>
          </a:bodyPr>
          <a:lstStyle/>
          <a:p>
            <a:pPr lvl="0"/>
            <a:r>
              <a:rPr lang="fr-CA" sz="2400" b="1" dirty="0"/>
              <a:t>Moment de la </a:t>
            </a:r>
            <a:r>
              <a:rPr lang="fr-CA" sz="2400" b="1" dirty="0" smtClean="0"/>
              <a:t>journée :</a:t>
            </a:r>
            <a:r>
              <a:rPr lang="fr-CA" sz="2400" dirty="0" smtClean="0"/>
              <a:t> </a:t>
            </a:r>
            <a:r>
              <a:rPr lang="fr-CA" sz="2400" dirty="0"/>
              <a:t>entre minuit et </a:t>
            </a:r>
            <a:r>
              <a:rPr lang="fr-CA" sz="2400" dirty="0" smtClean="0"/>
              <a:t>6 heures</a:t>
            </a:r>
            <a:endParaRPr lang="en-US" sz="2400" dirty="0"/>
          </a:p>
          <a:p>
            <a:pPr lvl="0"/>
            <a:r>
              <a:rPr lang="fr-CA" sz="2400" b="1" dirty="0"/>
              <a:t>Sommeil </a:t>
            </a:r>
            <a:r>
              <a:rPr lang="fr-CA" sz="2400" b="1" dirty="0" smtClean="0"/>
              <a:t>récent :</a:t>
            </a:r>
            <a:r>
              <a:rPr lang="fr-CA" sz="2400" dirty="0" smtClean="0"/>
              <a:t> </a:t>
            </a:r>
            <a:r>
              <a:rPr lang="fr-CA" sz="2400" dirty="0"/>
              <a:t>moins de </a:t>
            </a:r>
            <a:r>
              <a:rPr lang="fr-CA" sz="2400" dirty="0" smtClean="0"/>
              <a:t>8 </a:t>
            </a:r>
            <a:r>
              <a:rPr lang="fr-CA" sz="2400" dirty="0"/>
              <a:t>heures dans </a:t>
            </a:r>
            <a:r>
              <a:rPr lang="fr-CA" sz="2400" dirty="0" smtClean="0"/>
              <a:t>les dernières </a:t>
            </a:r>
            <a:r>
              <a:rPr lang="fr-CA" sz="2400" dirty="0"/>
              <a:t>24 </a:t>
            </a:r>
            <a:r>
              <a:rPr lang="fr-CA" sz="2400" dirty="0" smtClean="0"/>
              <a:t>heures</a:t>
            </a:r>
            <a:endParaRPr lang="en-US" sz="2400" dirty="0"/>
          </a:p>
          <a:p>
            <a:pPr lvl="0"/>
            <a:r>
              <a:rPr lang="fr-CA" sz="2400" b="1" dirty="0"/>
              <a:t>Période d’éveil :</a:t>
            </a:r>
            <a:r>
              <a:rPr lang="fr-CA" sz="2400" dirty="0"/>
              <a:t> plus de 17 heures d’éveil depuis la dernière période principale de </a:t>
            </a:r>
            <a:r>
              <a:rPr lang="fr-CA" sz="2400" dirty="0" smtClean="0"/>
              <a:t>sommeil</a:t>
            </a:r>
            <a:endParaRPr lang="en-US" sz="2400" dirty="0"/>
          </a:p>
          <a:p>
            <a:r>
              <a:rPr lang="fr-CA" sz="2400" b="1" dirty="0"/>
              <a:t>Accumulation d’une dette de </a:t>
            </a:r>
            <a:r>
              <a:rPr lang="fr-CA" sz="2400" b="1" dirty="0" smtClean="0"/>
              <a:t>sommeil :</a:t>
            </a:r>
            <a:r>
              <a:rPr lang="fr-CA" sz="2400" dirty="0" smtClean="0"/>
              <a:t> </a:t>
            </a:r>
            <a:r>
              <a:rPr lang="fr-CA" sz="2400" dirty="0"/>
              <a:t>plus de </a:t>
            </a:r>
            <a:r>
              <a:rPr lang="fr-CA" sz="2400" dirty="0" smtClean="0"/>
              <a:t>8 </a:t>
            </a:r>
            <a:r>
              <a:rPr lang="fr-CA" sz="2400" dirty="0"/>
              <a:t>heures accumulées depuis la dernière nuit complète de sommeil (incluant le sommeil perturbé</a:t>
            </a:r>
            <a:r>
              <a:rPr lang="fr-CA" sz="2400" dirty="0" smtClean="0"/>
              <a:t>)</a:t>
            </a:r>
            <a:endParaRPr lang="en-US" sz="2400" i="1" dirty="0" smtClean="0"/>
          </a:p>
        </p:txBody>
      </p:sp>
      <p:pic>
        <p:nvPicPr>
          <p:cNvPr id="5122"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562600" y="2133600"/>
            <a:ext cx="3548270" cy="388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304800"/>
            <a:ext cx="7315200" cy="1143000"/>
          </a:xfrm>
        </p:spPr>
        <p:txBody>
          <a:bodyPr>
            <a:noAutofit/>
          </a:bodyPr>
          <a:lstStyle/>
          <a:p>
            <a:r>
              <a:rPr lang="fr-CA" sz="3200" dirty="0" smtClean="0"/>
              <a:t>Incidence des </a:t>
            </a:r>
            <a:r>
              <a:rPr lang="fr-CA" sz="3200" dirty="0"/>
              <a:t>horaires de travail </a:t>
            </a:r>
            <a:r>
              <a:rPr lang="fr-CA" sz="3200" dirty="0" smtClean="0"/>
              <a:t>sur </a:t>
            </a:r>
            <a:r>
              <a:rPr lang="fr-CA" sz="3200" dirty="0"/>
              <a:t>la durée et la qualité du sommeil</a:t>
            </a:r>
            <a:endParaRPr lang="en-US" sz="3200" dirty="0"/>
          </a:p>
        </p:txBody>
      </p:sp>
      <p:sp>
        <p:nvSpPr>
          <p:cNvPr id="3" name="Content Placeholder 2"/>
          <p:cNvSpPr>
            <a:spLocks noGrp="1"/>
          </p:cNvSpPr>
          <p:nvPr>
            <p:ph idx="1"/>
            <p:custDataLst>
              <p:tags r:id="rId2"/>
            </p:custDataLst>
          </p:nvPr>
        </p:nvSpPr>
        <p:spPr/>
        <p:txBody>
          <a:bodyPr>
            <a:normAutofit/>
          </a:bodyPr>
          <a:lstStyle/>
          <a:p>
            <a:pPr lvl="0"/>
            <a:r>
              <a:rPr lang="fr-CA" sz="2400" dirty="0"/>
              <a:t>En raison </a:t>
            </a:r>
            <a:r>
              <a:rPr lang="fr-CA" sz="2400" dirty="0" smtClean="0"/>
              <a:t>du </a:t>
            </a:r>
            <a:r>
              <a:rPr lang="fr-CA" sz="2400" dirty="0"/>
              <a:t>rythme circadien, le moment de la journée aura un effet sur la qualité </a:t>
            </a:r>
            <a:r>
              <a:rPr lang="fr-CA" sz="2400" dirty="0" smtClean="0"/>
              <a:t>du sommeil. </a:t>
            </a:r>
            <a:endParaRPr lang="en-US" sz="2400" dirty="0"/>
          </a:p>
          <a:p>
            <a:pPr lvl="0"/>
            <a:r>
              <a:rPr lang="fr-CA" sz="2400" dirty="0"/>
              <a:t>Les horaires de travail et les rendez-vous </a:t>
            </a:r>
            <a:r>
              <a:rPr lang="fr-CA" sz="2400" dirty="0" smtClean="0"/>
              <a:t>peuvent </a:t>
            </a:r>
            <a:r>
              <a:rPr lang="fr-CA" sz="2400" dirty="0"/>
              <a:t>exiger de décaler le </a:t>
            </a:r>
            <a:r>
              <a:rPr lang="fr-CA" sz="2400" dirty="0" smtClean="0"/>
              <a:t>sommeil, </a:t>
            </a:r>
            <a:r>
              <a:rPr lang="fr-CA" sz="2400" dirty="0"/>
              <a:t>qui sera alors moins reposant, moins </a:t>
            </a:r>
            <a:r>
              <a:rPr lang="fr-CA" sz="2400" dirty="0" smtClean="0"/>
              <a:t>réparateur.</a:t>
            </a:r>
            <a:endParaRPr lang="en-US" sz="2400" dirty="0"/>
          </a:p>
          <a:p>
            <a:pPr>
              <a:buFont typeface="Symbol" pitchFamily="18" charset="2"/>
              <a:buChar char="-"/>
            </a:pPr>
            <a:endParaRPr lang="en-US" sz="2400" dirty="0" smtClean="0"/>
          </a:p>
          <a:p>
            <a:pPr>
              <a:buNone/>
            </a:pPr>
            <a:r>
              <a:rPr lang="en-US" sz="2400" dirty="0" smtClean="0"/>
              <a:t>		</a:t>
            </a:r>
            <a:endParaRPr lang="en-US" sz="2400" dirty="0"/>
          </a:p>
        </p:txBody>
      </p:sp>
      <p:pic>
        <p:nvPicPr>
          <p:cNvPr id="6146"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43800" y="152400"/>
            <a:ext cx="1458552"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Tableau 5"/>
          <p:cNvGraphicFramePr>
            <a:graphicFrameLocks noGrp="1"/>
          </p:cNvGraphicFramePr>
          <p:nvPr/>
        </p:nvGraphicFramePr>
        <p:xfrm>
          <a:off x="990600" y="3810000"/>
          <a:ext cx="7239000" cy="2286000"/>
        </p:xfrm>
        <a:graphic>
          <a:graphicData uri="http://schemas.openxmlformats.org/drawingml/2006/table">
            <a:tbl>
              <a:tblPr/>
              <a:tblGrid>
                <a:gridCol w="1905000"/>
                <a:gridCol w="5334000"/>
              </a:tblGrid>
              <a:tr h="762000">
                <a:tc>
                  <a:txBody>
                    <a:bodyPr/>
                    <a:lstStyle/>
                    <a:p>
                      <a:pPr>
                        <a:lnSpc>
                          <a:spcPct val="115000"/>
                        </a:lnSpc>
                        <a:spcAft>
                          <a:spcPts val="0"/>
                        </a:spcAft>
                      </a:pPr>
                      <a:r>
                        <a:rPr lang="fr-CA" sz="1600" b="1" dirty="0">
                          <a:latin typeface="Calibri"/>
                          <a:ea typeface="Calibri"/>
                          <a:cs typeface="Times New Roman"/>
                        </a:rPr>
                        <a:t>Exigences des horaires de travail </a:t>
                      </a:r>
                      <a:endParaRPr lang="fr-CA" sz="1600" dirty="0">
                        <a:latin typeface="Calibri"/>
                        <a:ea typeface="Calibri"/>
                        <a:cs typeface="Times New Roman"/>
                      </a:endParaRPr>
                    </a:p>
                  </a:txBody>
                  <a:tcPr marL="84083" marR="84083" marT="42041" marB="420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fr-CA" sz="1600" b="1" dirty="0">
                          <a:latin typeface="Calibri"/>
                          <a:ea typeface="Calibri"/>
                          <a:cs typeface="Times New Roman"/>
                        </a:rPr>
                        <a:t>Facteurs contribuant à la fatigue</a:t>
                      </a:r>
                      <a:endParaRPr lang="fr-CA" sz="1600" dirty="0">
                        <a:latin typeface="Calibri"/>
                        <a:ea typeface="Calibri"/>
                        <a:cs typeface="Times New Roman"/>
                      </a:endParaRPr>
                    </a:p>
                  </a:txBody>
                  <a:tcPr marL="84083" marR="84083" marT="42041" marB="420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762000">
                <a:tc>
                  <a:txBody>
                    <a:bodyPr/>
                    <a:lstStyle/>
                    <a:p>
                      <a:pPr>
                        <a:lnSpc>
                          <a:spcPct val="115000"/>
                        </a:lnSpc>
                        <a:spcAft>
                          <a:spcPts val="0"/>
                        </a:spcAft>
                      </a:pPr>
                      <a:r>
                        <a:rPr lang="fr-CA" sz="1600" dirty="0">
                          <a:latin typeface="Calibri"/>
                          <a:ea typeface="Calibri"/>
                          <a:cs typeface="Times New Roman"/>
                        </a:rPr>
                        <a:t>Départ/rendez-vous tôt le matin </a:t>
                      </a:r>
                    </a:p>
                  </a:txBody>
                  <a:tcPr marL="84083" marR="84083" marT="42041" marB="420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fr-CA" sz="1600" dirty="0">
                          <a:latin typeface="Calibri"/>
                          <a:ea typeface="Calibri"/>
                          <a:cs typeface="Times New Roman"/>
                        </a:rPr>
                        <a:t>Difficulté à s’endormir suffisamment tôt pour s’assurer</a:t>
                      </a:r>
                    </a:p>
                    <a:p>
                      <a:pPr>
                        <a:lnSpc>
                          <a:spcPct val="115000"/>
                        </a:lnSpc>
                        <a:spcAft>
                          <a:spcPts val="0"/>
                        </a:spcAft>
                      </a:pPr>
                      <a:r>
                        <a:rPr lang="fr-CA" sz="1600" dirty="0">
                          <a:latin typeface="Calibri"/>
                          <a:ea typeface="Calibri"/>
                          <a:cs typeface="Times New Roman"/>
                        </a:rPr>
                        <a:t>un total de 7 à 9 heures de sommeil</a:t>
                      </a:r>
                    </a:p>
                  </a:txBody>
                  <a:tcPr marL="84083" marR="84083" marT="42041" marB="420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762000">
                <a:tc>
                  <a:txBody>
                    <a:bodyPr/>
                    <a:lstStyle/>
                    <a:p>
                      <a:pPr>
                        <a:lnSpc>
                          <a:spcPct val="115000"/>
                        </a:lnSpc>
                        <a:spcAft>
                          <a:spcPts val="0"/>
                        </a:spcAft>
                      </a:pPr>
                      <a:r>
                        <a:rPr lang="fr-CA" sz="1600">
                          <a:latin typeface="Calibri"/>
                          <a:ea typeface="Calibri"/>
                          <a:cs typeface="Times New Roman"/>
                        </a:rPr>
                        <a:t>Travail/conduite de nuit </a:t>
                      </a:r>
                    </a:p>
                  </a:txBody>
                  <a:tcPr marL="84083" marR="84083" marT="42041" marB="420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fr-CA" sz="1600" dirty="0">
                          <a:latin typeface="Calibri"/>
                          <a:ea typeface="Calibri"/>
                          <a:cs typeface="Times New Roman"/>
                        </a:rPr>
                        <a:t>Le sommeil de jour est moins efficace et </a:t>
                      </a:r>
                    </a:p>
                    <a:p>
                      <a:pPr>
                        <a:lnSpc>
                          <a:spcPct val="115000"/>
                        </a:lnSpc>
                        <a:spcAft>
                          <a:spcPts val="0"/>
                        </a:spcAft>
                      </a:pPr>
                      <a:r>
                        <a:rPr lang="fr-CA" sz="1600" dirty="0">
                          <a:latin typeface="Calibri"/>
                          <a:ea typeface="Calibri"/>
                          <a:cs typeface="Times New Roman"/>
                        </a:rPr>
                        <a:t>moins réparateur</a:t>
                      </a:r>
                    </a:p>
                  </a:txBody>
                  <a:tcPr marL="84083" marR="84083" marT="42041" marB="420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 y="338968"/>
            <a:ext cx="8229600" cy="1143000"/>
          </a:xfrm>
        </p:spPr>
        <p:txBody>
          <a:bodyPr>
            <a:noAutofit/>
          </a:bodyPr>
          <a:lstStyle/>
          <a:p>
            <a:r>
              <a:rPr lang="fr-CA" sz="3600" dirty="0"/>
              <a:t>Planification et historique </a:t>
            </a:r>
            <a:r>
              <a:rPr lang="fr-CA" sz="3600" dirty="0" smtClean="0"/>
              <a:t>récent des </a:t>
            </a:r>
            <a:r>
              <a:rPr lang="fr-CA" sz="3600" dirty="0"/>
              <a:t>heures de sommeil</a:t>
            </a:r>
            <a:endParaRPr lang="en-US" sz="3600" dirty="0"/>
          </a:p>
        </p:txBody>
      </p:sp>
      <p:sp>
        <p:nvSpPr>
          <p:cNvPr id="3" name="Content Placeholder 2"/>
          <p:cNvSpPr>
            <a:spLocks noGrp="1"/>
          </p:cNvSpPr>
          <p:nvPr>
            <p:ph idx="1"/>
            <p:custDataLst>
              <p:tags r:id="rId2"/>
            </p:custDataLst>
          </p:nvPr>
        </p:nvSpPr>
        <p:spPr/>
        <p:txBody>
          <a:bodyPr>
            <a:normAutofit/>
          </a:bodyPr>
          <a:lstStyle/>
          <a:p>
            <a:pPr lvl="0"/>
            <a:r>
              <a:rPr lang="fr-CA" sz="2000" dirty="0"/>
              <a:t>Le besoin quotidien de sommeil varie d’un individu à </a:t>
            </a:r>
            <a:r>
              <a:rPr lang="fr-CA" sz="2000" dirty="0" smtClean="0"/>
              <a:t>l’autre, </a:t>
            </a:r>
            <a:r>
              <a:rPr lang="fr-CA" sz="2000" dirty="0"/>
              <a:t>mais la moyenne est généralement de 8 heures par période de 24 heures</a:t>
            </a:r>
            <a:r>
              <a:rPr lang="fr-CA" sz="2000" dirty="0" smtClean="0"/>
              <a:t>, pour </a:t>
            </a:r>
            <a:r>
              <a:rPr lang="fr-CA" sz="2000" dirty="0"/>
              <a:t>un fonctionnement optimal.</a:t>
            </a:r>
            <a:endParaRPr lang="en-US" sz="2000" dirty="0"/>
          </a:p>
          <a:p>
            <a:r>
              <a:rPr lang="fr-CA" sz="2000" dirty="0"/>
              <a:t>La pression </a:t>
            </a:r>
            <a:r>
              <a:rPr lang="fr-CA" sz="2000" dirty="0" smtClean="0"/>
              <a:t>due à </a:t>
            </a:r>
            <a:r>
              <a:rPr lang="fr-CA" sz="2000" dirty="0"/>
              <a:t>l’horaire de travail peut provoquer des périodes de manque de sommeil </a:t>
            </a:r>
            <a:r>
              <a:rPr lang="fr-CA" sz="2000" dirty="0" smtClean="0"/>
              <a:t>ou </a:t>
            </a:r>
            <a:r>
              <a:rPr lang="fr-CA" sz="2000" dirty="0"/>
              <a:t>des périodes d’éveil prolongé ayant pour conséquence l’accumulation d’une dette de </a:t>
            </a:r>
            <a:r>
              <a:rPr lang="fr-CA" sz="2000" dirty="0" smtClean="0"/>
              <a:t>sommeil.</a:t>
            </a:r>
            <a:endParaRPr lang="en-US" sz="2000" dirty="0" smtClean="0"/>
          </a:p>
        </p:txBody>
      </p:sp>
      <p:pic>
        <p:nvPicPr>
          <p:cNvPr id="7170"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30886" y="126834"/>
            <a:ext cx="1524000" cy="15672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Tableau 5"/>
          <p:cNvGraphicFramePr>
            <a:graphicFrameLocks noGrp="1"/>
          </p:cNvGraphicFramePr>
          <p:nvPr/>
        </p:nvGraphicFramePr>
        <p:xfrm>
          <a:off x="990600" y="3732458"/>
          <a:ext cx="6705600" cy="2612078"/>
        </p:xfrm>
        <a:graphic>
          <a:graphicData uri="http://schemas.openxmlformats.org/drawingml/2006/table">
            <a:tbl>
              <a:tblPr/>
              <a:tblGrid>
                <a:gridCol w="2096700"/>
                <a:gridCol w="4608900"/>
              </a:tblGrid>
              <a:tr h="644068">
                <a:tc>
                  <a:txBody>
                    <a:bodyPr/>
                    <a:lstStyle/>
                    <a:p>
                      <a:pPr>
                        <a:lnSpc>
                          <a:spcPct val="115000"/>
                        </a:lnSpc>
                        <a:spcAft>
                          <a:spcPts val="0"/>
                        </a:spcAft>
                      </a:pPr>
                      <a:r>
                        <a:rPr lang="fr-CA" sz="1600" b="1" dirty="0">
                          <a:latin typeface="Calibri"/>
                          <a:ea typeface="Calibri"/>
                          <a:cs typeface="Times New Roman"/>
                        </a:rPr>
                        <a:t>Exigences des horaires de travail</a:t>
                      </a:r>
                      <a:endParaRPr lang="fr-CA" sz="16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fr-CA" sz="1600" b="1" dirty="0">
                          <a:latin typeface="Calibri"/>
                          <a:ea typeface="Calibri"/>
                          <a:cs typeface="Times New Roman"/>
                        </a:rPr>
                        <a:t>Facteurs contribuant à la fatigue</a:t>
                      </a:r>
                      <a:endParaRPr lang="fr-CA" sz="16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920956">
                <a:tc>
                  <a:txBody>
                    <a:bodyPr/>
                    <a:lstStyle/>
                    <a:p>
                      <a:pPr>
                        <a:lnSpc>
                          <a:spcPct val="115000"/>
                        </a:lnSpc>
                        <a:spcAft>
                          <a:spcPts val="0"/>
                        </a:spcAft>
                      </a:pPr>
                      <a:r>
                        <a:rPr lang="fr-CA" sz="1600">
                          <a:latin typeface="Calibri"/>
                          <a:ea typeface="Calibri"/>
                          <a:cs typeface="Times New Roman"/>
                        </a:rPr>
                        <a:t>Rendez-vous au début ou à la fin des heures de travail</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fr-CA" sz="1600" dirty="0">
                          <a:latin typeface="Calibri"/>
                          <a:ea typeface="Calibri"/>
                          <a:cs typeface="Times New Roman"/>
                        </a:rPr>
                        <a:t>Périodes de sommeil réduites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027118">
                <a:tc>
                  <a:txBody>
                    <a:bodyPr/>
                    <a:lstStyle/>
                    <a:p>
                      <a:pPr>
                        <a:lnSpc>
                          <a:spcPct val="115000"/>
                        </a:lnSpc>
                      </a:pPr>
                      <a:r>
                        <a:rPr lang="fr-CA" sz="1600" dirty="0" smtClean="0">
                          <a:latin typeface="Calibri"/>
                          <a:ea typeface="Times New Roman"/>
                        </a:rPr>
                        <a:t>Horaire </a:t>
                      </a:r>
                      <a:r>
                        <a:rPr lang="fr-CA" sz="1600" dirty="0">
                          <a:latin typeface="Calibri"/>
                          <a:ea typeface="Times New Roman"/>
                        </a:rPr>
                        <a:t>irrégulier pendant plusieurs journées consécutives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fr-CA" sz="1600" dirty="0">
                          <a:latin typeface="Calibri"/>
                          <a:ea typeface="Calibri"/>
                          <a:cs typeface="Times New Roman"/>
                        </a:rPr>
                        <a:t>Accumulation d’une dette de sommeil à la suite de </a:t>
                      </a:r>
                    </a:p>
                    <a:p>
                      <a:pPr>
                        <a:lnSpc>
                          <a:spcPct val="115000"/>
                        </a:lnSpc>
                        <a:spcAft>
                          <a:spcPts val="0"/>
                        </a:spcAft>
                      </a:pPr>
                      <a:r>
                        <a:rPr lang="fr-CA" sz="1600" dirty="0">
                          <a:latin typeface="Calibri"/>
                          <a:ea typeface="Calibri"/>
                          <a:cs typeface="Times New Roman"/>
                        </a:rPr>
                        <a:t>plusieurs périodes de sommeil trop courtes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304800"/>
            <a:ext cx="7162800" cy="1143000"/>
          </a:xfrm>
        </p:spPr>
        <p:txBody>
          <a:bodyPr>
            <a:normAutofit fontScale="90000"/>
          </a:bodyPr>
          <a:lstStyle/>
          <a:p>
            <a:r>
              <a:rPr lang="fr-CA" dirty="0"/>
              <a:t>Planification d’un horaire et dette de sommeil</a:t>
            </a:r>
            <a:endParaRPr lang="en-US" dirty="0"/>
          </a:p>
        </p:txBody>
      </p:sp>
      <p:sp>
        <p:nvSpPr>
          <p:cNvPr id="10" name="TextBox 9"/>
          <p:cNvSpPr txBox="1"/>
          <p:nvPr>
            <p:custDataLst>
              <p:tags r:id="rId2"/>
            </p:custDataLst>
          </p:nvPr>
        </p:nvSpPr>
        <p:spPr>
          <a:xfrm>
            <a:off x="481988" y="1676400"/>
            <a:ext cx="7061812" cy="3354765"/>
          </a:xfrm>
          <a:prstGeom prst="rect">
            <a:avLst/>
          </a:prstGeom>
          <a:noFill/>
        </p:spPr>
        <p:txBody>
          <a:bodyPr wrap="square" rtlCol="0">
            <a:spAutoFit/>
          </a:bodyPr>
          <a:lstStyle/>
          <a:p>
            <a:pPr marL="342900" lvl="0" indent="-342900">
              <a:buFont typeface="Arial" pitchFamily="34" charset="0"/>
              <a:buChar char="•"/>
            </a:pPr>
            <a:r>
              <a:rPr lang="fr-CA" sz="2400" dirty="0"/>
              <a:t>Un sommeil de mauvaise qualité pendant plusieurs jours consécutifs de </a:t>
            </a:r>
            <a:r>
              <a:rPr lang="fr-CA" sz="2400" dirty="0" smtClean="0"/>
              <a:t>travail </a:t>
            </a:r>
            <a:r>
              <a:rPr lang="fr-CA" sz="2400" dirty="0"/>
              <a:t>peut entraîner l’accumulation d’une dette de </a:t>
            </a:r>
            <a:r>
              <a:rPr lang="fr-CA" sz="2400" dirty="0" smtClean="0"/>
              <a:t>sommeil.</a:t>
            </a:r>
            <a:endParaRPr lang="en-US" sz="2400" dirty="0"/>
          </a:p>
          <a:p>
            <a:pPr marL="342900" lvl="0" indent="-342900">
              <a:buFont typeface="Arial" pitchFamily="34" charset="0"/>
              <a:buChar char="•"/>
            </a:pPr>
            <a:r>
              <a:rPr lang="fr-CA" sz="2400" dirty="0" smtClean="0"/>
              <a:t>L’état </a:t>
            </a:r>
            <a:r>
              <a:rPr lang="fr-CA" sz="2400" dirty="0"/>
              <a:t>de santé peut nuire à la qualité du sommeil et conduire à l’accumulation d’une dette de </a:t>
            </a:r>
            <a:r>
              <a:rPr lang="fr-CA" sz="2400" dirty="0" smtClean="0"/>
              <a:t>sommeil.</a:t>
            </a:r>
            <a:endParaRPr lang="en-US" sz="2400" dirty="0"/>
          </a:p>
          <a:p>
            <a:pPr marL="342900" lvl="0" indent="-342900">
              <a:buFont typeface="Arial" pitchFamily="34" charset="0"/>
              <a:buChar char="•"/>
            </a:pPr>
            <a:r>
              <a:rPr lang="fr-CA" sz="2400" dirty="0" smtClean="0"/>
              <a:t>Une </a:t>
            </a:r>
            <a:r>
              <a:rPr lang="fr-CA" sz="2400" dirty="0"/>
              <a:t>calculatrice de la dette de sommeil peut aider à mettre en évidence le manque de </a:t>
            </a:r>
            <a:br>
              <a:rPr lang="fr-CA" sz="2400" dirty="0"/>
            </a:br>
            <a:r>
              <a:rPr lang="fr-CA" sz="2400" dirty="0"/>
              <a:t>sommeil </a:t>
            </a:r>
            <a:r>
              <a:rPr lang="fr-CA" sz="2400" dirty="0" smtClean="0"/>
              <a:t>accumulé.</a:t>
            </a:r>
            <a:endParaRPr lang="en-US" sz="2400" dirty="0"/>
          </a:p>
          <a:p>
            <a:endParaRPr lang="en-US" sz="2000" dirty="0"/>
          </a:p>
        </p:txBody>
      </p:sp>
      <p:pic>
        <p:nvPicPr>
          <p:cNvPr id="8194"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13597" y="118000"/>
            <a:ext cx="1578003" cy="155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Calculatrice de la dette de sommeil</a:t>
            </a:r>
            <a:endParaRPr lang="en-US" dirty="0">
              <a:solidFill>
                <a:srgbClr val="FF0000"/>
              </a:solidFill>
            </a:endParaRPr>
          </a:p>
        </p:txBody>
      </p:sp>
      <p:sp>
        <p:nvSpPr>
          <p:cNvPr id="4" name="TextBox 3"/>
          <p:cNvSpPr txBox="1"/>
          <p:nvPr>
            <p:custDataLst>
              <p:tags r:id="rId2"/>
            </p:custDataLst>
          </p:nvPr>
        </p:nvSpPr>
        <p:spPr>
          <a:xfrm>
            <a:off x="228600" y="6400800"/>
            <a:ext cx="1895071" cy="276999"/>
          </a:xfrm>
          <a:prstGeom prst="rect">
            <a:avLst/>
          </a:prstGeom>
          <a:noFill/>
        </p:spPr>
        <p:txBody>
          <a:bodyPr wrap="none" rtlCol="0">
            <a:spAutoFit/>
          </a:bodyPr>
          <a:lstStyle/>
          <a:p>
            <a:r>
              <a:rPr lang="en-US" sz="1200" i="1" dirty="0" smtClean="0"/>
              <a:t>Alertness Solutions © 2001</a:t>
            </a:r>
            <a:endParaRPr lang="en-US" sz="1200" i="1" dirty="0"/>
          </a:p>
        </p:txBody>
      </p:sp>
      <p:pic>
        <p:nvPicPr>
          <p:cNvPr id="9219" name="Picture 3"/>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6422076" y="1650275"/>
            <a:ext cx="2419350" cy="1609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39493" y="3526835"/>
            <a:ext cx="2409825" cy="714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8067" name="Content Placeholder 2"/>
          <p:cNvSpPr>
            <a:spLocks noGrp="1"/>
          </p:cNvSpPr>
          <p:nvPr/>
        </p:nvSpPr>
        <p:spPr bwMode="auto">
          <a:xfrm>
            <a:off x="533400" y="1600200"/>
            <a:ext cx="5715000" cy="4495800"/>
          </a:xfrm>
          <a:prstGeom prst="rect">
            <a:avLst/>
          </a:prstGeom>
          <a:solidFill>
            <a:srgbClr val="8064A2"/>
          </a:solidFill>
          <a:ln w="25400">
            <a:solidFill>
              <a:srgbClr val="3F3151"/>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ts val="500"/>
              </a:spcBef>
              <a:spcAft>
                <a:spcPts val="500"/>
              </a:spcAft>
              <a:buClrTx/>
              <a:buSzTx/>
              <a:buFontTx/>
              <a:buNone/>
              <a:tabLst/>
            </a:pPr>
            <a:r>
              <a:rPr kumimoji="0" lang="fr-CA" sz="1600" b="1" i="0" u="none" strike="noStrike" cap="none" normalizeH="0" baseline="0" dirty="0" smtClean="0">
                <a:ln>
                  <a:noFill/>
                </a:ln>
                <a:solidFill>
                  <a:srgbClr val="FFFFFF"/>
                </a:solidFill>
                <a:effectLst/>
                <a:latin typeface="Calibri" pitchFamily="34" charset="0"/>
                <a:cs typeface="Arial" pitchFamily="34" charset="0"/>
              </a:rPr>
              <a:t>CALCUL DU DÉFICIT DE SOMMEIL </a:t>
            </a:r>
            <a:endParaRPr kumimoji="0" lang="fr-CA" sz="1600" b="0" i="0" u="none" strike="noStrike" cap="none" normalizeH="0" baseline="0" dirty="0" smtClean="0">
              <a:ln>
                <a:noFill/>
              </a:ln>
              <a:solidFill>
                <a:schemeClr val="tx1"/>
              </a:solidFill>
              <a:effectLst/>
              <a:latin typeface="Times New Roman" pitchFamily="18" charset="0"/>
              <a:cs typeface="Arial" pitchFamily="34" charset="0"/>
            </a:endParaRPr>
          </a:p>
          <a:p>
            <a:pPr marL="184150" marR="0" lvl="1" algn="l" defTabSz="914400" rtl="0" eaLnBrk="1" fontAlgn="base" latinLnBrk="0" hangingPunct="1">
              <a:lnSpc>
                <a:spcPct val="100000"/>
              </a:lnSpc>
              <a:spcBef>
                <a:spcPts val="500"/>
              </a:spcBef>
              <a:spcAft>
                <a:spcPts val="500"/>
              </a:spcAft>
              <a:buClrTx/>
              <a:buSzTx/>
              <a:buFontTx/>
              <a:buNone/>
              <a:tabLst/>
            </a:pPr>
            <a:r>
              <a:rPr kumimoji="0" lang="fr-CA" sz="1600" b="1" i="0" u="none" strike="noStrike" cap="none" normalizeH="0" baseline="0" dirty="0" smtClean="0">
                <a:ln>
                  <a:noFill/>
                </a:ln>
                <a:solidFill>
                  <a:srgbClr val="FFFFFF"/>
                </a:solidFill>
                <a:effectLst/>
                <a:latin typeface="Calibri" pitchFamily="34" charset="0"/>
                <a:cs typeface="Arial" pitchFamily="34" charset="0"/>
              </a:rPr>
              <a:t>Étape 1 : </a:t>
            </a:r>
            <a:r>
              <a:rPr kumimoji="0" lang="fr-CA" sz="1600" b="0" i="0" u="none" strike="noStrike" cap="none" normalizeH="0" baseline="0" dirty="0" smtClean="0">
                <a:ln>
                  <a:noFill/>
                </a:ln>
                <a:solidFill>
                  <a:srgbClr val="FFFFFF"/>
                </a:solidFill>
                <a:effectLst/>
                <a:latin typeface="Calibri" pitchFamily="34" charset="0"/>
                <a:cs typeface="Arial" pitchFamily="34" charset="0"/>
              </a:rPr>
              <a:t>Comptez le nombre d’heures de sommeil par nuit au cours des 5 derniers jours.</a:t>
            </a:r>
            <a:endParaRPr kumimoji="0" lang="fr-CA" sz="1600" b="0" i="0" u="none" strike="noStrike" cap="none" normalizeH="0" baseline="0" dirty="0" smtClean="0">
              <a:ln>
                <a:noFill/>
              </a:ln>
              <a:solidFill>
                <a:schemeClr val="tx1"/>
              </a:solidFill>
              <a:effectLst/>
              <a:latin typeface="Times New Roman" pitchFamily="18" charset="0"/>
              <a:cs typeface="Arial" pitchFamily="34" charset="0"/>
            </a:endParaRPr>
          </a:p>
          <a:p>
            <a:pPr marL="184150" marR="0" lvl="1" algn="l" defTabSz="914400" rtl="0" eaLnBrk="1" fontAlgn="base" latinLnBrk="0" hangingPunct="1">
              <a:lnSpc>
                <a:spcPct val="100000"/>
              </a:lnSpc>
              <a:spcBef>
                <a:spcPts val="500"/>
              </a:spcBef>
              <a:spcAft>
                <a:spcPts val="500"/>
              </a:spcAft>
              <a:buClrTx/>
              <a:buSzTx/>
              <a:buFontTx/>
              <a:buNone/>
              <a:tabLst/>
            </a:pPr>
            <a:r>
              <a:rPr kumimoji="0" lang="fr-CA" sz="1600" b="1" i="0" u="none" strike="noStrike" cap="none" normalizeH="0" baseline="0" dirty="0" smtClean="0">
                <a:ln>
                  <a:noFill/>
                </a:ln>
                <a:solidFill>
                  <a:srgbClr val="FFFFFF"/>
                </a:solidFill>
                <a:effectLst/>
                <a:latin typeface="Calibri" pitchFamily="34" charset="0"/>
                <a:cs typeface="Arial" pitchFamily="34" charset="0"/>
              </a:rPr>
              <a:t>Étape 2 : </a:t>
            </a:r>
            <a:r>
              <a:rPr kumimoji="0" lang="fr-CA" sz="1600" b="0" i="0" u="none" strike="noStrike" cap="none" normalizeH="0" baseline="0" dirty="0" smtClean="0">
                <a:ln>
                  <a:noFill/>
                </a:ln>
                <a:solidFill>
                  <a:srgbClr val="FFFFFF"/>
                </a:solidFill>
                <a:effectLst/>
                <a:latin typeface="Calibri" pitchFamily="34" charset="0"/>
                <a:cs typeface="Arial" pitchFamily="34" charset="0"/>
              </a:rPr>
              <a:t>Additionnez ces 5 chiffres.</a:t>
            </a:r>
            <a:endParaRPr kumimoji="0" lang="fr-CA" sz="1600" b="0" i="0" u="none" strike="noStrike" cap="none" normalizeH="0" baseline="0" dirty="0" smtClean="0">
              <a:ln>
                <a:noFill/>
              </a:ln>
              <a:solidFill>
                <a:schemeClr val="tx1"/>
              </a:solidFill>
              <a:effectLst/>
              <a:latin typeface="Times New Roman" pitchFamily="18" charset="0"/>
              <a:cs typeface="Arial" pitchFamily="34" charset="0"/>
            </a:endParaRPr>
          </a:p>
          <a:p>
            <a:pPr marL="184150" marR="0" lvl="1" algn="l" defTabSz="914400" rtl="0" eaLnBrk="1" fontAlgn="base" latinLnBrk="0" hangingPunct="1">
              <a:lnSpc>
                <a:spcPct val="100000"/>
              </a:lnSpc>
              <a:spcBef>
                <a:spcPts val="500"/>
              </a:spcBef>
              <a:spcAft>
                <a:spcPts val="500"/>
              </a:spcAft>
              <a:buClrTx/>
              <a:buSzTx/>
              <a:buFontTx/>
              <a:buNone/>
              <a:tabLst/>
            </a:pPr>
            <a:r>
              <a:rPr kumimoji="0" lang="fr-CA" sz="1600" b="1" i="0" u="none" strike="noStrike" cap="none" normalizeH="0" baseline="0" dirty="0" smtClean="0">
                <a:ln>
                  <a:noFill/>
                </a:ln>
                <a:solidFill>
                  <a:srgbClr val="FFFFFF"/>
                </a:solidFill>
                <a:effectLst/>
                <a:latin typeface="Calibri" pitchFamily="34" charset="0"/>
                <a:cs typeface="Arial" pitchFamily="34" charset="0"/>
              </a:rPr>
              <a:t>Étape 3 : </a:t>
            </a:r>
            <a:r>
              <a:rPr kumimoji="0" lang="fr-CA" sz="1600" b="0" i="0" u="none" strike="noStrike" cap="none" normalizeH="0" baseline="0" dirty="0" smtClean="0">
                <a:ln>
                  <a:noFill/>
                </a:ln>
                <a:solidFill>
                  <a:srgbClr val="FFFFFF"/>
                </a:solidFill>
                <a:effectLst/>
                <a:latin typeface="Calibri" pitchFamily="34" charset="0"/>
                <a:cs typeface="Arial" pitchFamily="34" charset="0"/>
              </a:rPr>
              <a:t>De combien d’heures de sommeil avez-vous besoin pour vous sentir au mieux? (Vous ne savez pas? Indiquez 8 heures.) Multipliez ce chiffre par 5.</a:t>
            </a:r>
            <a:endParaRPr kumimoji="0" lang="fr-CA" sz="1600" b="0" i="0" u="none" strike="noStrike" cap="none" normalizeH="0" baseline="0" dirty="0" smtClean="0">
              <a:ln>
                <a:noFill/>
              </a:ln>
              <a:solidFill>
                <a:schemeClr val="tx1"/>
              </a:solidFill>
              <a:effectLst/>
              <a:latin typeface="Times New Roman" pitchFamily="18" charset="0"/>
              <a:cs typeface="Arial" pitchFamily="34" charset="0"/>
            </a:endParaRPr>
          </a:p>
          <a:p>
            <a:pPr marL="184150" marR="0" lvl="1" algn="l" defTabSz="914400" rtl="0" eaLnBrk="1" fontAlgn="base" latinLnBrk="0" hangingPunct="1">
              <a:lnSpc>
                <a:spcPct val="100000"/>
              </a:lnSpc>
              <a:spcBef>
                <a:spcPts val="500"/>
              </a:spcBef>
              <a:spcAft>
                <a:spcPts val="500"/>
              </a:spcAft>
              <a:buClrTx/>
              <a:buSzTx/>
              <a:buFontTx/>
              <a:buNone/>
              <a:tabLst/>
            </a:pPr>
            <a:r>
              <a:rPr kumimoji="0" lang="fr-CA" sz="1600" b="1" i="0" u="none" strike="noStrike" cap="none" normalizeH="0" baseline="0" dirty="0" smtClean="0">
                <a:ln>
                  <a:noFill/>
                </a:ln>
                <a:solidFill>
                  <a:srgbClr val="FFFFFF"/>
                </a:solidFill>
                <a:effectLst/>
                <a:latin typeface="Calibri" pitchFamily="34" charset="0"/>
                <a:cs typeface="Arial" pitchFamily="34" charset="0"/>
              </a:rPr>
              <a:t>Étape 4 : </a:t>
            </a:r>
            <a:r>
              <a:rPr kumimoji="0" lang="fr-CA" sz="1600" b="0" i="0" u="none" strike="noStrike" cap="none" normalizeH="0" baseline="0" dirty="0" smtClean="0">
                <a:ln>
                  <a:noFill/>
                </a:ln>
                <a:solidFill>
                  <a:srgbClr val="FFFFFF"/>
                </a:solidFill>
                <a:effectLst/>
                <a:latin typeface="Calibri" pitchFamily="34" charset="0"/>
                <a:cs typeface="Arial" pitchFamily="34" charset="0"/>
              </a:rPr>
              <a:t>Soustrayez le résultat obtenu à l'étape 3 de celui obtenu à l'étape 2.</a:t>
            </a:r>
            <a:endParaRPr kumimoji="0" lang="fr-CA" sz="1600" b="0" i="0" u="none" strike="noStrike" cap="none" normalizeH="0" baseline="0" dirty="0" smtClean="0">
              <a:ln>
                <a:noFill/>
              </a:ln>
              <a:solidFill>
                <a:schemeClr val="tx1"/>
              </a:solidFill>
              <a:effectLst/>
              <a:latin typeface="Times New Roman" pitchFamily="18" charset="0"/>
              <a:cs typeface="Arial" pitchFamily="34" charset="0"/>
            </a:endParaRPr>
          </a:p>
          <a:p>
            <a:pPr marL="184150" marR="0" lvl="1" algn="l" defTabSz="914400" rtl="0" eaLnBrk="1" fontAlgn="base" latinLnBrk="0" hangingPunct="1">
              <a:lnSpc>
                <a:spcPct val="100000"/>
              </a:lnSpc>
              <a:spcBef>
                <a:spcPts val="500"/>
              </a:spcBef>
              <a:spcAft>
                <a:spcPts val="500"/>
              </a:spcAft>
              <a:buClrTx/>
              <a:buSzTx/>
              <a:buFontTx/>
              <a:buNone/>
              <a:tabLst/>
            </a:pPr>
            <a:r>
              <a:rPr kumimoji="0" lang="fr-CA" sz="1600" b="0" i="1" u="none" strike="noStrike" cap="none" normalizeH="0" baseline="0" dirty="0" smtClean="0">
                <a:ln>
                  <a:noFill/>
                </a:ln>
                <a:solidFill>
                  <a:srgbClr val="FFFFFF"/>
                </a:solidFill>
                <a:effectLst/>
                <a:latin typeface="Calibri" pitchFamily="34" charset="0"/>
                <a:cs typeface="Arial" pitchFamily="34" charset="0"/>
              </a:rPr>
              <a:t>Si ce chiffre est positif : Félicitations, vous n’avez pas de dette de sommeil! </a:t>
            </a:r>
            <a:endParaRPr kumimoji="0" lang="fr-CA" sz="1600" b="0" i="0" u="none" strike="noStrike" cap="none" normalizeH="0" baseline="0" dirty="0" smtClean="0">
              <a:ln>
                <a:noFill/>
              </a:ln>
              <a:solidFill>
                <a:schemeClr val="tx1"/>
              </a:solidFill>
              <a:effectLst/>
              <a:latin typeface="Times New Roman" pitchFamily="18" charset="0"/>
              <a:cs typeface="Arial" pitchFamily="34" charset="0"/>
            </a:endParaRPr>
          </a:p>
          <a:p>
            <a:pPr marL="184150" marR="0" lvl="1" algn="l" defTabSz="914400" rtl="0" eaLnBrk="1" fontAlgn="base" latinLnBrk="0" hangingPunct="1">
              <a:lnSpc>
                <a:spcPct val="100000"/>
              </a:lnSpc>
              <a:spcBef>
                <a:spcPts val="500"/>
              </a:spcBef>
              <a:spcAft>
                <a:spcPts val="500"/>
              </a:spcAft>
              <a:buClrTx/>
              <a:buSzTx/>
              <a:buFontTx/>
              <a:buNone/>
              <a:tabLst/>
            </a:pPr>
            <a:r>
              <a:rPr kumimoji="0" lang="fr-CA" sz="1600" b="0" i="1" u="none" strike="noStrike" cap="none" normalizeH="0" baseline="0" dirty="0" smtClean="0">
                <a:ln>
                  <a:noFill/>
                </a:ln>
                <a:solidFill>
                  <a:srgbClr val="FFFFFF"/>
                </a:solidFill>
                <a:effectLst/>
                <a:latin typeface="Calibri" pitchFamily="34" charset="0"/>
                <a:cs typeface="Arial" pitchFamily="34" charset="0"/>
              </a:rPr>
              <a:t>Si ce chiffre est négatif : Votre compte de sommeil est dans le rouge, vous avez une dette de sommeil.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21" name="Picture 5"/>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242832" y="5438775"/>
            <a:ext cx="3933825" cy="666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41753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200" dirty="0"/>
              <a:t>Reconnaître et contrer la fatigue pendant l’exercice des responsabilités professionnelles</a:t>
            </a:r>
            <a:endParaRPr lang="en-US" sz="3200" dirty="0"/>
          </a:p>
        </p:txBody>
      </p:sp>
      <p:sp>
        <p:nvSpPr>
          <p:cNvPr id="3" name="Content Placeholder 2"/>
          <p:cNvSpPr>
            <a:spLocks noGrp="1"/>
          </p:cNvSpPr>
          <p:nvPr>
            <p:ph idx="1"/>
            <p:custDataLst>
              <p:tags r:id="rId2"/>
            </p:custDataLst>
          </p:nvPr>
        </p:nvSpPr>
        <p:spPr/>
        <p:txBody>
          <a:bodyPr>
            <a:normAutofit fontScale="92500"/>
          </a:bodyPr>
          <a:lstStyle/>
          <a:p>
            <a:pPr lvl="1">
              <a:buFont typeface="Arial" pitchFamily="34" charset="0"/>
              <a:buChar char="•"/>
            </a:pPr>
            <a:r>
              <a:rPr lang="fr-CA" dirty="0"/>
              <a:t>La vulnérabilité peut résulter de n’importe quelle combinaison des principaux facteurs de </a:t>
            </a:r>
            <a:r>
              <a:rPr lang="fr-CA" dirty="0" smtClean="0"/>
              <a:t>fatigue.</a:t>
            </a:r>
            <a:endParaRPr lang="en-US" dirty="0"/>
          </a:p>
          <a:p>
            <a:pPr lvl="1">
              <a:buFont typeface="Arial" pitchFamily="34" charset="0"/>
              <a:buChar char="•"/>
            </a:pPr>
            <a:r>
              <a:rPr lang="fr-CA" dirty="0"/>
              <a:t>Savoir reconnaître la présence </a:t>
            </a:r>
            <a:r>
              <a:rPr lang="fr-CA" dirty="0" smtClean="0"/>
              <a:t>de ces </a:t>
            </a:r>
            <a:r>
              <a:rPr lang="fr-CA" dirty="0"/>
              <a:t>facteurs avant qu’ils </a:t>
            </a:r>
            <a:r>
              <a:rPr lang="fr-CA" dirty="0" smtClean="0"/>
              <a:t>créent </a:t>
            </a:r>
            <a:r>
              <a:rPr lang="fr-CA" dirty="0"/>
              <a:t>des baisses de performance peut protéger contre la </a:t>
            </a:r>
            <a:r>
              <a:rPr lang="fr-CA" dirty="0" smtClean="0"/>
              <a:t>fatigue.</a:t>
            </a:r>
            <a:endParaRPr lang="en-US" dirty="0"/>
          </a:p>
          <a:p>
            <a:pPr lvl="1">
              <a:buFont typeface="Arial" pitchFamily="34" charset="0"/>
              <a:buChar char="•"/>
            </a:pPr>
            <a:r>
              <a:rPr lang="fr-CA" dirty="0"/>
              <a:t>La </a:t>
            </a:r>
            <a:r>
              <a:rPr lang="fr-CA" dirty="0" smtClean="0"/>
              <a:t>prise de conscience de </a:t>
            </a:r>
            <a:r>
              <a:rPr lang="fr-CA" dirty="0"/>
              <a:t>la </a:t>
            </a:r>
            <a:r>
              <a:rPr lang="fr-CA" dirty="0" smtClean="0"/>
              <a:t>fatigue peut </a:t>
            </a:r>
            <a:r>
              <a:rPr lang="fr-CA" dirty="0"/>
              <a:t>se produire après une </a:t>
            </a:r>
            <a:r>
              <a:rPr lang="fr-CA" dirty="0" smtClean="0"/>
              <a:t>dégradation importante de </a:t>
            </a:r>
            <a:r>
              <a:rPr lang="fr-CA" dirty="0"/>
              <a:t>la performance. Nous sommes mauvais </a:t>
            </a:r>
            <a:r>
              <a:rPr lang="fr-CA" dirty="0" smtClean="0"/>
              <a:t>juges </a:t>
            </a:r>
            <a:r>
              <a:rPr lang="fr-CA" dirty="0"/>
              <a:t>de notre état de fatigue.</a:t>
            </a:r>
            <a:endParaRPr lang="en-US" dirty="0"/>
          </a:p>
          <a:p>
            <a:pPr lvl="1">
              <a:buFont typeface="Arial" pitchFamily="34" charset="0"/>
              <a:buChar char="•"/>
            </a:pPr>
            <a:r>
              <a:rPr lang="fr-CA" dirty="0"/>
              <a:t>Reconnaître la fatigue ou un potentiel de fatigue est une responsabilité partagée.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lstStyle/>
          <a:p>
            <a:r>
              <a:rPr lang="fr-CA" dirty="0" smtClean="0"/>
              <a:t>Leçon 1 : Évaluation des acquis</a:t>
            </a:r>
            <a:endParaRPr lang="en-US" dirty="0"/>
          </a:p>
        </p:txBody>
      </p:sp>
      <p:sp>
        <p:nvSpPr>
          <p:cNvPr id="3" name="Content Placeholder 2"/>
          <p:cNvSpPr>
            <a:spLocks noGrp="1"/>
          </p:cNvSpPr>
          <p:nvPr>
            <p:ph idx="1"/>
            <p:custDataLst>
              <p:tags r:id="rId2"/>
            </p:custDataLst>
          </p:nvPr>
        </p:nvSpPr>
        <p:spPr/>
        <p:txBody>
          <a:bodyPr>
            <a:normAutofit/>
          </a:bodyPr>
          <a:lstStyle/>
          <a:p>
            <a:pPr marL="0" indent="0">
              <a:buNone/>
            </a:pPr>
            <a:r>
              <a:rPr lang="fr-CA" dirty="0" smtClean="0"/>
              <a:t>1. La fatigue</a:t>
            </a:r>
            <a:r>
              <a:rPr lang="fr-CA" dirty="0"/>
              <a:t> </a:t>
            </a:r>
            <a:r>
              <a:rPr lang="fr-CA" dirty="0" smtClean="0"/>
              <a:t>________.</a:t>
            </a:r>
            <a:endParaRPr lang="en-US" dirty="0"/>
          </a:p>
          <a:p>
            <a:pPr marL="971550" lvl="1" indent="-514350">
              <a:buFont typeface="+mj-lt"/>
              <a:buAutoNum type="alphaLcParenR"/>
            </a:pPr>
            <a:r>
              <a:rPr lang="fr-CA" dirty="0"/>
              <a:t>est synonyme de </a:t>
            </a:r>
            <a:r>
              <a:rPr lang="fr-CA" dirty="0" smtClean="0"/>
              <a:t>somnolence.</a:t>
            </a:r>
            <a:endParaRPr lang="en-US" sz="2400" dirty="0"/>
          </a:p>
          <a:p>
            <a:pPr marL="971550" lvl="1" indent="-514350">
              <a:buFont typeface="+mj-lt"/>
              <a:buAutoNum type="alphaLcParenR"/>
            </a:pPr>
            <a:r>
              <a:rPr lang="fr-CA" dirty="0"/>
              <a:t>peut être totalement éliminée grâce au </a:t>
            </a:r>
            <a:r>
              <a:rPr lang="fr-CA" dirty="0" smtClean="0"/>
              <a:t>café. </a:t>
            </a:r>
            <a:endParaRPr lang="en-US" sz="2400" dirty="0"/>
          </a:p>
          <a:p>
            <a:pPr marL="971550" lvl="1" indent="-514350">
              <a:buFont typeface="+mj-lt"/>
              <a:buAutoNum type="alphaLcParenR"/>
            </a:pPr>
            <a:r>
              <a:rPr lang="fr-CA" dirty="0"/>
              <a:t>est un état complexe marqué par </a:t>
            </a:r>
            <a:r>
              <a:rPr lang="fr-CA" dirty="0" smtClean="0"/>
              <a:t>la diminution </a:t>
            </a:r>
            <a:r>
              <a:rPr lang="fr-CA" dirty="0"/>
              <a:t>des capacités physiques et mentales, souvent accompagné de </a:t>
            </a:r>
            <a:r>
              <a:rPr lang="fr-CA" dirty="0" smtClean="0"/>
              <a:t>somnolence.</a:t>
            </a:r>
            <a:endParaRPr lang="en-US" sz="2400" dirty="0"/>
          </a:p>
          <a:p>
            <a:pPr marL="971550" lvl="1" indent="-514350">
              <a:buFont typeface="+mj-lt"/>
              <a:buAutoNum type="alphaLcParenR"/>
            </a:pPr>
            <a:r>
              <a:rPr lang="fr-CA" dirty="0" smtClean="0"/>
              <a:t>n’est </a:t>
            </a:r>
            <a:r>
              <a:rPr lang="fr-CA" dirty="0"/>
              <a:t>rien de plus que le résultat d’une activité physique </a:t>
            </a:r>
            <a:r>
              <a:rPr lang="fr-CA" dirty="0" smtClean="0"/>
              <a:t>intense.</a:t>
            </a:r>
            <a:endParaRPr lang="en-US" sz="2400" dirty="0"/>
          </a:p>
        </p:txBody>
      </p:sp>
    </p:spTree>
    <p:extLst>
      <p:ext uri="{BB962C8B-B14F-4D97-AF65-F5344CB8AC3E}">
        <p14:creationId xmlns:p14="http://schemas.microsoft.com/office/powerpoint/2010/main" xmlns="" val="354884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1 : Évaluation des acquis (suite)</a:t>
            </a:r>
            <a:endParaRPr lang="en-US" dirty="0" smtClean="0"/>
          </a:p>
        </p:txBody>
      </p:sp>
      <p:sp>
        <p:nvSpPr>
          <p:cNvPr id="3" name="Content Placeholder 2"/>
          <p:cNvSpPr>
            <a:spLocks noGrp="1"/>
          </p:cNvSpPr>
          <p:nvPr>
            <p:ph idx="1"/>
            <p:custDataLst>
              <p:tags r:id="rId2"/>
            </p:custDataLst>
          </p:nvPr>
        </p:nvSpPr>
        <p:spPr/>
        <p:txBody>
          <a:bodyPr>
            <a:normAutofit fontScale="92500" lnSpcReduction="10000"/>
          </a:bodyPr>
          <a:lstStyle/>
          <a:p>
            <a:pPr marL="514350" lvl="0" indent="-514350">
              <a:buNone/>
            </a:pPr>
            <a:endParaRPr lang="en-US" sz="1600" dirty="0" smtClean="0"/>
          </a:p>
          <a:p>
            <a:pPr marL="0" indent="0">
              <a:buNone/>
            </a:pPr>
            <a:r>
              <a:rPr lang="fr-CA" dirty="0" smtClean="0"/>
              <a:t>2. Les </a:t>
            </a:r>
            <a:r>
              <a:rPr lang="fr-CA" dirty="0"/>
              <a:t>principaux facteurs physiologiques contribuant aux variations quotidiennes du niveau de vigilance sont </a:t>
            </a:r>
            <a:r>
              <a:rPr lang="fr-CA" dirty="0" smtClean="0"/>
              <a:t>_________.</a:t>
            </a:r>
            <a:endParaRPr lang="en-US" sz="2800" dirty="0"/>
          </a:p>
          <a:p>
            <a:pPr marL="971550" lvl="1" indent="-514350">
              <a:buFont typeface="+mj-lt"/>
              <a:buAutoNum type="alphaLcParenR"/>
            </a:pPr>
            <a:r>
              <a:rPr lang="fr-CA" dirty="0"/>
              <a:t>l’historique des heures de sommeil et la </a:t>
            </a:r>
            <a:r>
              <a:rPr lang="fr-CA" dirty="0" smtClean="0"/>
              <a:t>volonté.</a:t>
            </a:r>
            <a:endParaRPr lang="en-US" sz="2400" dirty="0"/>
          </a:p>
          <a:p>
            <a:pPr marL="971550" lvl="1" indent="-514350">
              <a:buFont typeface="+mj-lt"/>
              <a:buAutoNum type="alphaLcParenR"/>
            </a:pPr>
            <a:r>
              <a:rPr lang="fr-CA" dirty="0"/>
              <a:t>le moment de la journée et l’historique des heures de </a:t>
            </a:r>
            <a:r>
              <a:rPr lang="fr-CA" dirty="0" smtClean="0"/>
              <a:t>sommeil.</a:t>
            </a:r>
            <a:endParaRPr lang="en-US" sz="2400" dirty="0"/>
          </a:p>
          <a:p>
            <a:pPr marL="971550" lvl="1" indent="-514350">
              <a:buFont typeface="+mj-lt"/>
              <a:buAutoNum type="alphaLcParenR"/>
            </a:pPr>
            <a:r>
              <a:rPr lang="fr-CA" dirty="0"/>
              <a:t>le moment de la journée et la consommation de </a:t>
            </a:r>
            <a:r>
              <a:rPr lang="fr-CA" dirty="0" smtClean="0"/>
              <a:t>caféine.</a:t>
            </a:r>
            <a:endParaRPr lang="en-US" sz="2400" dirty="0"/>
          </a:p>
          <a:p>
            <a:pPr marL="971550" lvl="1" indent="-514350">
              <a:buFont typeface="+mj-lt"/>
              <a:buAutoNum type="alphaLcParenR"/>
            </a:pPr>
            <a:r>
              <a:rPr lang="fr-CA" dirty="0"/>
              <a:t>les heures de conduite et l’historique des heures de </a:t>
            </a:r>
            <a:r>
              <a:rPr lang="fr-CA" dirty="0" smtClean="0"/>
              <a:t>sommeil.</a:t>
            </a:r>
            <a:endParaRPr lang="en-US" sz="2400" dirty="0"/>
          </a:p>
          <a:p>
            <a:pPr marL="514350" lvl="0" indent="-514350">
              <a:buNone/>
            </a:pPr>
            <a:endParaRPr lang="en-US" dirty="0"/>
          </a:p>
        </p:txBody>
      </p:sp>
    </p:spTree>
    <p:extLst>
      <p:ext uri="{BB962C8B-B14F-4D97-AF65-F5344CB8AC3E}">
        <p14:creationId xmlns:p14="http://schemas.microsoft.com/office/powerpoint/2010/main" xmlns="" val="3151859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1 : Évaluation des acquis (suite)</a:t>
            </a:r>
            <a:endParaRPr lang="en-US" dirty="0" smtClean="0"/>
          </a:p>
        </p:txBody>
      </p:sp>
      <p:sp>
        <p:nvSpPr>
          <p:cNvPr id="3" name="Content Placeholder 2"/>
          <p:cNvSpPr>
            <a:spLocks noGrp="1"/>
          </p:cNvSpPr>
          <p:nvPr>
            <p:ph idx="1"/>
            <p:custDataLst>
              <p:tags r:id="rId2"/>
            </p:custDataLst>
          </p:nvPr>
        </p:nvSpPr>
        <p:spPr/>
        <p:txBody>
          <a:bodyPr>
            <a:normAutofit fontScale="92500" lnSpcReduction="20000"/>
          </a:bodyPr>
          <a:lstStyle/>
          <a:p>
            <a:pPr marL="0" indent="0">
              <a:buNone/>
            </a:pPr>
            <a:r>
              <a:rPr lang="fr-CA" sz="3300" dirty="0" smtClean="0"/>
              <a:t>3.</a:t>
            </a:r>
            <a:r>
              <a:rPr lang="fr-CA" sz="3300" i="1" dirty="0" smtClean="0"/>
              <a:t> </a:t>
            </a:r>
            <a:r>
              <a:rPr lang="fr-CA" sz="3600" dirty="0" smtClean="0"/>
              <a:t>Lequel des </a:t>
            </a:r>
            <a:r>
              <a:rPr lang="fr-CA" sz="3600" dirty="0"/>
              <a:t>énoncés suivants décrit la façon dont les facteurs </a:t>
            </a:r>
            <a:r>
              <a:rPr lang="fr-CA" sz="3600" dirty="0" smtClean="0"/>
              <a:t>environnementaux influencent </a:t>
            </a:r>
            <a:r>
              <a:rPr lang="fr-CA" sz="3600" dirty="0"/>
              <a:t>la fatigue ressentie?</a:t>
            </a:r>
            <a:endParaRPr lang="en-US" sz="3600" dirty="0"/>
          </a:p>
          <a:p>
            <a:pPr marL="971550" lvl="1" indent="-514350">
              <a:buFont typeface="+mj-lt"/>
              <a:buAutoNum type="alphaLcParenR"/>
            </a:pPr>
            <a:r>
              <a:rPr lang="fr-CA" dirty="0"/>
              <a:t>Se sentir épuisé par le manque </a:t>
            </a:r>
            <a:r>
              <a:rPr lang="fr-CA" dirty="0" smtClean="0"/>
              <a:t>de sommeil </a:t>
            </a:r>
            <a:r>
              <a:rPr lang="fr-CA" dirty="0"/>
              <a:t>après plusieurs nuits </a:t>
            </a:r>
            <a:r>
              <a:rPr lang="fr-CA" dirty="0" smtClean="0"/>
              <a:t>de </a:t>
            </a:r>
            <a:r>
              <a:rPr lang="fr-CA" dirty="0"/>
              <a:t>moins de sept </a:t>
            </a:r>
            <a:r>
              <a:rPr lang="fr-CA" dirty="0" smtClean="0"/>
              <a:t>heures de sommeil.</a:t>
            </a:r>
            <a:endParaRPr lang="en-US" sz="2400" dirty="0"/>
          </a:p>
          <a:p>
            <a:pPr marL="971550" lvl="1" indent="-514350">
              <a:buFont typeface="+mj-lt"/>
              <a:buAutoNum type="alphaLcParenR"/>
            </a:pPr>
            <a:r>
              <a:rPr lang="fr-CA" dirty="0"/>
              <a:t>Se sentir épuisé par le manque </a:t>
            </a:r>
            <a:r>
              <a:rPr lang="fr-CA" dirty="0" smtClean="0"/>
              <a:t>de sommeil </a:t>
            </a:r>
            <a:r>
              <a:rPr lang="fr-CA" dirty="0"/>
              <a:t>à cause du travail de </a:t>
            </a:r>
            <a:r>
              <a:rPr lang="fr-CA" dirty="0" smtClean="0"/>
              <a:t>nuit.</a:t>
            </a:r>
            <a:endParaRPr lang="en-US" sz="2400" dirty="0"/>
          </a:p>
          <a:p>
            <a:pPr marL="971550" lvl="1" indent="-514350">
              <a:buFont typeface="+mj-lt"/>
              <a:buAutoNum type="alphaLcParenR"/>
            </a:pPr>
            <a:r>
              <a:rPr lang="fr-CA" dirty="0"/>
              <a:t>Se sentir épuisé par le manque </a:t>
            </a:r>
            <a:r>
              <a:rPr lang="fr-CA" dirty="0" smtClean="0"/>
              <a:t>de sommeil </a:t>
            </a:r>
            <a:r>
              <a:rPr lang="fr-CA" dirty="0"/>
              <a:t>après être demeuré éveillé pendant 24 </a:t>
            </a:r>
            <a:r>
              <a:rPr lang="fr-CA" dirty="0" smtClean="0"/>
              <a:t>heures. </a:t>
            </a:r>
            <a:endParaRPr lang="en-US" sz="2400" dirty="0"/>
          </a:p>
          <a:p>
            <a:pPr marL="971550" lvl="1" indent="-514350">
              <a:buFont typeface="+mj-lt"/>
              <a:buAutoNum type="alphaLcParenR"/>
            </a:pPr>
            <a:r>
              <a:rPr lang="fr-CA" dirty="0"/>
              <a:t>Sentir une grande fatigue nous envahir au moment où la charge de travail est </a:t>
            </a:r>
            <a:r>
              <a:rPr lang="fr-CA" dirty="0" smtClean="0"/>
              <a:t>faible, </a:t>
            </a:r>
            <a:r>
              <a:rPr lang="fr-CA" dirty="0"/>
              <a:t>lors d’une tâche </a:t>
            </a:r>
            <a:r>
              <a:rPr lang="fr-CA" dirty="0" smtClean="0"/>
              <a:t>monotone.</a:t>
            </a:r>
            <a:endParaRPr lang="en-US" sz="6200" dirty="0" smtClean="0"/>
          </a:p>
          <a:p>
            <a:pPr marL="514350" lvl="0" indent="-514350">
              <a:buNone/>
            </a:pPr>
            <a:endParaRPr lang="en-US" dirty="0"/>
          </a:p>
        </p:txBody>
      </p:sp>
    </p:spTree>
    <p:extLst>
      <p:ext uri="{BB962C8B-B14F-4D97-AF65-F5344CB8AC3E}">
        <p14:creationId xmlns:p14="http://schemas.microsoft.com/office/powerpoint/2010/main" xmlns="" val="3992817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smtClean="0"/>
              <a:t>Sigles utilisés </a:t>
            </a:r>
            <a:r>
              <a:rPr lang="fr-CA" dirty="0"/>
              <a:t>dans ce module</a:t>
            </a:r>
            <a:endParaRPr lang="en-US" dirty="0"/>
          </a:p>
        </p:txBody>
      </p:sp>
      <p:sp>
        <p:nvSpPr>
          <p:cNvPr id="3" name="Content Placeholder 2"/>
          <p:cNvSpPr>
            <a:spLocks noGrp="1"/>
          </p:cNvSpPr>
          <p:nvPr>
            <p:ph idx="1"/>
            <p:custDataLst>
              <p:tags r:id="rId2"/>
            </p:custDataLst>
          </p:nvPr>
        </p:nvSpPr>
        <p:spPr/>
        <p:txBody>
          <a:bodyPr>
            <a:normAutofit/>
          </a:bodyPr>
          <a:lstStyle/>
          <a:p>
            <a:pPr marL="0" indent="0">
              <a:buNone/>
            </a:pPr>
            <a:r>
              <a:rPr lang="fr-CA" b="1" dirty="0" smtClean="0"/>
              <a:t>HDS  </a:t>
            </a:r>
            <a:r>
              <a:rPr lang="fr-CA" dirty="0"/>
              <a:t>	</a:t>
            </a:r>
            <a:r>
              <a:rPr lang="fr-CA" dirty="0" smtClean="0"/>
              <a:t>	Heures </a:t>
            </a:r>
            <a:r>
              <a:rPr lang="fr-CA" dirty="0"/>
              <a:t>de </a:t>
            </a:r>
            <a:r>
              <a:rPr lang="fr-CA" dirty="0" smtClean="0"/>
              <a:t>service </a:t>
            </a:r>
            <a:endParaRPr lang="en-US" dirty="0"/>
          </a:p>
          <a:p>
            <a:pPr marL="0" indent="0">
              <a:buNone/>
            </a:pPr>
            <a:r>
              <a:rPr lang="fr-CA" b="1" dirty="0" smtClean="0"/>
              <a:t>FAST		</a:t>
            </a:r>
            <a:r>
              <a:rPr lang="fr-CA" dirty="0" smtClean="0"/>
              <a:t>Fatigue </a:t>
            </a:r>
            <a:r>
              <a:rPr lang="fr-CA" dirty="0"/>
              <a:t>Avoidance Scheduling Tool® </a:t>
            </a:r>
            <a:r>
              <a:rPr lang="fr-CA" dirty="0" smtClean="0"/>
              <a:t>		(outil de planification de l’horaire 		visant à prévenir la fatigue)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1 : Évaluation des acquis (suite)</a:t>
            </a:r>
            <a:endParaRPr lang="en-US" dirty="0" smtClean="0"/>
          </a:p>
        </p:txBody>
      </p:sp>
      <p:sp>
        <p:nvSpPr>
          <p:cNvPr id="3" name="Content Placeholder 2"/>
          <p:cNvSpPr>
            <a:spLocks noGrp="1"/>
          </p:cNvSpPr>
          <p:nvPr>
            <p:ph idx="1"/>
            <p:custDataLst>
              <p:tags r:id="rId2"/>
            </p:custDataLst>
          </p:nvPr>
        </p:nvSpPr>
        <p:spPr/>
        <p:txBody>
          <a:bodyPr>
            <a:normAutofit/>
          </a:bodyPr>
          <a:lstStyle/>
          <a:p>
            <a:pPr marL="0" indent="0">
              <a:buNone/>
            </a:pPr>
            <a:r>
              <a:rPr lang="fr-CA" dirty="0" smtClean="0"/>
              <a:t>4. Laquelle de </a:t>
            </a:r>
            <a:r>
              <a:rPr lang="fr-CA" dirty="0"/>
              <a:t>ces </a:t>
            </a:r>
            <a:r>
              <a:rPr lang="fr-CA" dirty="0" smtClean="0"/>
              <a:t>associations de </a:t>
            </a:r>
            <a:r>
              <a:rPr lang="fr-CA" dirty="0"/>
              <a:t>facteurs physiologiques de fatigue </a:t>
            </a:r>
            <a:r>
              <a:rPr lang="fr-CA" dirty="0" smtClean="0"/>
              <a:t>avec une </a:t>
            </a:r>
            <a:r>
              <a:rPr lang="fr-CA" dirty="0"/>
              <a:t>origine </a:t>
            </a:r>
            <a:r>
              <a:rPr lang="fr-CA" dirty="0" smtClean="0"/>
              <a:t>biologique </a:t>
            </a:r>
            <a:r>
              <a:rPr lang="fr-CA" dirty="0"/>
              <a:t>est </a:t>
            </a:r>
            <a:r>
              <a:rPr lang="fr-CA" dirty="0" smtClean="0"/>
              <a:t>incorrecte?</a:t>
            </a:r>
            <a:endParaRPr lang="en-US" sz="2800" dirty="0"/>
          </a:p>
          <a:p>
            <a:pPr marL="971550" lvl="1" indent="-514350">
              <a:buFont typeface="+mj-lt"/>
              <a:buAutoNum type="alphaLcParenR"/>
            </a:pPr>
            <a:r>
              <a:rPr lang="fr-CA" dirty="0"/>
              <a:t>Moment de la journée </a:t>
            </a:r>
            <a:r>
              <a:rPr lang="fr-CA" dirty="0" smtClean="0"/>
              <a:t>– </a:t>
            </a:r>
            <a:r>
              <a:rPr lang="fr-CA" dirty="0"/>
              <a:t>Horloge </a:t>
            </a:r>
            <a:r>
              <a:rPr lang="fr-CA" dirty="0" smtClean="0"/>
              <a:t>biologique.</a:t>
            </a:r>
            <a:endParaRPr lang="en-US" sz="2400" dirty="0"/>
          </a:p>
          <a:p>
            <a:pPr marL="971550" lvl="1" indent="-514350">
              <a:buFont typeface="+mj-lt"/>
              <a:buAutoNum type="alphaLcParenR"/>
            </a:pPr>
            <a:r>
              <a:rPr lang="fr-CA" dirty="0"/>
              <a:t>Sommeil récent – Historique du </a:t>
            </a:r>
            <a:r>
              <a:rPr lang="fr-CA" dirty="0" smtClean="0"/>
              <a:t>sommeil.</a:t>
            </a:r>
            <a:endParaRPr lang="en-US" sz="2400" dirty="0"/>
          </a:p>
          <a:p>
            <a:pPr marL="971550" lvl="1" indent="-514350">
              <a:buFont typeface="+mj-lt"/>
              <a:buAutoNum type="alphaLcParenR"/>
            </a:pPr>
            <a:r>
              <a:rPr lang="fr-CA" dirty="0"/>
              <a:t>Heures consécutives sans sommeil – Horloge </a:t>
            </a:r>
            <a:r>
              <a:rPr lang="fr-CA" dirty="0" smtClean="0"/>
              <a:t>biologique.</a:t>
            </a:r>
            <a:endParaRPr lang="en-US" sz="2400" dirty="0"/>
          </a:p>
          <a:p>
            <a:pPr marL="971550" lvl="1" indent="-514350">
              <a:buFont typeface="+mj-lt"/>
              <a:buAutoNum type="alphaLcParenR"/>
            </a:pPr>
            <a:r>
              <a:rPr lang="fr-CA" dirty="0"/>
              <a:t>Dette de sommeil </a:t>
            </a:r>
            <a:r>
              <a:rPr lang="fr-CA" dirty="0" smtClean="0"/>
              <a:t>cumulative – </a:t>
            </a:r>
            <a:r>
              <a:rPr lang="fr-CA" dirty="0"/>
              <a:t>Historique du </a:t>
            </a:r>
            <a:r>
              <a:rPr lang="fr-CA" dirty="0" smtClean="0"/>
              <a:t>sommeil.</a:t>
            </a:r>
            <a:endParaRPr lang="en-US" sz="2400" dirty="0"/>
          </a:p>
        </p:txBody>
      </p:sp>
    </p:spTree>
    <p:extLst>
      <p:ext uri="{BB962C8B-B14F-4D97-AF65-F5344CB8AC3E}">
        <p14:creationId xmlns:p14="http://schemas.microsoft.com/office/powerpoint/2010/main" xmlns="" val="622333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1 : Évaluation des acquis (suite)</a:t>
            </a:r>
            <a:endParaRPr lang="en-US" dirty="0" smtClean="0"/>
          </a:p>
        </p:txBody>
      </p:sp>
      <p:sp>
        <p:nvSpPr>
          <p:cNvPr id="3" name="Content Placeholder 2"/>
          <p:cNvSpPr>
            <a:spLocks noGrp="1"/>
          </p:cNvSpPr>
          <p:nvPr>
            <p:ph idx="1"/>
            <p:custDataLst>
              <p:tags r:id="rId2"/>
            </p:custDataLst>
          </p:nvPr>
        </p:nvSpPr>
        <p:spPr/>
        <p:txBody>
          <a:bodyPr>
            <a:normAutofit/>
          </a:bodyPr>
          <a:lstStyle/>
          <a:p>
            <a:pPr marL="0" indent="0">
              <a:buNone/>
            </a:pPr>
            <a:r>
              <a:rPr lang="fr-CA" dirty="0" smtClean="0"/>
              <a:t>5. Lequel de ces </a:t>
            </a:r>
            <a:r>
              <a:rPr lang="fr-CA" dirty="0"/>
              <a:t>facteurs </a:t>
            </a:r>
            <a:r>
              <a:rPr lang="fr-CA" dirty="0" smtClean="0"/>
              <a:t>usuels de </a:t>
            </a:r>
            <a:r>
              <a:rPr lang="fr-CA" dirty="0"/>
              <a:t>planification </a:t>
            </a:r>
            <a:r>
              <a:rPr lang="fr-CA" dirty="0" smtClean="0"/>
              <a:t>d’horaire contribue </a:t>
            </a:r>
            <a:r>
              <a:rPr lang="fr-CA" dirty="0"/>
              <a:t>à la fatigue?</a:t>
            </a:r>
            <a:endParaRPr lang="en-US" sz="2800" dirty="0"/>
          </a:p>
          <a:p>
            <a:pPr marL="971550" lvl="1" indent="-514350">
              <a:buFont typeface="+mj-lt"/>
              <a:buAutoNum type="alphaLcParenR"/>
            </a:pPr>
            <a:r>
              <a:rPr lang="fr-CA" dirty="0"/>
              <a:t>Début d’activité tôt le </a:t>
            </a:r>
            <a:r>
              <a:rPr lang="fr-CA" dirty="0" smtClean="0"/>
              <a:t>matin.</a:t>
            </a:r>
            <a:endParaRPr lang="en-US" sz="2400" dirty="0"/>
          </a:p>
          <a:p>
            <a:pPr marL="971550" lvl="1" indent="-514350">
              <a:buFont typeface="+mj-lt"/>
              <a:buAutoNum type="alphaLcParenR"/>
            </a:pPr>
            <a:r>
              <a:rPr lang="fr-CA" dirty="0"/>
              <a:t>Travail de </a:t>
            </a:r>
            <a:r>
              <a:rPr lang="fr-CA" dirty="0" smtClean="0"/>
              <a:t>nuit.</a:t>
            </a:r>
            <a:endParaRPr lang="en-US" sz="2400" dirty="0"/>
          </a:p>
          <a:p>
            <a:pPr marL="971550" lvl="1" indent="-514350">
              <a:buFont typeface="+mj-lt"/>
              <a:buAutoNum type="alphaLcParenR"/>
            </a:pPr>
            <a:r>
              <a:rPr lang="fr-CA" dirty="0" smtClean="0"/>
              <a:t>Horaires de conduite irréguliers.</a:t>
            </a:r>
            <a:endParaRPr lang="en-US" sz="2400" dirty="0"/>
          </a:p>
          <a:p>
            <a:pPr marL="971550" lvl="1" indent="-514350">
              <a:buFont typeface="+mj-lt"/>
              <a:buAutoNum type="alphaLcParenR"/>
            </a:pPr>
            <a:r>
              <a:rPr lang="fr-CA" dirty="0"/>
              <a:t>Toutes </a:t>
            </a:r>
            <a:r>
              <a:rPr lang="fr-CA" dirty="0" smtClean="0"/>
              <a:t>ces réponses.</a:t>
            </a:r>
            <a:endParaRPr lang="en-US" sz="2400" dirty="0"/>
          </a:p>
        </p:txBody>
      </p:sp>
    </p:spTree>
    <p:extLst>
      <p:ext uri="{BB962C8B-B14F-4D97-AF65-F5344CB8AC3E}">
        <p14:creationId xmlns:p14="http://schemas.microsoft.com/office/powerpoint/2010/main" xmlns="" val="3140656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3622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white"/>
              </a:solidFill>
            </a:endParaRPr>
          </a:p>
        </p:txBody>
      </p:sp>
      <p:sp>
        <p:nvSpPr>
          <p:cNvPr id="2" name="Title 1"/>
          <p:cNvSpPr>
            <a:spLocks noGrp="1"/>
          </p:cNvSpPr>
          <p:nvPr>
            <p:ph type="ctrTitle"/>
            <p:custDataLst>
              <p:tags r:id="rId1"/>
            </p:custDataLst>
          </p:nvPr>
        </p:nvSpPr>
        <p:spPr>
          <a:xfrm>
            <a:off x="0" y="1600200"/>
            <a:ext cx="9144000" cy="1828800"/>
          </a:xfrm>
        </p:spPr>
        <p:txBody>
          <a:bodyPr>
            <a:normAutofit fontScale="90000"/>
          </a:bodyPr>
          <a:lstStyle/>
          <a:p>
            <a:r>
              <a:rPr lang="fr-CA" dirty="0"/>
              <a:t>Leçon 2 : Minimiser la fatigue dans les horaires de </a:t>
            </a:r>
            <a:r>
              <a:rPr lang="fr-CA" dirty="0" smtClean="0"/>
              <a:t>travail : une </a:t>
            </a:r>
            <a:r>
              <a:rPr lang="fr-CA" dirty="0"/>
              <a:t>responsabilité partagée </a:t>
            </a:r>
            <a:endParaRPr lang="en-US" dirty="0"/>
          </a:p>
        </p:txBody>
      </p:sp>
    </p:spTree>
    <p:extLst>
      <p:ext uri="{BB962C8B-B14F-4D97-AF65-F5344CB8AC3E}">
        <p14:creationId xmlns:p14="http://schemas.microsoft.com/office/powerpoint/2010/main" xmlns="" val="150202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t>Responsabilité partagée pour minimiser la fatigue </a:t>
            </a:r>
            <a:r>
              <a:rPr lang="fr-CA" sz="3600" dirty="0" smtClean="0"/>
              <a:t>due aux </a:t>
            </a:r>
            <a:r>
              <a:rPr lang="fr-CA" sz="3600" dirty="0"/>
              <a:t>horaires de travail</a:t>
            </a:r>
            <a:endParaRPr lang="en-US" sz="3600" dirty="0"/>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xmlns="" val="1582939548"/>
              </p:ext>
            </p:extLst>
          </p:nvPr>
        </p:nvGraphicFramePr>
        <p:xfrm>
          <a:off x="304800" y="2209800"/>
          <a:ext cx="3657600" cy="2438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Content Placeholder 4"/>
          <p:cNvSpPr>
            <a:spLocks noGrp="1"/>
          </p:cNvSpPr>
          <p:nvPr>
            <p:ph sz="half" idx="4294967295"/>
            <p:custDataLst>
              <p:tags r:id="rId3"/>
            </p:custDataLst>
          </p:nvPr>
        </p:nvSpPr>
        <p:spPr>
          <a:xfrm>
            <a:off x="3886200" y="1600200"/>
            <a:ext cx="5257800" cy="4525963"/>
          </a:xfrm>
        </p:spPr>
        <p:txBody>
          <a:bodyPr>
            <a:normAutofit fontScale="92500"/>
          </a:bodyPr>
          <a:lstStyle/>
          <a:p>
            <a:pPr lvl="0"/>
            <a:r>
              <a:rPr lang="fr-CA" sz="2400" dirty="0"/>
              <a:t>Dans le cadre de la réglementation sur </a:t>
            </a:r>
            <a:br>
              <a:rPr lang="fr-CA" sz="2400" dirty="0"/>
            </a:br>
            <a:r>
              <a:rPr lang="fr-CA" sz="2400" dirty="0"/>
              <a:t>les </a:t>
            </a:r>
            <a:r>
              <a:rPr lang="fr-CA" sz="2400" dirty="0" smtClean="0"/>
              <a:t>HDS, </a:t>
            </a:r>
            <a:r>
              <a:rPr lang="fr-CA" sz="2400" dirty="0"/>
              <a:t>les mesures prises à l’intérieur et à l’extérieur de l’entreprise peuvent contribuer à gérer le risque de </a:t>
            </a:r>
            <a:r>
              <a:rPr lang="fr-CA" sz="2400" dirty="0" smtClean="0"/>
              <a:t>fatigue.</a:t>
            </a:r>
            <a:endParaRPr lang="en-US" sz="2400" dirty="0"/>
          </a:p>
          <a:p>
            <a:pPr lvl="0"/>
            <a:r>
              <a:rPr lang="fr-CA" sz="2400" dirty="0" smtClean="0"/>
              <a:t>Les </a:t>
            </a:r>
            <a:r>
              <a:rPr lang="fr-CA" sz="2400" dirty="0"/>
              <a:t>politiques et les pratiques adoptées par la </a:t>
            </a:r>
            <a:r>
              <a:rPr lang="fr-CA" sz="2400" dirty="0" smtClean="0"/>
              <a:t>direction constituent le premier niveau d’intervention contre la fatigue.</a:t>
            </a:r>
            <a:endParaRPr lang="en-US" sz="2400" dirty="0"/>
          </a:p>
          <a:p>
            <a:pPr lvl="0"/>
            <a:r>
              <a:rPr lang="fr-CA" sz="2400" dirty="0" smtClean="0"/>
              <a:t>Le </a:t>
            </a:r>
            <a:r>
              <a:rPr lang="fr-CA" sz="2400" dirty="0"/>
              <a:t>second niveau d’intervention relève en grande partie de la responsabilité des </a:t>
            </a:r>
            <a:r>
              <a:rPr lang="fr-CA" sz="2400" dirty="0" smtClean="0"/>
              <a:t>conducteurs, </a:t>
            </a:r>
            <a:r>
              <a:rPr lang="fr-CA" sz="2400" dirty="0"/>
              <a:t>qui doivent profiter des plages horaires disponibles pour </a:t>
            </a:r>
            <a:r>
              <a:rPr lang="fr-CA" sz="2400" dirty="0" smtClean="0"/>
              <a:t>dormir.</a:t>
            </a:r>
            <a:endParaRPr lang="en-US" sz="2400" dirty="0"/>
          </a:p>
          <a:p>
            <a:pPr marL="0" lvl="1" indent="0">
              <a:buNone/>
            </a:pPr>
            <a:endParaRPr lang="en-US" sz="2000" dirty="0" smtClean="0"/>
          </a:p>
          <a:p>
            <a:endParaRPr lang="en-US" dirty="0" smtClean="0"/>
          </a:p>
        </p:txBody>
      </p:sp>
    </p:spTree>
    <p:extLst>
      <p:ext uri="{BB962C8B-B14F-4D97-AF65-F5344CB8AC3E}">
        <p14:creationId xmlns:p14="http://schemas.microsoft.com/office/powerpoint/2010/main" xmlns="" val="210044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0"/>
                                  </p:stCondLst>
                                  <p:childTnLst>
                                    <p:set>
                                      <p:cBhvr>
                                        <p:cTn id="6" dur="1" fill="hold">
                                          <p:stCondLst>
                                            <p:cond delay="0"/>
                                          </p:stCondLst>
                                        </p:cTn>
                                        <p:tgtEl>
                                          <p:spTgt spid="7">
                                            <p:graphicEl>
                                              <a:dgm id="{26DE3F94-1740-4EAE-B4FA-2BC17126F58F}"/>
                                            </p:graphicEl>
                                          </p:spTgt>
                                        </p:tgtEl>
                                        <p:attrNameLst>
                                          <p:attrName>style.visibility</p:attrName>
                                        </p:attrNameLst>
                                      </p:cBhvr>
                                      <p:to>
                                        <p:strVal val="visible"/>
                                      </p:to>
                                    </p:set>
                                    <p:animEffect transition="in" filter="fade">
                                      <p:cBhvr>
                                        <p:cTn id="7" dur="2000"/>
                                        <p:tgtEl>
                                          <p:spTgt spid="7">
                                            <p:graphicEl>
                                              <a:dgm id="{26DE3F94-1740-4EAE-B4FA-2BC17126F58F}"/>
                                            </p:graphicEl>
                                          </p:spTgt>
                                        </p:tgtEl>
                                      </p:cBhvr>
                                    </p:animEffect>
                                  </p:childTnLst>
                                </p:cTn>
                              </p:par>
                              <p:par>
                                <p:cTn id="8" presetID="10" presetClass="entr" presetSubtype="0" fill="hold" grpId="0" nodeType="withEffect">
                                  <p:stCondLst>
                                    <p:cond delay="10000"/>
                                  </p:stCondLst>
                                  <p:childTnLst>
                                    <p:set>
                                      <p:cBhvr>
                                        <p:cTn id="9" dur="1" fill="hold">
                                          <p:stCondLst>
                                            <p:cond delay="0"/>
                                          </p:stCondLst>
                                        </p:cTn>
                                        <p:tgtEl>
                                          <p:spTgt spid="7">
                                            <p:graphicEl>
                                              <a:dgm id="{20D10F18-1457-4EB7-958E-15EF45D6801A}"/>
                                            </p:graphicEl>
                                          </p:spTgt>
                                        </p:tgtEl>
                                        <p:attrNameLst>
                                          <p:attrName>style.visibility</p:attrName>
                                        </p:attrNameLst>
                                      </p:cBhvr>
                                      <p:to>
                                        <p:strVal val="visible"/>
                                      </p:to>
                                    </p:set>
                                    <p:animEffect transition="in" filter="fade">
                                      <p:cBhvr>
                                        <p:cTn id="10" dur="2000"/>
                                        <p:tgtEl>
                                          <p:spTgt spid="7">
                                            <p:graphicEl>
                                              <a:dgm id="{20D10F18-1457-4EB7-958E-15EF45D6801A}"/>
                                            </p:graphicEl>
                                          </p:spTgt>
                                        </p:tgtEl>
                                      </p:cBhvr>
                                    </p:animEffect>
                                  </p:childTnLst>
                                </p:cTn>
                              </p:par>
                              <p:par>
                                <p:cTn id="11" presetID="10" presetClass="entr" presetSubtype="0" fill="hold" grpId="0" nodeType="withEffect">
                                  <p:stCondLst>
                                    <p:cond delay="10000"/>
                                  </p:stCondLst>
                                  <p:childTnLst>
                                    <p:set>
                                      <p:cBhvr>
                                        <p:cTn id="12" dur="1" fill="hold">
                                          <p:stCondLst>
                                            <p:cond delay="0"/>
                                          </p:stCondLst>
                                        </p:cTn>
                                        <p:tgtEl>
                                          <p:spTgt spid="7">
                                            <p:graphicEl>
                                              <a:dgm id="{CB861433-09A8-4B9F-B43C-F2705FD29CA4}"/>
                                            </p:graphicEl>
                                          </p:spTgt>
                                        </p:tgtEl>
                                        <p:attrNameLst>
                                          <p:attrName>style.visibility</p:attrName>
                                        </p:attrNameLst>
                                      </p:cBhvr>
                                      <p:to>
                                        <p:strVal val="visible"/>
                                      </p:to>
                                    </p:set>
                                    <p:animEffect transition="in" filter="fade">
                                      <p:cBhvr>
                                        <p:cTn id="13" dur="2000"/>
                                        <p:tgtEl>
                                          <p:spTgt spid="7">
                                            <p:graphicEl>
                                              <a:dgm id="{CB861433-09A8-4B9F-B43C-F2705FD29CA4}"/>
                                            </p:graphicEl>
                                          </p:spTgt>
                                        </p:tgtEl>
                                      </p:cBhvr>
                                    </p:animEffect>
                                  </p:childTnLst>
                                </p:cTn>
                              </p:par>
                              <p:par>
                                <p:cTn id="14" presetID="10" presetClass="entr" presetSubtype="0" fill="hold" grpId="0" nodeType="withEffect">
                                  <p:stCondLst>
                                    <p:cond delay="10000"/>
                                  </p:stCondLst>
                                  <p:childTnLst>
                                    <p:set>
                                      <p:cBhvr>
                                        <p:cTn id="15" dur="1" fill="hold">
                                          <p:stCondLst>
                                            <p:cond delay="0"/>
                                          </p:stCondLst>
                                        </p:cTn>
                                        <p:tgtEl>
                                          <p:spTgt spid="7">
                                            <p:graphicEl>
                                              <a:dgm id="{FE3D06A3-056E-479E-ACD6-2F10748BBA51}"/>
                                            </p:graphicEl>
                                          </p:spTgt>
                                        </p:tgtEl>
                                        <p:attrNameLst>
                                          <p:attrName>style.visibility</p:attrName>
                                        </p:attrNameLst>
                                      </p:cBhvr>
                                      <p:to>
                                        <p:strVal val="visible"/>
                                      </p:to>
                                    </p:set>
                                    <p:animEffect transition="in" filter="fade">
                                      <p:cBhvr>
                                        <p:cTn id="16" dur="2000"/>
                                        <p:tgtEl>
                                          <p:spTgt spid="7">
                                            <p:graphicEl>
                                              <a:dgm id="{FE3D06A3-056E-479E-ACD6-2F10748BBA51}"/>
                                            </p:graphicEl>
                                          </p:spTgt>
                                        </p:tgtEl>
                                      </p:cBhvr>
                                    </p:animEffect>
                                  </p:childTnLst>
                                </p:cTn>
                              </p:par>
                              <p:par>
                                <p:cTn id="17" presetID="10" presetClass="entr" presetSubtype="0" fill="hold" grpId="0" nodeType="withEffect">
                                  <p:stCondLst>
                                    <p:cond delay="10000"/>
                                  </p:stCondLst>
                                  <p:childTnLst>
                                    <p:set>
                                      <p:cBhvr>
                                        <p:cTn id="18" dur="1" fill="hold">
                                          <p:stCondLst>
                                            <p:cond delay="0"/>
                                          </p:stCondLst>
                                        </p:cTn>
                                        <p:tgtEl>
                                          <p:spTgt spid="7">
                                            <p:graphicEl>
                                              <a:dgm id="{CAE65301-9131-410E-B558-0D223DE990D2}"/>
                                            </p:graphicEl>
                                          </p:spTgt>
                                        </p:tgtEl>
                                        <p:attrNameLst>
                                          <p:attrName>style.visibility</p:attrName>
                                        </p:attrNameLst>
                                      </p:cBhvr>
                                      <p:to>
                                        <p:strVal val="visible"/>
                                      </p:to>
                                    </p:set>
                                    <p:animEffect transition="in" filter="fade">
                                      <p:cBhvr>
                                        <p:cTn id="19" dur="2000"/>
                                        <p:tgtEl>
                                          <p:spTgt spid="7">
                                            <p:graphicEl>
                                              <a:dgm id="{CAE65301-9131-410E-B558-0D223DE990D2}"/>
                                            </p:graphicEl>
                                          </p:spTgt>
                                        </p:tgtEl>
                                      </p:cBhvr>
                                    </p:animEffect>
                                  </p:childTnLst>
                                </p:cTn>
                              </p:par>
                              <p:par>
                                <p:cTn id="20" presetID="10" presetClass="entr" presetSubtype="0" fill="hold" grpId="0" nodeType="withEffect">
                                  <p:stCondLst>
                                    <p:cond delay="10000"/>
                                  </p:stCondLst>
                                  <p:childTnLst>
                                    <p:set>
                                      <p:cBhvr>
                                        <p:cTn id="21" dur="1" fill="hold">
                                          <p:stCondLst>
                                            <p:cond delay="0"/>
                                          </p:stCondLst>
                                        </p:cTn>
                                        <p:tgtEl>
                                          <p:spTgt spid="7">
                                            <p:graphicEl>
                                              <a:dgm id="{9EA7BA6B-D1FC-4DC1-958E-1A25B5A0904F}"/>
                                            </p:graphicEl>
                                          </p:spTgt>
                                        </p:tgtEl>
                                        <p:attrNameLst>
                                          <p:attrName>style.visibility</p:attrName>
                                        </p:attrNameLst>
                                      </p:cBhvr>
                                      <p:to>
                                        <p:strVal val="visible"/>
                                      </p:to>
                                    </p:set>
                                    <p:animEffect transition="in" filter="fade">
                                      <p:cBhvr>
                                        <p:cTn id="22" dur="2000"/>
                                        <p:tgtEl>
                                          <p:spTgt spid="7">
                                            <p:graphicEl>
                                              <a:dgm id="{9EA7BA6B-D1FC-4DC1-958E-1A25B5A0904F}"/>
                                            </p:graphicEl>
                                          </p:spTgt>
                                        </p:tgtEl>
                                      </p:cBhvr>
                                    </p:animEffect>
                                  </p:childTnLst>
                                </p:cTn>
                              </p:par>
                              <p:par>
                                <p:cTn id="23" presetID="10" presetClass="entr" presetSubtype="0" fill="hold" grpId="0" nodeType="withEffect">
                                  <p:stCondLst>
                                    <p:cond delay="10000"/>
                                  </p:stCondLst>
                                  <p:childTnLst>
                                    <p:set>
                                      <p:cBhvr>
                                        <p:cTn id="24" dur="1" fill="hold">
                                          <p:stCondLst>
                                            <p:cond delay="0"/>
                                          </p:stCondLst>
                                        </p:cTn>
                                        <p:tgtEl>
                                          <p:spTgt spid="7">
                                            <p:graphicEl>
                                              <a:dgm id="{4FC5F6AC-60D5-4E49-8B55-4CB82BD9528B}"/>
                                            </p:graphicEl>
                                          </p:spTgt>
                                        </p:tgtEl>
                                        <p:attrNameLst>
                                          <p:attrName>style.visibility</p:attrName>
                                        </p:attrNameLst>
                                      </p:cBhvr>
                                      <p:to>
                                        <p:strVal val="visible"/>
                                      </p:to>
                                    </p:set>
                                    <p:animEffect transition="in" filter="fade">
                                      <p:cBhvr>
                                        <p:cTn id="25" dur="2000"/>
                                        <p:tgtEl>
                                          <p:spTgt spid="7">
                                            <p:graphicEl>
                                              <a:dgm id="{4FC5F6AC-60D5-4E49-8B55-4CB82BD95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4000" dirty="0"/>
              <a:t>Responsabilité </a:t>
            </a:r>
            <a:r>
              <a:rPr lang="fr-CA" sz="4000" dirty="0" smtClean="0"/>
              <a:t>partagée : </a:t>
            </a:r>
            <a:r>
              <a:rPr lang="fr-CA" sz="4000" dirty="0"/>
              <a:t/>
            </a:r>
            <a:br>
              <a:rPr lang="fr-CA" sz="4000" dirty="0"/>
            </a:br>
            <a:r>
              <a:rPr lang="fr-CA" sz="4000" dirty="0" smtClean="0"/>
              <a:t>dans </a:t>
            </a:r>
            <a:r>
              <a:rPr lang="fr-CA" sz="4000" dirty="0"/>
              <a:t>l’entreprise (1 </a:t>
            </a:r>
            <a:r>
              <a:rPr lang="fr-CA" sz="4000" dirty="0" smtClean="0"/>
              <a:t>de 2</a:t>
            </a:r>
            <a:r>
              <a:rPr lang="fr-CA" sz="4000" dirty="0"/>
              <a:t>)</a:t>
            </a:r>
            <a:endParaRPr lang="en-US" sz="4000" dirty="0"/>
          </a:p>
        </p:txBody>
      </p:sp>
      <p:sp>
        <p:nvSpPr>
          <p:cNvPr id="3" name="Content Placeholder 2"/>
          <p:cNvSpPr>
            <a:spLocks noGrp="1"/>
          </p:cNvSpPr>
          <p:nvPr>
            <p:ph idx="1"/>
            <p:custDataLst>
              <p:tags r:id="rId2"/>
            </p:custDataLst>
          </p:nvPr>
        </p:nvSpPr>
        <p:spPr>
          <a:xfrm>
            <a:off x="76200" y="1600200"/>
            <a:ext cx="8610600" cy="4525963"/>
          </a:xfrm>
        </p:spPr>
        <p:txBody>
          <a:bodyPr>
            <a:normAutofit lnSpcReduction="10000"/>
          </a:bodyPr>
          <a:lstStyle/>
          <a:p>
            <a:pPr marL="446088" lvl="1" indent="11113">
              <a:buNone/>
            </a:pPr>
            <a:r>
              <a:rPr lang="fr-CA" sz="2600" dirty="0" smtClean="0"/>
              <a:t>La </a:t>
            </a:r>
            <a:r>
              <a:rPr lang="fr-CA" sz="2600" dirty="0"/>
              <a:t>direction ainsi que les responsables de la planification </a:t>
            </a:r>
            <a:r>
              <a:rPr lang="fr-CA" sz="2600" dirty="0" smtClean="0"/>
              <a:t>et de l’affectation :</a:t>
            </a:r>
          </a:p>
          <a:p>
            <a:pPr lvl="2"/>
            <a:r>
              <a:rPr lang="fr-CA" sz="2200" dirty="0" smtClean="0"/>
              <a:t>Établissent </a:t>
            </a:r>
            <a:r>
              <a:rPr lang="fr-CA" sz="2200" dirty="0"/>
              <a:t>les exigences de travail de chaque </a:t>
            </a:r>
            <a:r>
              <a:rPr lang="fr-CA" sz="2200" dirty="0" smtClean="0"/>
              <a:t>conducteur.</a:t>
            </a:r>
            <a:endParaRPr lang="en-US" sz="2200" dirty="0"/>
          </a:p>
          <a:p>
            <a:pPr lvl="2"/>
            <a:r>
              <a:rPr lang="fr-CA" sz="2200" dirty="0" smtClean="0"/>
              <a:t>Déterminent des </a:t>
            </a:r>
            <a:r>
              <a:rPr lang="fr-CA" sz="2200" dirty="0"/>
              <a:t>plages horaires disponibles afin que </a:t>
            </a:r>
            <a:r>
              <a:rPr lang="fr-CA" sz="2200" dirty="0" smtClean="0"/>
              <a:t>les conducteurs puissent </a:t>
            </a:r>
            <a:r>
              <a:rPr lang="fr-CA" sz="2200" dirty="0"/>
              <a:t>dormir suffisamment pour être </a:t>
            </a:r>
            <a:r>
              <a:rPr lang="fr-CA" sz="2200" dirty="0" smtClean="0"/>
              <a:t>alertes </a:t>
            </a:r>
            <a:r>
              <a:rPr lang="fr-CA" sz="2200" dirty="0"/>
              <a:t>et </a:t>
            </a:r>
            <a:r>
              <a:rPr lang="fr-CA" sz="2200" dirty="0" smtClean="0"/>
              <a:t>vigilants. </a:t>
            </a:r>
            <a:endParaRPr lang="en-US" sz="2200" dirty="0"/>
          </a:p>
          <a:p>
            <a:pPr lvl="2"/>
            <a:r>
              <a:rPr lang="fr-CA" sz="2200" dirty="0" smtClean="0"/>
              <a:t>Facilitent, grâce à la </a:t>
            </a:r>
            <a:r>
              <a:rPr lang="fr-CA" sz="2200" dirty="0"/>
              <a:t>planification et </a:t>
            </a:r>
            <a:r>
              <a:rPr lang="fr-CA" sz="2200" dirty="0" smtClean="0"/>
              <a:t>à l’itinéraire, l’accès </a:t>
            </a:r>
            <a:r>
              <a:rPr lang="fr-CA" sz="2200" dirty="0"/>
              <a:t>aux haltes </a:t>
            </a:r>
            <a:r>
              <a:rPr lang="fr-CA" sz="2200" dirty="0" smtClean="0"/>
              <a:t>routières.</a:t>
            </a:r>
            <a:endParaRPr lang="en-US" sz="2200" dirty="0"/>
          </a:p>
          <a:p>
            <a:pPr lvl="2"/>
            <a:r>
              <a:rPr lang="fr-CA" sz="2200" dirty="0" smtClean="0"/>
              <a:t>Favorisent </a:t>
            </a:r>
            <a:r>
              <a:rPr lang="fr-CA" sz="2200" dirty="0"/>
              <a:t>un environnement qui encourage les conducteurs à dormir suffisamment et à gérer en toute sécurité leur </a:t>
            </a:r>
            <a:r>
              <a:rPr lang="fr-CA" sz="2200" dirty="0" smtClean="0"/>
              <a:t>fatigue. </a:t>
            </a:r>
            <a:endParaRPr lang="en-US" sz="2200" dirty="0"/>
          </a:p>
          <a:p>
            <a:pPr lvl="2"/>
            <a:r>
              <a:rPr lang="fr-CA" sz="2200" dirty="0" smtClean="0"/>
              <a:t>Favorisent </a:t>
            </a:r>
            <a:r>
              <a:rPr lang="fr-CA" sz="2200" dirty="0"/>
              <a:t>un environnement et une culture qui reconnaissent la fatigue comme </a:t>
            </a:r>
            <a:r>
              <a:rPr lang="fr-CA" sz="2200" dirty="0" smtClean="0"/>
              <a:t>un </a:t>
            </a:r>
            <a:r>
              <a:rPr lang="fr-CA" sz="2200" dirty="0"/>
              <a:t>risque physiologique important pour la </a:t>
            </a:r>
            <a:r>
              <a:rPr lang="fr-CA" sz="2200" dirty="0" smtClean="0"/>
              <a:t>sécurité.</a:t>
            </a:r>
            <a:endParaRPr lang="en-US" sz="2200" dirty="0"/>
          </a:p>
        </p:txBody>
      </p:sp>
      <p:graphicFrame>
        <p:nvGraphicFramePr>
          <p:cNvPr id="4" name="Content Placeholder 6"/>
          <p:cNvGraphicFramePr>
            <a:graphicFrameLocks/>
          </p:cNvGraphicFramePr>
          <p:nvPr>
            <p:custDataLst>
              <p:tags r:id="rId3"/>
            </p:custDataLst>
            <p:extLst>
              <p:ext uri="{D42A27DB-BD31-4B8C-83A1-F6EECF244321}">
                <p14:modId xmlns:p14="http://schemas.microsoft.com/office/powerpoint/2010/main" xmlns="" val="3130819490"/>
              </p:ext>
            </p:extLst>
          </p:nvPr>
        </p:nvGraphicFramePr>
        <p:xfrm>
          <a:off x="7239000" y="-76200"/>
          <a:ext cx="1676400" cy="1752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152662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Autofit/>
          </a:bodyPr>
          <a:lstStyle/>
          <a:p>
            <a:pPr marL="0" indent="0">
              <a:buNone/>
            </a:pPr>
            <a:r>
              <a:rPr lang="fr-CA" dirty="0"/>
              <a:t>Prévisibilité des horaires :</a:t>
            </a:r>
            <a:endParaRPr lang="en-US" sz="2800" dirty="0"/>
          </a:p>
          <a:p>
            <a:pPr lvl="0"/>
            <a:r>
              <a:rPr lang="fr-CA" sz="2200" dirty="0" smtClean="0"/>
              <a:t>Les </a:t>
            </a:r>
            <a:r>
              <a:rPr lang="fr-CA" sz="2200" dirty="0"/>
              <a:t>demandes de la direction et des clients </a:t>
            </a:r>
            <a:r>
              <a:rPr lang="fr-CA" sz="2200" dirty="0" smtClean="0"/>
              <a:t>exigent </a:t>
            </a:r>
            <a:r>
              <a:rPr lang="fr-CA" sz="2200" dirty="0"/>
              <a:t>souvent </a:t>
            </a:r>
            <a:r>
              <a:rPr lang="fr-CA" sz="2200" dirty="0" smtClean="0"/>
              <a:t>une </a:t>
            </a:r>
            <a:r>
              <a:rPr lang="fr-CA" sz="2200" dirty="0"/>
              <a:t>gestion rapide </a:t>
            </a:r>
            <a:r>
              <a:rPr lang="fr-CA" sz="2200" dirty="0" smtClean="0"/>
              <a:t>des ressources humaines et </a:t>
            </a:r>
            <a:r>
              <a:rPr lang="fr-CA" sz="2200" dirty="0"/>
              <a:t>des changements d’horaire de dernière </a:t>
            </a:r>
            <a:r>
              <a:rPr lang="fr-CA" sz="2200" dirty="0" smtClean="0"/>
              <a:t>minute.</a:t>
            </a:r>
            <a:endParaRPr lang="en-US" sz="2200" dirty="0"/>
          </a:p>
          <a:p>
            <a:pPr lvl="0"/>
            <a:r>
              <a:rPr lang="fr-CA" sz="2200" dirty="0" smtClean="0"/>
              <a:t>Certaines </a:t>
            </a:r>
            <a:r>
              <a:rPr lang="fr-CA" sz="2200" dirty="0"/>
              <a:t>pratiques </a:t>
            </a:r>
            <a:r>
              <a:rPr lang="fr-CA" sz="2200" dirty="0" smtClean="0"/>
              <a:t>permettent de fournir aux conducteurs de </a:t>
            </a:r>
            <a:r>
              <a:rPr lang="fr-CA" sz="2200" dirty="0"/>
              <a:t>l’information à l’avance sur </a:t>
            </a:r>
            <a:r>
              <a:rPr lang="fr-CA" sz="2200" dirty="0" smtClean="0"/>
              <a:t>leur </a:t>
            </a:r>
            <a:r>
              <a:rPr lang="fr-CA" sz="2200" dirty="0"/>
              <a:t>travail et </a:t>
            </a:r>
            <a:r>
              <a:rPr lang="fr-CA" sz="2200" dirty="0" smtClean="0"/>
              <a:t>soutiennent la </a:t>
            </a:r>
            <a:r>
              <a:rPr lang="fr-CA" sz="2200" dirty="0"/>
              <a:t>planification de </a:t>
            </a:r>
            <a:r>
              <a:rPr lang="fr-CA" sz="2200" dirty="0" smtClean="0"/>
              <a:t>leur </a:t>
            </a:r>
            <a:r>
              <a:rPr lang="fr-CA" sz="2200" dirty="0"/>
              <a:t>horaire </a:t>
            </a:r>
            <a:r>
              <a:rPr lang="fr-CA" sz="2200" dirty="0" smtClean="0"/>
              <a:t>travail/repos</a:t>
            </a:r>
            <a:r>
              <a:rPr lang="fr-CA" sz="2200" dirty="0"/>
              <a:t>.</a:t>
            </a:r>
            <a:endParaRPr lang="en-US" sz="2200" dirty="0"/>
          </a:p>
          <a:p>
            <a:pPr lvl="0"/>
            <a:r>
              <a:rPr lang="fr-CA" sz="2200" dirty="0"/>
              <a:t>Des informations fiables sur les rendez-vous prévus, reçues à l’avance, sont essentielles </a:t>
            </a:r>
            <a:r>
              <a:rPr lang="fr-CA" sz="2200" dirty="0" smtClean="0"/>
              <a:t>aux conducteurs </a:t>
            </a:r>
            <a:r>
              <a:rPr lang="fr-CA" sz="2200" dirty="0"/>
              <a:t>pour </a:t>
            </a:r>
            <a:r>
              <a:rPr lang="fr-CA" sz="2200" dirty="0" smtClean="0"/>
              <a:t>la planification la plus efficace possible de </a:t>
            </a:r>
            <a:r>
              <a:rPr lang="fr-CA" sz="2200" dirty="0"/>
              <a:t>plages de sommeil </a:t>
            </a:r>
            <a:r>
              <a:rPr lang="fr-CA" sz="2200" dirty="0" smtClean="0"/>
              <a:t>réparateur </a:t>
            </a:r>
            <a:r>
              <a:rPr lang="fr-CA" sz="2200" dirty="0"/>
              <a:t>et </a:t>
            </a:r>
            <a:r>
              <a:rPr lang="fr-CA" sz="2200" dirty="0" smtClean="0"/>
              <a:t>de </a:t>
            </a:r>
            <a:r>
              <a:rPr lang="fr-CA" sz="2200" dirty="0"/>
              <a:t>siestes. </a:t>
            </a:r>
            <a:endParaRPr lang="en-US" sz="2200" dirty="0"/>
          </a:p>
        </p:txBody>
      </p:sp>
      <p:sp>
        <p:nvSpPr>
          <p:cNvPr id="6" name="Title 1"/>
          <p:cNvSpPr>
            <a:spLocks noGrp="1"/>
          </p:cNvSpPr>
          <p:nvPr>
            <p:ph type="title"/>
            <p:custDataLst>
              <p:tags r:id="rId2"/>
            </p:custDataLst>
          </p:nvPr>
        </p:nvSpPr>
        <p:spPr/>
        <p:txBody>
          <a:bodyPr>
            <a:noAutofit/>
          </a:bodyPr>
          <a:lstStyle/>
          <a:p>
            <a:r>
              <a:rPr lang="fr-CA" sz="4000" dirty="0"/>
              <a:t>Responsabilité </a:t>
            </a:r>
            <a:r>
              <a:rPr lang="fr-CA" sz="4000" dirty="0" smtClean="0"/>
              <a:t>partagée : </a:t>
            </a:r>
            <a:br>
              <a:rPr lang="fr-CA" sz="4000" dirty="0" smtClean="0"/>
            </a:br>
            <a:r>
              <a:rPr lang="fr-CA" sz="4000" dirty="0" smtClean="0"/>
              <a:t>dans </a:t>
            </a:r>
            <a:r>
              <a:rPr lang="fr-CA" sz="4000" dirty="0"/>
              <a:t>l’entreprise (2 </a:t>
            </a:r>
            <a:r>
              <a:rPr lang="fr-CA" sz="4000" dirty="0" smtClean="0"/>
              <a:t>de 2</a:t>
            </a:r>
            <a:r>
              <a:rPr lang="fr-CA" sz="4000" dirty="0"/>
              <a:t>)</a:t>
            </a:r>
            <a:endParaRPr lang="en-US" sz="4000" dirty="0"/>
          </a:p>
        </p:txBody>
      </p:sp>
      <p:graphicFrame>
        <p:nvGraphicFramePr>
          <p:cNvPr id="7" name="Content Placeholder 6"/>
          <p:cNvGraphicFramePr>
            <a:graphicFrameLocks/>
          </p:cNvGraphicFramePr>
          <p:nvPr>
            <p:custDataLst>
              <p:tags r:id="rId3"/>
            </p:custDataLst>
            <p:extLst>
              <p:ext uri="{D42A27DB-BD31-4B8C-83A1-F6EECF244321}">
                <p14:modId xmlns:p14="http://schemas.microsoft.com/office/powerpoint/2010/main" xmlns="" val="824343417"/>
              </p:ext>
            </p:extLst>
          </p:nvPr>
        </p:nvGraphicFramePr>
        <p:xfrm>
          <a:off x="7239000" y="-76200"/>
          <a:ext cx="1676400" cy="1752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007515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4000" dirty="0"/>
              <a:t>Tenir compte de la fatigue dans l’affectation des ressources</a:t>
            </a:r>
            <a:endParaRPr lang="en-US" sz="4000" dirty="0"/>
          </a:p>
        </p:txBody>
      </p:sp>
      <p:sp>
        <p:nvSpPr>
          <p:cNvPr id="3" name="Content Placeholder 2"/>
          <p:cNvSpPr>
            <a:spLocks noGrp="1"/>
          </p:cNvSpPr>
          <p:nvPr>
            <p:ph idx="1"/>
            <p:custDataLst>
              <p:tags r:id="rId2"/>
            </p:custDataLst>
          </p:nvPr>
        </p:nvSpPr>
        <p:spPr>
          <a:xfrm>
            <a:off x="457200" y="1618594"/>
            <a:ext cx="8229600" cy="4832092"/>
          </a:xfrm>
        </p:spPr>
        <p:txBody>
          <a:bodyPr wrap="square">
            <a:spAutoFit/>
          </a:bodyPr>
          <a:lstStyle/>
          <a:p>
            <a:pPr marL="360363" lvl="1">
              <a:buFont typeface="Arial" pitchFamily="34" charset="0"/>
              <a:buChar char="•"/>
            </a:pPr>
            <a:r>
              <a:rPr lang="fr-CA" sz="2200" dirty="0"/>
              <a:t>Mobiliser les ressources pour permettre aux conducteurs de se réserver des plages de sommeil de </a:t>
            </a:r>
            <a:r>
              <a:rPr lang="fr-CA" sz="2200" dirty="0" smtClean="0"/>
              <a:t>nuit.</a:t>
            </a:r>
            <a:endParaRPr lang="en-US" sz="2200" dirty="0"/>
          </a:p>
          <a:p>
            <a:pPr marL="360363" lvl="1">
              <a:buFont typeface="Arial" pitchFamily="34" charset="0"/>
              <a:buChar char="•"/>
            </a:pPr>
            <a:r>
              <a:rPr lang="fr-CA" sz="2200" dirty="0"/>
              <a:t>Planifier des rendez-vous </a:t>
            </a:r>
            <a:r>
              <a:rPr lang="fr-CA" sz="2200" dirty="0" smtClean="0"/>
              <a:t>permettant au </a:t>
            </a:r>
            <a:r>
              <a:rPr lang="fr-CA" sz="2200" dirty="0"/>
              <a:t>conducteur de faire des </a:t>
            </a:r>
            <a:r>
              <a:rPr lang="fr-CA" sz="2200" dirty="0" smtClean="0"/>
              <a:t>siestes.</a:t>
            </a:r>
            <a:endParaRPr lang="en-US" sz="2200" dirty="0"/>
          </a:p>
          <a:p>
            <a:pPr marL="360363" lvl="1">
              <a:buFont typeface="Arial" pitchFamily="34" charset="0"/>
              <a:buChar char="•"/>
            </a:pPr>
            <a:r>
              <a:rPr lang="fr-CA" sz="2200" dirty="0"/>
              <a:t>Favoriser une séquence des périodes de </a:t>
            </a:r>
            <a:r>
              <a:rPr lang="fr-CA" sz="2200" dirty="0" smtClean="0"/>
              <a:t>travail qui </a:t>
            </a:r>
            <a:r>
              <a:rPr lang="fr-CA" sz="2200" dirty="0"/>
              <a:t>maximise la possibilité de </a:t>
            </a:r>
            <a:r>
              <a:rPr lang="fr-CA" sz="2200" dirty="0" smtClean="0"/>
              <a:t>réduire la </a:t>
            </a:r>
            <a:r>
              <a:rPr lang="fr-CA" sz="2200" dirty="0"/>
              <a:t>dette de sommeil </a:t>
            </a:r>
            <a:r>
              <a:rPr lang="fr-CA" sz="2200" dirty="0" smtClean="0"/>
              <a:t>avant la </a:t>
            </a:r>
            <a:r>
              <a:rPr lang="fr-CA" sz="2200" dirty="0"/>
              <a:t>reprise du </a:t>
            </a:r>
            <a:r>
              <a:rPr lang="fr-CA" sz="2200" dirty="0" smtClean="0"/>
              <a:t>travail.</a:t>
            </a:r>
            <a:endParaRPr lang="en-US" sz="2200" dirty="0"/>
          </a:p>
          <a:p>
            <a:pPr marL="360363" lvl="1">
              <a:buFont typeface="Arial" pitchFamily="34" charset="0"/>
              <a:buChar char="•"/>
            </a:pPr>
            <a:r>
              <a:rPr lang="fr-CA" sz="2200" dirty="0"/>
              <a:t>Planifier les horaires de travail des conducteurs en prenant en considération leurs préférences naturelles pour un moment de la journée </a:t>
            </a:r>
            <a:r>
              <a:rPr lang="fr-CA" sz="2200" dirty="0" smtClean="0"/>
              <a:t>(par exemple, jour</a:t>
            </a:r>
            <a:r>
              <a:rPr lang="fr-CA" sz="2200" dirty="0"/>
              <a:t> </a:t>
            </a:r>
            <a:r>
              <a:rPr lang="fr-CA" sz="2200" dirty="0" smtClean="0"/>
              <a:t>ou </a:t>
            </a:r>
            <a:r>
              <a:rPr lang="fr-CA" sz="2200" dirty="0"/>
              <a:t>nuit</a:t>
            </a:r>
            <a:r>
              <a:rPr lang="fr-CA" sz="2200" dirty="0" smtClean="0"/>
              <a:t>).</a:t>
            </a:r>
            <a:endParaRPr lang="en-US" sz="2200" dirty="0"/>
          </a:p>
          <a:p>
            <a:pPr marL="360363" lvl="1">
              <a:buFont typeface="Arial" pitchFamily="34" charset="0"/>
              <a:buChar char="•"/>
            </a:pPr>
            <a:r>
              <a:rPr lang="fr-CA" sz="2200" dirty="0"/>
              <a:t>Favoriser la régularité dans les horaires </a:t>
            </a:r>
            <a:r>
              <a:rPr lang="fr-CA" sz="2200" dirty="0" smtClean="0"/>
              <a:t>ou diffuser à </a:t>
            </a:r>
            <a:r>
              <a:rPr lang="fr-CA" sz="2200" dirty="0"/>
              <a:t>l’avance l’information sur ces horaires afin d’aider les conducteurs dans leur </a:t>
            </a:r>
            <a:r>
              <a:rPr lang="fr-CA" sz="2200" dirty="0" smtClean="0"/>
              <a:t>planification.</a:t>
            </a:r>
            <a:endParaRPr lang="en-US" sz="2200" dirty="0"/>
          </a:p>
          <a:p>
            <a:pPr marL="360363" lvl="1">
              <a:buFont typeface="Arial" pitchFamily="34" charset="0"/>
              <a:buChar char="•"/>
            </a:pPr>
            <a:r>
              <a:rPr lang="fr-CA" sz="2200" dirty="0"/>
              <a:t>Évaluer les niveaux de fatigue avant de revoir les </a:t>
            </a:r>
            <a:r>
              <a:rPr lang="fr-CA" sz="2200" dirty="0" smtClean="0"/>
              <a:t>affectations.</a:t>
            </a:r>
            <a:endParaRPr lang="en-US" sz="2200" dirty="0"/>
          </a:p>
        </p:txBody>
      </p:sp>
      <p:graphicFrame>
        <p:nvGraphicFramePr>
          <p:cNvPr id="5" name="Content Placeholder 6"/>
          <p:cNvGraphicFramePr>
            <a:graphicFrameLocks/>
          </p:cNvGraphicFramePr>
          <p:nvPr>
            <p:custDataLst>
              <p:tags r:id="rId3"/>
            </p:custDataLst>
            <p:extLst>
              <p:ext uri="{D42A27DB-BD31-4B8C-83A1-F6EECF244321}">
                <p14:modId xmlns:p14="http://schemas.microsoft.com/office/powerpoint/2010/main" xmlns="" val="3652578826"/>
              </p:ext>
            </p:extLst>
          </p:nvPr>
        </p:nvGraphicFramePr>
        <p:xfrm>
          <a:off x="7429500" y="436998"/>
          <a:ext cx="1676400" cy="13167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054379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4000" dirty="0"/>
              <a:t>Responsabilité </a:t>
            </a:r>
            <a:r>
              <a:rPr lang="fr-CA" sz="4000" dirty="0" smtClean="0"/>
              <a:t>partagée : </a:t>
            </a:r>
            <a:br>
              <a:rPr lang="fr-CA" sz="4000" dirty="0" smtClean="0"/>
            </a:br>
            <a:r>
              <a:rPr lang="fr-CA" sz="4000" dirty="0" smtClean="0"/>
              <a:t>sur </a:t>
            </a:r>
            <a:r>
              <a:rPr lang="fr-CA" sz="4000" dirty="0"/>
              <a:t>la route (1 </a:t>
            </a:r>
            <a:r>
              <a:rPr lang="fr-CA" sz="4000" dirty="0" smtClean="0"/>
              <a:t>de 4</a:t>
            </a:r>
            <a:r>
              <a:rPr lang="fr-CA" sz="4000" dirty="0"/>
              <a:t>)</a:t>
            </a:r>
            <a:endParaRPr lang="en-US" sz="4000" dirty="0"/>
          </a:p>
        </p:txBody>
      </p:sp>
      <p:sp>
        <p:nvSpPr>
          <p:cNvPr id="3" name="Content Placeholder 2"/>
          <p:cNvSpPr>
            <a:spLocks noGrp="1"/>
          </p:cNvSpPr>
          <p:nvPr>
            <p:ph idx="1"/>
            <p:custDataLst>
              <p:tags r:id="rId2"/>
            </p:custDataLst>
          </p:nvPr>
        </p:nvSpPr>
        <p:spPr/>
        <p:txBody>
          <a:bodyPr>
            <a:normAutofit fontScale="85000" lnSpcReduction="20000"/>
          </a:bodyPr>
          <a:lstStyle/>
          <a:p>
            <a:pPr lvl="0"/>
            <a:r>
              <a:rPr lang="fr-CA" dirty="0" smtClean="0"/>
              <a:t>Les conducteurs peuvent </a:t>
            </a:r>
            <a:r>
              <a:rPr lang="fr-CA" dirty="0"/>
              <a:t>agir pour atténuer la </a:t>
            </a:r>
            <a:r>
              <a:rPr lang="fr-CA" dirty="0" smtClean="0"/>
              <a:t>fatigue.</a:t>
            </a:r>
            <a:endParaRPr lang="en-US" sz="2800" dirty="0"/>
          </a:p>
          <a:p>
            <a:pPr lvl="0"/>
            <a:r>
              <a:rPr lang="fr-CA" dirty="0"/>
              <a:t>Les conducteurs sont soumis à des pressions </a:t>
            </a:r>
            <a:r>
              <a:rPr lang="fr-CA" dirty="0" smtClean="0"/>
              <a:t>opérationnelles, </a:t>
            </a:r>
            <a:r>
              <a:rPr lang="fr-CA" dirty="0"/>
              <a:t>mais ils ont un certain contrôle sur la planification immédiate de leur </a:t>
            </a:r>
            <a:r>
              <a:rPr lang="fr-CA" dirty="0" smtClean="0"/>
              <a:t>voyage.</a:t>
            </a:r>
            <a:endParaRPr lang="en-US" sz="2800" dirty="0"/>
          </a:p>
          <a:p>
            <a:pPr lvl="0"/>
            <a:r>
              <a:rPr lang="fr-CA" dirty="0" smtClean="0"/>
              <a:t>Les conducteurs peuvent soutenir </a:t>
            </a:r>
            <a:r>
              <a:rPr lang="fr-CA" dirty="0"/>
              <a:t>des choix de planification qui favorisent un sommeil </a:t>
            </a:r>
            <a:r>
              <a:rPr lang="fr-CA" dirty="0" smtClean="0"/>
              <a:t>adéquat :</a:t>
            </a:r>
            <a:endParaRPr lang="en-US" sz="2800" dirty="0"/>
          </a:p>
          <a:p>
            <a:pPr marL="1080000" lvl="3"/>
            <a:r>
              <a:rPr lang="fr-CA" sz="2400" dirty="0"/>
              <a:t>Planifier les arrêts nécessaires lors des longs </a:t>
            </a:r>
            <a:r>
              <a:rPr lang="fr-CA" sz="2400" dirty="0" smtClean="0"/>
              <a:t>trajets. </a:t>
            </a:r>
            <a:endParaRPr lang="en-US" sz="2400" dirty="0"/>
          </a:p>
          <a:p>
            <a:pPr marL="1080000" lvl="3"/>
            <a:r>
              <a:rPr lang="fr-CA" sz="2400" dirty="0"/>
              <a:t>Compléter le manque de sommeil par des </a:t>
            </a:r>
            <a:r>
              <a:rPr lang="fr-CA" sz="2400" dirty="0" smtClean="0"/>
              <a:t>siestes.</a:t>
            </a:r>
            <a:endParaRPr lang="en-US" sz="2400" dirty="0"/>
          </a:p>
          <a:p>
            <a:pPr marL="1080000" lvl="3"/>
            <a:r>
              <a:rPr lang="fr-CA" sz="2400" dirty="0"/>
              <a:t>Tenir compte du choix du moment de la journée pour dormir : le sommeil </a:t>
            </a:r>
            <a:r>
              <a:rPr lang="fr-CA" sz="2400" dirty="0" smtClean="0"/>
              <a:t>de </a:t>
            </a:r>
            <a:r>
              <a:rPr lang="fr-CA" sz="2400" dirty="0"/>
              <a:t>nuit est plus </a:t>
            </a:r>
            <a:r>
              <a:rPr lang="fr-CA" sz="2400" dirty="0" smtClean="0"/>
              <a:t>réparateur </a:t>
            </a:r>
            <a:r>
              <a:rPr lang="fr-CA" sz="2400" dirty="0"/>
              <a:t>que le sommeil </a:t>
            </a:r>
            <a:r>
              <a:rPr lang="fr-CA" sz="2400" dirty="0" smtClean="0"/>
              <a:t>de jour, mais </a:t>
            </a:r>
            <a:r>
              <a:rPr lang="fr-CA" sz="2400" dirty="0"/>
              <a:t>toutes les périodes de sommeil sont </a:t>
            </a:r>
            <a:r>
              <a:rPr lang="fr-CA" sz="2400" dirty="0" smtClean="0"/>
              <a:t>utiles.</a:t>
            </a:r>
            <a:endParaRPr lang="en-US" sz="2400" dirty="0"/>
          </a:p>
          <a:p>
            <a:pPr marL="1080000" lvl="3"/>
            <a:r>
              <a:rPr lang="fr-CA" sz="2400" dirty="0" smtClean="0"/>
              <a:t>Maintenir la </a:t>
            </a:r>
            <a:r>
              <a:rPr lang="fr-CA" sz="2400" dirty="0"/>
              <a:t>période de sommeil aussi stable que </a:t>
            </a:r>
            <a:r>
              <a:rPr lang="fr-CA" sz="2400" dirty="0" smtClean="0"/>
              <a:t>possible.</a:t>
            </a:r>
            <a:endParaRPr lang="en-US" sz="2400" dirty="0"/>
          </a:p>
          <a:p>
            <a:pPr marL="1080000" lvl="3"/>
            <a:r>
              <a:rPr lang="fr-CA" sz="2400" dirty="0"/>
              <a:t>Envisager de faire une sieste avant un départ de </a:t>
            </a:r>
            <a:r>
              <a:rPr lang="fr-CA" sz="2400" dirty="0" smtClean="0"/>
              <a:t>nuit.</a:t>
            </a:r>
            <a:endParaRPr lang="en-US" sz="2400" dirty="0"/>
          </a:p>
        </p:txBody>
      </p:sp>
      <p:graphicFrame>
        <p:nvGraphicFramePr>
          <p:cNvPr id="5" name="Content Placeholder 6"/>
          <p:cNvGraphicFramePr>
            <a:graphicFrameLocks/>
          </p:cNvGraphicFramePr>
          <p:nvPr>
            <p:custDataLst>
              <p:tags r:id="rId3"/>
            </p:custDataLst>
            <p:extLst>
              <p:ext uri="{D42A27DB-BD31-4B8C-83A1-F6EECF244321}">
                <p14:modId xmlns:p14="http://schemas.microsoft.com/office/powerpoint/2010/main" xmlns="" val="2301933410"/>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86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70000" lnSpcReduction="20000"/>
          </a:bodyPr>
          <a:lstStyle/>
          <a:p>
            <a:pPr lvl="0"/>
            <a:r>
              <a:rPr lang="fr-CA" dirty="0"/>
              <a:t>La responsabilité </a:t>
            </a:r>
            <a:r>
              <a:rPr lang="fr-CA" dirty="0" smtClean="0"/>
              <a:t>qu’ont les conducteurs </a:t>
            </a:r>
            <a:r>
              <a:rPr lang="fr-CA" dirty="0"/>
              <a:t>de se donner les moyens de dormir suffisamment pendant les jours de travail et lors des périodes de récupération demeure </a:t>
            </a:r>
            <a:r>
              <a:rPr lang="fr-CA" dirty="0" smtClean="0"/>
              <a:t>un </a:t>
            </a:r>
            <a:r>
              <a:rPr lang="fr-CA" dirty="0"/>
              <a:t>élément clé en matière de gestion de la </a:t>
            </a:r>
            <a:r>
              <a:rPr lang="fr-CA" dirty="0" smtClean="0"/>
              <a:t>fatigue :</a:t>
            </a:r>
            <a:endParaRPr lang="en-US" sz="2800" dirty="0"/>
          </a:p>
          <a:p>
            <a:pPr lvl="1"/>
            <a:r>
              <a:rPr lang="fr-CA" dirty="0"/>
              <a:t>R</a:t>
            </a:r>
            <a:r>
              <a:rPr lang="fr-CA" dirty="0" smtClean="0"/>
              <a:t>especter </a:t>
            </a:r>
            <a:r>
              <a:rPr lang="fr-CA" dirty="0"/>
              <a:t>les principes d’une bonne hygiène de </a:t>
            </a:r>
            <a:r>
              <a:rPr lang="fr-CA" dirty="0" smtClean="0"/>
              <a:t>sommeil.</a:t>
            </a:r>
            <a:endParaRPr lang="en-US" sz="2400" dirty="0"/>
          </a:p>
          <a:p>
            <a:pPr lvl="1"/>
            <a:r>
              <a:rPr lang="fr-CA" dirty="0" smtClean="0"/>
              <a:t>Suivre </a:t>
            </a:r>
            <a:r>
              <a:rPr lang="fr-CA" dirty="0"/>
              <a:t>un traitement pour les problèmes de </a:t>
            </a:r>
            <a:r>
              <a:rPr lang="fr-CA" dirty="0" smtClean="0"/>
              <a:t>santé, </a:t>
            </a:r>
            <a:r>
              <a:rPr lang="fr-CA" dirty="0"/>
              <a:t>incluant les troubles du </a:t>
            </a:r>
            <a:r>
              <a:rPr lang="fr-CA" dirty="0" smtClean="0"/>
              <a:t>sommeil.</a:t>
            </a:r>
            <a:endParaRPr lang="en-US" sz="2400" dirty="0"/>
          </a:p>
          <a:p>
            <a:pPr lvl="0"/>
            <a:r>
              <a:rPr lang="fr-CA" dirty="0" smtClean="0"/>
              <a:t>Il importe de dormir </a:t>
            </a:r>
            <a:r>
              <a:rPr lang="fr-CA" dirty="0"/>
              <a:t>pendant les périodes de </a:t>
            </a:r>
            <a:r>
              <a:rPr lang="fr-CA" dirty="0" smtClean="0"/>
              <a:t>récupération :</a:t>
            </a:r>
            <a:endParaRPr lang="en-US" sz="2800" dirty="0"/>
          </a:p>
          <a:p>
            <a:pPr lvl="1"/>
            <a:r>
              <a:rPr lang="fr-CA" dirty="0"/>
              <a:t>D</a:t>
            </a:r>
            <a:r>
              <a:rPr lang="fr-CA" dirty="0" smtClean="0"/>
              <a:t>ans </a:t>
            </a:r>
            <a:r>
              <a:rPr lang="fr-CA" dirty="0"/>
              <a:t>la mesure du possible, favoriser des choix de planification et d’horaires de travail qui laissent suffisamment de temps pour </a:t>
            </a:r>
            <a:r>
              <a:rPr lang="fr-CA" dirty="0" smtClean="0"/>
              <a:t>récupérer.</a:t>
            </a:r>
            <a:endParaRPr lang="en-US" sz="2400" dirty="0"/>
          </a:p>
          <a:p>
            <a:pPr lvl="1"/>
            <a:r>
              <a:rPr lang="fr-CA" dirty="0" smtClean="0"/>
              <a:t>Favoriser le </a:t>
            </a:r>
            <a:r>
              <a:rPr lang="fr-CA" dirty="0"/>
              <a:t>sommeil de </a:t>
            </a:r>
            <a:r>
              <a:rPr lang="fr-CA" dirty="0" smtClean="0"/>
              <a:t>nuit, qui est </a:t>
            </a:r>
            <a:r>
              <a:rPr lang="fr-CA" dirty="0"/>
              <a:t>plus </a:t>
            </a:r>
            <a:r>
              <a:rPr lang="fr-CA" dirty="0" smtClean="0"/>
              <a:t>réparateur, même si tout sommeil est bénéfique.</a:t>
            </a:r>
            <a:endParaRPr lang="en-US" sz="2400" dirty="0"/>
          </a:p>
          <a:p>
            <a:pPr lvl="1"/>
            <a:r>
              <a:rPr lang="fr-CA" dirty="0"/>
              <a:t>E</a:t>
            </a:r>
            <a:r>
              <a:rPr lang="fr-CA" dirty="0" smtClean="0"/>
              <a:t>mmagasiner </a:t>
            </a:r>
            <a:r>
              <a:rPr lang="fr-CA" dirty="0"/>
              <a:t>des heures supplémentaires de sommeil pendant la période de </a:t>
            </a:r>
            <a:r>
              <a:rPr lang="fr-CA" dirty="0" smtClean="0"/>
              <a:t>récupération.</a:t>
            </a:r>
            <a:endParaRPr lang="en-US" sz="9200" dirty="0" smtClean="0"/>
          </a:p>
          <a:p>
            <a:endParaRPr lang="en-US" sz="8000" dirty="0" smtClean="0"/>
          </a:p>
          <a:p>
            <a:endParaRPr lang="en-US" dirty="0"/>
          </a:p>
        </p:txBody>
      </p:sp>
      <p:sp>
        <p:nvSpPr>
          <p:cNvPr id="4" name="Title 3"/>
          <p:cNvSpPr>
            <a:spLocks noGrp="1"/>
          </p:cNvSpPr>
          <p:nvPr>
            <p:ph type="title"/>
            <p:custDataLst>
              <p:tags r:id="rId2"/>
            </p:custDataLst>
          </p:nvPr>
        </p:nvSpPr>
        <p:spPr/>
        <p:txBody>
          <a:bodyPr>
            <a:normAutofit fontScale="90000"/>
          </a:bodyPr>
          <a:lstStyle/>
          <a:p>
            <a:r>
              <a:rPr lang="fr-CA" dirty="0"/>
              <a:t>Responsabilité partagée </a:t>
            </a:r>
            <a:r>
              <a:rPr lang="fr-CA" dirty="0" smtClean="0"/>
              <a:t>: </a:t>
            </a:r>
            <a:r>
              <a:rPr lang="fr-CA" dirty="0"/>
              <a:t/>
            </a:r>
            <a:br>
              <a:rPr lang="fr-CA" dirty="0"/>
            </a:br>
            <a:r>
              <a:rPr lang="fr-CA" dirty="0" smtClean="0"/>
              <a:t>sur </a:t>
            </a:r>
            <a:r>
              <a:rPr lang="fr-CA" dirty="0"/>
              <a:t>la route (2 </a:t>
            </a:r>
            <a:r>
              <a:rPr lang="fr-CA" dirty="0" smtClean="0"/>
              <a:t>de 4</a:t>
            </a:r>
            <a:r>
              <a:rPr lang="fr-CA" dirty="0"/>
              <a:t>)</a:t>
            </a:r>
            <a:endParaRPr lang="en-US" dirty="0"/>
          </a:p>
        </p:txBody>
      </p:sp>
      <p:graphicFrame>
        <p:nvGraphicFramePr>
          <p:cNvPr id="5" name="Content Placeholder 6"/>
          <p:cNvGraphicFramePr>
            <a:graphicFrameLocks/>
          </p:cNvGraphicFramePr>
          <p:nvPr>
            <p:custDataLst>
              <p:tags r:id="rId3"/>
            </p:custDataLst>
            <p:extLst>
              <p:ext uri="{D42A27DB-BD31-4B8C-83A1-F6EECF244321}">
                <p14:modId xmlns:p14="http://schemas.microsoft.com/office/powerpoint/2010/main" xmlns="" val="3110492880"/>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41419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lnSpcReduction="10000"/>
          </a:bodyPr>
          <a:lstStyle/>
          <a:p>
            <a:pPr lvl="0"/>
            <a:r>
              <a:rPr lang="fr-CA" sz="2000" dirty="0"/>
              <a:t>Siestes :</a:t>
            </a:r>
            <a:endParaRPr lang="en-US" sz="2000" dirty="0"/>
          </a:p>
          <a:p>
            <a:pPr lvl="1"/>
            <a:r>
              <a:rPr lang="fr-CA" sz="1800" dirty="0"/>
              <a:t>Toute période de sommeil est bénéfique et les siestes en journée peuvent compléter le sommeil principal pris la </a:t>
            </a:r>
            <a:r>
              <a:rPr lang="fr-CA" sz="1800" dirty="0" smtClean="0"/>
              <a:t>nuit.</a:t>
            </a:r>
            <a:endParaRPr lang="en-US" sz="1800" dirty="0"/>
          </a:p>
          <a:p>
            <a:pPr lvl="1"/>
            <a:r>
              <a:rPr lang="fr-CA" sz="1800" dirty="0"/>
              <a:t>Des siestes plus longues permettent à une personne d’entrer dans un sommeil </a:t>
            </a:r>
            <a:r>
              <a:rPr lang="fr-CA" sz="1800" dirty="0" smtClean="0"/>
              <a:t>profond.</a:t>
            </a:r>
            <a:endParaRPr lang="en-US" sz="1800" dirty="0"/>
          </a:p>
          <a:p>
            <a:pPr lvl="1"/>
            <a:r>
              <a:rPr lang="fr-CA" sz="1800" dirty="0"/>
              <a:t>Au réveil, après un sommeil profond, </a:t>
            </a:r>
            <a:r>
              <a:rPr lang="fr-CA" sz="1800" dirty="0" smtClean="0"/>
              <a:t>une </a:t>
            </a:r>
            <a:r>
              <a:rPr lang="fr-CA" sz="1800" dirty="0"/>
              <a:t>inertie du </a:t>
            </a:r>
            <a:r>
              <a:rPr lang="fr-CA" sz="1800" dirty="0" smtClean="0"/>
              <a:t>sommeil peut être ressentie.</a:t>
            </a:r>
            <a:endParaRPr lang="en-US" sz="1800" dirty="0"/>
          </a:p>
          <a:p>
            <a:pPr lvl="0"/>
            <a:r>
              <a:rPr lang="fr-CA" sz="2000" dirty="0"/>
              <a:t>Les effets temporaires de l’inertie du sommeil peuvent nuire à la </a:t>
            </a:r>
            <a:r>
              <a:rPr lang="fr-CA" sz="2000" dirty="0" smtClean="0"/>
              <a:t>performance.</a:t>
            </a:r>
            <a:endParaRPr lang="en-US" sz="2000" dirty="0"/>
          </a:p>
          <a:p>
            <a:pPr lvl="0"/>
            <a:r>
              <a:rPr lang="fr-CA" sz="2000" dirty="0" smtClean="0"/>
              <a:t>Après </a:t>
            </a:r>
            <a:r>
              <a:rPr lang="fr-CA" sz="2000" dirty="0"/>
              <a:t>une </a:t>
            </a:r>
            <a:r>
              <a:rPr lang="fr-CA" sz="2000" dirty="0" smtClean="0"/>
              <a:t>sieste, on doit s’accorder un moment suffisant pour bien se réveiller, accompagné de stratégies </a:t>
            </a:r>
            <a:r>
              <a:rPr lang="fr-CA" sz="2000" dirty="0"/>
              <a:t>pour </a:t>
            </a:r>
            <a:r>
              <a:rPr lang="fr-CA" sz="2000" dirty="0" smtClean="0"/>
              <a:t>dissiper </a:t>
            </a:r>
            <a:r>
              <a:rPr lang="fr-CA" sz="2000" dirty="0"/>
              <a:t>les effets de l’inertie du </a:t>
            </a:r>
            <a:r>
              <a:rPr lang="fr-CA" sz="2000" dirty="0" smtClean="0"/>
              <a:t>sommeil :</a:t>
            </a:r>
            <a:endParaRPr lang="en-US" sz="2000" dirty="0"/>
          </a:p>
          <a:p>
            <a:pPr lvl="1"/>
            <a:r>
              <a:rPr lang="fr-CA" sz="1800" dirty="0" smtClean="0"/>
              <a:t>S’exposer </a:t>
            </a:r>
            <a:r>
              <a:rPr lang="fr-CA" sz="1800" dirty="0"/>
              <a:t>à la lumière et au </a:t>
            </a:r>
            <a:r>
              <a:rPr lang="fr-CA" sz="1800" dirty="0" smtClean="0"/>
              <a:t>bruit.</a:t>
            </a:r>
            <a:endParaRPr lang="en-US" sz="1800" dirty="0"/>
          </a:p>
          <a:p>
            <a:pPr lvl="1"/>
            <a:r>
              <a:rPr lang="fr-CA" sz="1800" dirty="0" smtClean="0"/>
              <a:t>Faire </a:t>
            </a:r>
            <a:r>
              <a:rPr lang="fr-CA" sz="1800" dirty="0"/>
              <a:t>de l’exercice physique, </a:t>
            </a:r>
            <a:r>
              <a:rPr lang="fr-CA" sz="1800" dirty="0" smtClean="0"/>
              <a:t>s’étirer.</a:t>
            </a:r>
            <a:endParaRPr lang="en-US" sz="1800" dirty="0"/>
          </a:p>
          <a:p>
            <a:pPr lvl="1"/>
            <a:r>
              <a:rPr lang="fr-CA" sz="1800" dirty="0" smtClean="0"/>
              <a:t>Consommer de </a:t>
            </a:r>
            <a:r>
              <a:rPr lang="fr-CA" sz="1800" dirty="0"/>
              <a:t>la </a:t>
            </a:r>
            <a:r>
              <a:rPr lang="fr-CA" sz="1800" dirty="0" smtClean="0"/>
              <a:t>caféine.</a:t>
            </a:r>
            <a:endParaRPr lang="en-US" sz="1800" dirty="0"/>
          </a:p>
          <a:p>
            <a:pPr marL="0" indent="0">
              <a:buNone/>
            </a:pPr>
            <a:endParaRPr lang="en-US" sz="2000" dirty="0" smtClean="0"/>
          </a:p>
          <a:p>
            <a:endParaRPr lang="en-US" sz="2000" dirty="0"/>
          </a:p>
        </p:txBody>
      </p:sp>
      <p:sp>
        <p:nvSpPr>
          <p:cNvPr id="4" name="Title 3"/>
          <p:cNvSpPr>
            <a:spLocks noGrp="1"/>
          </p:cNvSpPr>
          <p:nvPr>
            <p:ph type="title"/>
            <p:custDataLst>
              <p:tags r:id="rId2"/>
            </p:custDataLst>
          </p:nvPr>
        </p:nvSpPr>
        <p:spPr/>
        <p:txBody>
          <a:bodyPr>
            <a:normAutofit fontScale="90000"/>
          </a:bodyPr>
          <a:lstStyle/>
          <a:p>
            <a:r>
              <a:rPr lang="fr-CA" dirty="0"/>
              <a:t>Responsabilité partagée </a:t>
            </a:r>
            <a:r>
              <a:rPr lang="fr-CA" dirty="0" smtClean="0"/>
              <a:t>: </a:t>
            </a:r>
            <a:r>
              <a:rPr lang="fr-CA" dirty="0"/>
              <a:t/>
            </a:r>
            <a:br>
              <a:rPr lang="fr-CA" dirty="0"/>
            </a:br>
            <a:r>
              <a:rPr lang="fr-CA" dirty="0" smtClean="0"/>
              <a:t>sur </a:t>
            </a:r>
            <a:r>
              <a:rPr lang="fr-CA" dirty="0"/>
              <a:t>la route (3 </a:t>
            </a:r>
            <a:r>
              <a:rPr lang="fr-CA" dirty="0" smtClean="0"/>
              <a:t>de 4</a:t>
            </a:r>
            <a:r>
              <a:rPr lang="fr-CA" dirty="0"/>
              <a:t>)</a:t>
            </a:r>
            <a:endParaRPr lang="en-US" dirty="0"/>
          </a:p>
        </p:txBody>
      </p:sp>
      <p:graphicFrame>
        <p:nvGraphicFramePr>
          <p:cNvPr id="5" name="Content Placeholder 6"/>
          <p:cNvGraphicFramePr>
            <a:graphicFrameLocks/>
          </p:cNvGraphicFramePr>
          <p:nvPr>
            <p:custDataLst>
              <p:tags r:id="rId3"/>
            </p:custDataLst>
            <p:extLst>
              <p:ext uri="{D42A27DB-BD31-4B8C-83A1-F6EECF244321}">
                <p14:modId xmlns:p14="http://schemas.microsoft.com/office/powerpoint/2010/main" xmlns="" val="1937864505"/>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668602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Module 9 </a:t>
            </a:r>
            <a:r>
              <a:rPr lang="fr-CA" dirty="0" smtClean="0"/>
              <a:t>: Présentation</a:t>
            </a:r>
            <a:endParaRPr lang="en-US" dirty="0"/>
          </a:p>
        </p:txBody>
      </p:sp>
      <p:sp>
        <p:nvSpPr>
          <p:cNvPr id="3" name="Content Placeholder 2"/>
          <p:cNvSpPr>
            <a:spLocks noGrp="1"/>
          </p:cNvSpPr>
          <p:nvPr>
            <p:ph idx="1"/>
            <p:custDataLst>
              <p:tags r:id="rId2"/>
            </p:custDataLst>
          </p:nvPr>
        </p:nvSpPr>
        <p:spPr/>
        <p:txBody>
          <a:bodyPr>
            <a:normAutofit fontScale="92500"/>
          </a:bodyPr>
          <a:lstStyle/>
          <a:p>
            <a:pPr lvl="0"/>
            <a:r>
              <a:rPr lang="fr-CA" dirty="0"/>
              <a:t>À la fin de ce module, vous serez capable :</a:t>
            </a:r>
            <a:endParaRPr lang="en-US" sz="2800" dirty="0"/>
          </a:p>
          <a:p>
            <a:pPr lvl="1"/>
            <a:r>
              <a:rPr lang="fr-CA" dirty="0" smtClean="0"/>
              <a:t>De repérer, </a:t>
            </a:r>
            <a:r>
              <a:rPr lang="fr-CA" dirty="0"/>
              <a:t>dans les horaires des conducteurs, les facteurs qui contribuent à la </a:t>
            </a:r>
            <a:r>
              <a:rPr lang="fr-CA" dirty="0" smtClean="0"/>
              <a:t>fatigue.</a:t>
            </a:r>
            <a:endParaRPr lang="en-US" sz="2400" dirty="0"/>
          </a:p>
          <a:p>
            <a:pPr lvl="1"/>
            <a:r>
              <a:rPr lang="fr-CA" dirty="0"/>
              <a:t>De comprendre l’importance de la responsabilité partagée pour diminuer la fatigue liée aux horaires de travail des </a:t>
            </a:r>
            <a:r>
              <a:rPr lang="fr-CA" dirty="0" smtClean="0"/>
              <a:t>conducteurs.</a:t>
            </a:r>
            <a:endParaRPr lang="en-US" sz="2400" dirty="0"/>
          </a:p>
          <a:p>
            <a:pPr lvl="1"/>
            <a:r>
              <a:rPr lang="fr-CA" dirty="0"/>
              <a:t>D’exploiter les avantages des outils de planification dans les opérations </a:t>
            </a:r>
            <a:r>
              <a:rPr lang="fr-CA" dirty="0" smtClean="0"/>
              <a:t>courantes.</a:t>
            </a:r>
            <a:endParaRPr lang="en-US" sz="2400" dirty="0"/>
          </a:p>
          <a:p>
            <a:pPr lvl="1"/>
            <a:r>
              <a:rPr lang="fr-CA" dirty="0"/>
              <a:t>De </a:t>
            </a:r>
            <a:r>
              <a:rPr lang="fr-CA" dirty="0" smtClean="0"/>
              <a:t>mettre au point des </a:t>
            </a:r>
            <a:r>
              <a:rPr lang="fr-CA" dirty="0"/>
              <a:t>stratégies personnalisées pour gérer la fatigue des conducteurs de </a:t>
            </a:r>
            <a:r>
              <a:rPr lang="fr-CA" dirty="0" smtClean="0"/>
              <a:t>l’entreprise.</a:t>
            </a:r>
            <a:r>
              <a:rPr lang="fr-CA" sz="1400" dirty="0"/>
              <a:t> </a:t>
            </a:r>
            <a:endParaRPr lang="en-US" sz="2400" dirty="0"/>
          </a:p>
          <a:p>
            <a:pPr marL="914400" lvl="2" indent="0">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p:txBody>
          <a:bodyPr>
            <a:normAutofit fontScale="92500"/>
          </a:bodyPr>
          <a:lstStyle/>
          <a:p>
            <a:pPr lvl="0"/>
            <a:r>
              <a:rPr lang="fr-CA" dirty="0"/>
              <a:t>Stratégies secondaires pour surmonter la fatigue :</a:t>
            </a:r>
            <a:endParaRPr lang="en-US" sz="2800" dirty="0"/>
          </a:p>
          <a:p>
            <a:pPr lvl="1"/>
            <a:r>
              <a:rPr lang="fr-CA" dirty="0" smtClean="0"/>
              <a:t>Changer </a:t>
            </a:r>
            <a:r>
              <a:rPr lang="fr-CA" dirty="0"/>
              <a:t>la </a:t>
            </a:r>
            <a:r>
              <a:rPr lang="fr-CA" dirty="0" smtClean="0"/>
              <a:t>routine.</a:t>
            </a:r>
            <a:endParaRPr lang="en-US" sz="2400" dirty="0"/>
          </a:p>
          <a:p>
            <a:pPr lvl="1"/>
            <a:r>
              <a:rPr lang="fr-CA" dirty="0" smtClean="0"/>
              <a:t>Pratiquer </a:t>
            </a:r>
            <a:r>
              <a:rPr lang="fr-CA" dirty="0"/>
              <a:t>un exercice modéré, </a:t>
            </a:r>
            <a:r>
              <a:rPr lang="fr-CA" dirty="0" smtClean="0"/>
              <a:t>changer </a:t>
            </a:r>
            <a:r>
              <a:rPr lang="fr-CA" dirty="0"/>
              <a:t>de </a:t>
            </a:r>
            <a:r>
              <a:rPr lang="fr-CA" dirty="0" smtClean="0"/>
              <a:t>posture.</a:t>
            </a:r>
            <a:endParaRPr lang="en-US" sz="2400" dirty="0"/>
          </a:p>
          <a:p>
            <a:pPr lvl="1"/>
            <a:r>
              <a:rPr lang="fr-CA" dirty="0" smtClean="0"/>
              <a:t>Consommer </a:t>
            </a:r>
            <a:r>
              <a:rPr lang="fr-CA" dirty="0"/>
              <a:t>des boissons </a:t>
            </a:r>
            <a:r>
              <a:rPr lang="fr-CA" dirty="0" err="1" smtClean="0"/>
              <a:t>caféinées</a:t>
            </a:r>
            <a:r>
              <a:rPr lang="fr-CA" dirty="0" smtClean="0"/>
              <a:t>.</a:t>
            </a:r>
            <a:endParaRPr lang="en-US" sz="2400" dirty="0"/>
          </a:p>
          <a:p>
            <a:pPr lvl="1"/>
            <a:r>
              <a:rPr lang="fr-CA" dirty="0" smtClean="0"/>
              <a:t>Interagir socialement, </a:t>
            </a:r>
            <a:r>
              <a:rPr lang="fr-CA" dirty="0"/>
              <a:t>si </a:t>
            </a:r>
            <a:r>
              <a:rPr lang="fr-CA" dirty="0" smtClean="0"/>
              <a:t>ce </a:t>
            </a:r>
            <a:r>
              <a:rPr lang="fr-CA" dirty="0"/>
              <a:t>n’est pas source de </a:t>
            </a:r>
            <a:r>
              <a:rPr lang="fr-CA" dirty="0" smtClean="0"/>
              <a:t>distraction.</a:t>
            </a:r>
            <a:endParaRPr lang="en-US" sz="2400" dirty="0"/>
          </a:p>
          <a:p>
            <a:pPr lvl="0"/>
            <a:r>
              <a:rPr lang="fr-CA" dirty="0"/>
              <a:t>Toutes ces stratégies peuvent être utiles à court </a:t>
            </a:r>
            <a:r>
              <a:rPr lang="fr-CA" dirty="0" smtClean="0"/>
              <a:t>terme, </a:t>
            </a:r>
            <a:r>
              <a:rPr lang="fr-CA" dirty="0"/>
              <a:t>mais elles ne se substituent pas au sommeil régulier.</a:t>
            </a:r>
            <a:endParaRPr lang="en-US" sz="2800" dirty="0"/>
          </a:p>
          <a:p>
            <a:pPr marL="0" indent="0">
              <a:buNone/>
            </a:pPr>
            <a:endParaRPr lang="en-US" dirty="0"/>
          </a:p>
        </p:txBody>
      </p:sp>
      <p:sp>
        <p:nvSpPr>
          <p:cNvPr id="3" name="Title 2"/>
          <p:cNvSpPr>
            <a:spLocks noGrp="1"/>
          </p:cNvSpPr>
          <p:nvPr>
            <p:ph type="title"/>
            <p:custDataLst>
              <p:tags r:id="rId2"/>
            </p:custDataLst>
          </p:nvPr>
        </p:nvSpPr>
        <p:spPr/>
        <p:txBody>
          <a:bodyPr>
            <a:normAutofit fontScale="90000"/>
          </a:bodyPr>
          <a:lstStyle/>
          <a:p>
            <a:r>
              <a:rPr lang="fr-CA" dirty="0"/>
              <a:t>Responsabilité </a:t>
            </a:r>
            <a:r>
              <a:rPr lang="fr-CA" dirty="0" smtClean="0"/>
              <a:t>partagée : </a:t>
            </a:r>
            <a:r>
              <a:rPr lang="fr-CA" dirty="0"/>
              <a:t/>
            </a:r>
            <a:br>
              <a:rPr lang="fr-CA" dirty="0"/>
            </a:br>
            <a:r>
              <a:rPr lang="fr-CA" dirty="0" smtClean="0"/>
              <a:t>sur </a:t>
            </a:r>
            <a:r>
              <a:rPr lang="fr-CA" dirty="0"/>
              <a:t>la route (4 </a:t>
            </a:r>
            <a:r>
              <a:rPr lang="fr-CA" dirty="0" smtClean="0"/>
              <a:t>de 4</a:t>
            </a:r>
            <a:r>
              <a:rPr lang="fr-CA" dirty="0"/>
              <a:t>)</a:t>
            </a:r>
            <a:endParaRPr lang="en-US" dirty="0"/>
          </a:p>
        </p:txBody>
      </p:sp>
      <p:graphicFrame>
        <p:nvGraphicFramePr>
          <p:cNvPr id="5" name="Content Placeholder 6"/>
          <p:cNvGraphicFramePr>
            <a:graphicFrameLocks/>
          </p:cNvGraphicFramePr>
          <p:nvPr>
            <p:custDataLst>
              <p:tags r:id="rId3"/>
            </p:custDataLst>
            <p:extLst>
              <p:ext uri="{D42A27DB-BD31-4B8C-83A1-F6EECF244321}">
                <p14:modId xmlns:p14="http://schemas.microsoft.com/office/powerpoint/2010/main" xmlns="" val="2012693282"/>
              </p:ext>
            </p:extLst>
          </p:nvPr>
        </p:nvGraphicFramePr>
        <p:xfrm>
          <a:off x="7315200" y="-76200"/>
          <a:ext cx="1600200" cy="167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635537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lstStyle/>
          <a:p>
            <a:r>
              <a:rPr lang="fr-CA" dirty="0" smtClean="0"/>
              <a:t>Leçon 2 : Évaluation des acquis</a:t>
            </a:r>
            <a:endParaRPr lang="en-US" dirty="0"/>
          </a:p>
        </p:txBody>
      </p:sp>
      <p:sp>
        <p:nvSpPr>
          <p:cNvPr id="3" name="Content Placeholder 2"/>
          <p:cNvSpPr>
            <a:spLocks noGrp="1"/>
          </p:cNvSpPr>
          <p:nvPr>
            <p:ph idx="1"/>
            <p:custDataLst>
              <p:tags r:id="rId2"/>
            </p:custDataLst>
          </p:nvPr>
        </p:nvSpPr>
        <p:spPr/>
        <p:txBody>
          <a:bodyPr numCol="1">
            <a:noAutofit/>
          </a:bodyPr>
          <a:lstStyle/>
          <a:p>
            <a:pPr marL="0" indent="0">
              <a:buNone/>
            </a:pPr>
            <a:r>
              <a:rPr lang="fr-CA" sz="2400" dirty="0" smtClean="0"/>
              <a:t>1. Dans </a:t>
            </a:r>
            <a:r>
              <a:rPr lang="fr-CA" sz="2400" dirty="0"/>
              <a:t>le cadre de la responsabilité partagée en matière de gestion de la </a:t>
            </a:r>
            <a:r>
              <a:rPr lang="fr-CA" sz="2400" dirty="0" smtClean="0"/>
              <a:t>fatigue, ______ .</a:t>
            </a:r>
            <a:endParaRPr lang="en-US" sz="2400" dirty="0"/>
          </a:p>
          <a:p>
            <a:pPr marL="914400" lvl="1" indent="-457200">
              <a:buFont typeface="+mj-lt"/>
              <a:buAutoNum type="alphaLcParenR"/>
            </a:pPr>
            <a:r>
              <a:rPr lang="fr-CA" sz="2000" dirty="0" smtClean="0"/>
              <a:t>les </a:t>
            </a:r>
            <a:r>
              <a:rPr lang="fr-CA" sz="2000" dirty="0"/>
              <a:t>organismes de réglementation </a:t>
            </a:r>
            <a:r>
              <a:rPr lang="fr-CA" sz="2000" dirty="0" smtClean="0"/>
              <a:t>précisent </a:t>
            </a:r>
            <a:r>
              <a:rPr lang="fr-CA" sz="2000" dirty="0"/>
              <a:t>les temps de début et de fin de la période de conduite pour les </a:t>
            </a:r>
            <a:r>
              <a:rPr lang="fr-CA" sz="2000" dirty="0" smtClean="0"/>
              <a:t>conducteurs, selon </a:t>
            </a:r>
            <a:r>
              <a:rPr lang="fr-CA" sz="2000" dirty="0"/>
              <a:t>les principes de gestion de la </a:t>
            </a:r>
            <a:r>
              <a:rPr lang="fr-CA" sz="2000" dirty="0" smtClean="0"/>
              <a:t>fatigue.</a:t>
            </a:r>
            <a:endParaRPr lang="en-US" sz="2000" dirty="0"/>
          </a:p>
          <a:p>
            <a:pPr marL="914400" lvl="1" indent="-457200">
              <a:buFont typeface="+mj-lt"/>
              <a:buAutoNum type="alphaLcParenR"/>
            </a:pPr>
            <a:r>
              <a:rPr lang="fr-CA" sz="2000" dirty="0" smtClean="0"/>
              <a:t>la </a:t>
            </a:r>
            <a:r>
              <a:rPr lang="fr-CA" sz="2000" dirty="0"/>
              <a:t>direction du transporteur crée les horaires des conducteurs en fonction des exigences de la </a:t>
            </a:r>
            <a:r>
              <a:rPr lang="fr-CA" sz="2000" dirty="0" smtClean="0"/>
              <a:t>clientèle.</a:t>
            </a:r>
            <a:endParaRPr lang="en-US" sz="2000" dirty="0"/>
          </a:p>
          <a:p>
            <a:pPr marL="914400" lvl="1" indent="-457200">
              <a:buFont typeface="+mj-lt"/>
              <a:buAutoNum type="alphaLcParenR"/>
            </a:pPr>
            <a:r>
              <a:rPr lang="fr-CA" sz="2000" dirty="0" smtClean="0"/>
              <a:t>les </a:t>
            </a:r>
            <a:r>
              <a:rPr lang="fr-CA" sz="2000" dirty="0"/>
              <a:t>conducteurs doivent accepter toutes les conditions </a:t>
            </a:r>
            <a:r>
              <a:rPr lang="fr-CA" sz="2000" dirty="0" smtClean="0"/>
              <a:t>relatives aux </a:t>
            </a:r>
            <a:r>
              <a:rPr lang="fr-CA" sz="2000" dirty="0"/>
              <a:t>heures de </a:t>
            </a:r>
            <a:r>
              <a:rPr lang="fr-CA" sz="2000" dirty="0" smtClean="0"/>
              <a:t>service </a:t>
            </a:r>
            <a:r>
              <a:rPr lang="fr-CA" sz="2000" dirty="0"/>
              <a:t>ainsi que la pression de </a:t>
            </a:r>
            <a:r>
              <a:rPr lang="fr-CA" sz="2000" dirty="0" smtClean="0"/>
              <a:t>l’industrie. </a:t>
            </a:r>
            <a:endParaRPr lang="en-US" sz="2000" dirty="0"/>
          </a:p>
          <a:p>
            <a:pPr marL="914400" lvl="1" indent="-457200">
              <a:buFont typeface="+mj-lt"/>
              <a:buAutoNum type="alphaLcParenR"/>
            </a:pPr>
            <a:r>
              <a:rPr lang="fr-CA" sz="2000" dirty="0" smtClean="0"/>
              <a:t>les </a:t>
            </a:r>
            <a:r>
              <a:rPr lang="fr-CA" sz="2000" dirty="0"/>
              <a:t>organismes responsables de la réglementation, la direction et les conducteurs travaillent en collaboration pour créer et appliquer un cadre propice à la gestion de la fatigue et à la sécurité des </a:t>
            </a:r>
            <a:r>
              <a:rPr lang="fr-CA" sz="2000" dirty="0" smtClean="0"/>
              <a:t>opérations.</a:t>
            </a:r>
            <a:endParaRPr lang="en-US" sz="2000" dirty="0"/>
          </a:p>
        </p:txBody>
      </p:sp>
    </p:spTree>
    <p:extLst>
      <p:ext uri="{BB962C8B-B14F-4D97-AF65-F5344CB8AC3E}">
        <p14:creationId xmlns:p14="http://schemas.microsoft.com/office/powerpoint/2010/main" xmlns="" val="2133344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2 : Évaluation des acquis (suite)</a:t>
            </a:r>
            <a:endParaRPr lang="en-US" dirty="0"/>
          </a:p>
        </p:txBody>
      </p:sp>
      <p:sp>
        <p:nvSpPr>
          <p:cNvPr id="3" name="Content Placeholder 2"/>
          <p:cNvSpPr>
            <a:spLocks noGrp="1"/>
          </p:cNvSpPr>
          <p:nvPr>
            <p:ph idx="1"/>
            <p:custDataLst>
              <p:tags r:id="rId2"/>
            </p:custDataLst>
          </p:nvPr>
        </p:nvSpPr>
        <p:spPr/>
        <p:txBody>
          <a:bodyPr numCol="1">
            <a:noAutofit/>
          </a:bodyPr>
          <a:lstStyle/>
          <a:p>
            <a:pPr marL="0" indent="0">
              <a:buNone/>
            </a:pPr>
            <a:r>
              <a:rPr lang="fr-CA" sz="2200" dirty="0" smtClean="0"/>
              <a:t>2. Parmi </a:t>
            </a:r>
            <a:r>
              <a:rPr lang="fr-CA" sz="2200" dirty="0"/>
              <a:t>les approches suivantes qui concernent la responsabilité partagée en matière </a:t>
            </a:r>
            <a:r>
              <a:rPr lang="fr-CA" sz="2200" dirty="0" smtClean="0"/>
              <a:t>de gestion </a:t>
            </a:r>
            <a:r>
              <a:rPr lang="fr-CA" sz="2200" dirty="0"/>
              <a:t>de la fatigue, laquelle n’est PAS utile à la direction?</a:t>
            </a:r>
            <a:endParaRPr lang="en-US" sz="2200" dirty="0"/>
          </a:p>
          <a:p>
            <a:pPr marL="800100" lvl="1" indent="-342900">
              <a:buFont typeface="+mj-lt"/>
              <a:buAutoNum type="alphaLcParenR"/>
            </a:pPr>
            <a:r>
              <a:rPr lang="fr-CA" sz="1800" dirty="0"/>
              <a:t>Les expéditeurs et les destinataires mettent à la disposition des conducteurs des zones de repos </a:t>
            </a:r>
            <a:r>
              <a:rPr lang="fr-CA" sz="1800" dirty="0" smtClean="0"/>
              <a:t>et ils </a:t>
            </a:r>
            <a:r>
              <a:rPr lang="fr-CA" sz="1800" dirty="0"/>
              <a:t>planifient les rendez-vous de manière à minimiser les risques liés à la </a:t>
            </a:r>
            <a:r>
              <a:rPr lang="fr-CA" sz="1800" dirty="0" smtClean="0"/>
              <a:t>fatigue.</a:t>
            </a:r>
            <a:endParaRPr lang="en-US" sz="1800" dirty="0"/>
          </a:p>
          <a:p>
            <a:pPr marL="800100" lvl="1" indent="-342900">
              <a:buFont typeface="+mj-lt"/>
              <a:buAutoNum type="alphaLcParenR"/>
            </a:pPr>
            <a:r>
              <a:rPr lang="fr-CA" sz="1800" dirty="0"/>
              <a:t>La direction encourage </a:t>
            </a:r>
            <a:r>
              <a:rPr lang="fr-CA" sz="1800" dirty="0" smtClean="0"/>
              <a:t>un milieu de </a:t>
            </a:r>
            <a:r>
              <a:rPr lang="fr-CA" sz="1800" dirty="0"/>
              <a:t>travail qui considère la gestion de la fatigue comme une pratique contribuant largement à garantir la sécurité en </a:t>
            </a:r>
            <a:r>
              <a:rPr lang="fr-CA" sz="1800" dirty="0" smtClean="0"/>
              <a:t>général.</a:t>
            </a:r>
            <a:endParaRPr lang="en-US" sz="1800" dirty="0"/>
          </a:p>
          <a:p>
            <a:pPr marL="800100" lvl="1" indent="-342900">
              <a:buFont typeface="+mj-lt"/>
              <a:buAutoNum type="alphaLcParenR"/>
            </a:pPr>
            <a:r>
              <a:rPr lang="fr-CA" sz="1800" dirty="0"/>
              <a:t>La direction est responsable du service à la </a:t>
            </a:r>
            <a:r>
              <a:rPr lang="fr-CA" sz="1800" dirty="0" smtClean="0"/>
              <a:t>clientèle, </a:t>
            </a:r>
            <a:r>
              <a:rPr lang="fr-CA" sz="1800" dirty="0"/>
              <a:t>alors que le conducteur </a:t>
            </a:r>
            <a:br>
              <a:rPr lang="fr-CA" sz="1800" dirty="0"/>
            </a:br>
            <a:r>
              <a:rPr lang="fr-CA" sz="1800" dirty="0"/>
              <a:t>est l’unique responsable de la sécurité </a:t>
            </a:r>
            <a:r>
              <a:rPr lang="fr-CA" sz="1800" dirty="0" smtClean="0"/>
              <a:t>routière.</a:t>
            </a:r>
            <a:endParaRPr lang="en-US" sz="1800" dirty="0"/>
          </a:p>
          <a:p>
            <a:pPr marL="800100" lvl="1" indent="-342900">
              <a:buFont typeface="+mj-lt"/>
              <a:buAutoNum type="alphaLcParenR"/>
            </a:pPr>
            <a:r>
              <a:rPr lang="fr-CA" sz="1800" dirty="0"/>
              <a:t>La planification du travail se fait en collaboration avec les conducteurs afin d’intégrer la productivité et la gestion de la fatigue </a:t>
            </a:r>
            <a:r>
              <a:rPr lang="fr-CA" sz="1800" dirty="0" smtClean="0"/>
              <a:t>pour atteindre </a:t>
            </a:r>
            <a:r>
              <a:rPr lang="fr-CA" sz="1800" dirty="0"/>
              <a:t>une meilleure </a:t>
            </a:r>
            <a:r>
              <a:rPr lang="fr-CA" sz="1800" dirty="0" smtClean="0"/>
              <a:t>sécurité.</a:t>
            </a:r>
            <a:endParaRPr lang="en-US" sz="1800" dirty="0" smtClean="0"/>
          </a:p>
        </p:txBody>
      </p:sp>
    </p:spTree>
    <p:extLst>
      <p:ext uri="{BB962C8B-B14F-4D97-AF65-F5344CB8AC3E}">
        <p14:creationId xmlns:p14="http://schemas.microsoft.com/office/powerpoint/2010/main" xmlns="" val="201978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2 : Évaluation des acquis (suite)</a:t>
            </a:r>
            <a:endParaRPr lang="en-US" dirty="0"/>
          </a:p>
        </p:txBody>
      </p:sp>
      <p:sp>
        <p:nvSpPr>
          <p:cNvPr id="3" name="Content Placeholder 2"/>
          <p:cNvSpPr>
            <a:spLocks noGrp="1"/>
          </p:cNvSpPr>
          <p:nvPr>
            <p:ph idx="1"/>
            <p:custDataLst>
              <p:tags r:id="rId2"/>
            </p:custDataLst>
          </p:nvPr>
        </p:nvSpPr>
        <p:spPr/>
        <p:txBody>
          <a:bodyPr numCol="1">
            <a:noAutofit/>
          </a:bodyPr>
          <a:lstStyle/>
          <a:p>
            <a:pPr marL="0" indent="0">
              <a:buNone/>
            </a:pPr>
            <a:r>
              <a:rPr lang="fr-CA" sz="2800" dirty="0" smtClean="0"/>
              <a:t>3. Pour </a:t>
            </a:r>
            <a:r>
              <a:rPr lang="fr-CA" sz="2800" dirty="0"/>
              <a:t>favoriser la gestion de la fatigue sur la route, un conducteur peut </a:t>
            </a:r>
            <a:r>
              <a:rPr lang="fr-CA" sz="2800" dirty="0" smtClean="0"/>
              <a:t>______.</a:t>
            </a:r>
            <a:endParaRPr lang="en-US" sz="2800" dirty="0"/>
          </a:p>
          <a:p>
            <a:pPr marL="457200" lvl="0" indent="-457200">
              <a:buFont typeface="+mj-lt"/>
              <a:buAutoNum type="alphaLcParenR"/>
            </a:pPr>
            <a:r>
              <a:rPr lang="fr-CA" sz="2400" dirty="0"/>
              <a:t>inclure dans la planification de son voyage des pauses aux aires de </a:t>
            </a:r>
            <a:r>
              <a:rPr lang="fr-CA" sz="2400" dirty="0" smtClean="0"/>
              <a:t>repos.</a:t>
            </a:r>
            <a:endParaRPr lang="en-US" sz="2400" dirty="0"/>
          </a:p>
          <a:p>
            <a:pPr marL="457200" lvl="0" indent="-457200">
              <a:buFont typeface="+mj-lt"/>
              <a:buAutoNum type="alphaLcParenR"/>
            </a:pPr>
            <a:r>
              <a:rPr lang="fr-CA" sz="2400" dirty="0"/>
              <a:t>faire une sieste avant de prendre son service de nuit ou dès que les premiers signes de la fatigue se </a:t>
            </a:r>
            <a:r>
              <a:rPr lang="fr-CA" sz="2400" dirty="0" smtClean="0"/>
              <a:t>manifestent. </a:t>
            </a:r>
            <a:endParaRPr lang="en-US" sz="2400" dirty="0"/>
          </a:p>
          <a:p>
            <a:pPr marL="457200" lvl="0" indent="-457200">
              <a:buFont typeface="+mj-lt"/>
              <a:buAutoNum type="alphaLcParenR"/>
            </a:pPr>
            <a:r>
              <a:rPr lang="fr-CA" sz="2400" dirty="0"/>
              <a:t>prévoir des périodes de sommeil régulières dans la mesure du </a:t>
            </a:r>
            <a:r>
              <a:rPr lang="fr-CA" sz="2400" dirty="0" smtClean="0"/>
              <a:t>possible.</a:t>
            </a:r>
            <a:endParaRPr lang="en-US" sz="2400" dirty="0"/>
          </a:p>
          <a:p>
            <a:pPr marL="457200" lvl="0" indent="-457200">
              <a:buFont typeface="+mj-lt"/>
              <a:buAutoNum type="alphaLcParenR"/>
            </a:pPr>
            <a:r>
              <a:rPr lang="fr-CA" sz="2400" dirty="0"/>
              <a:t>T</a:t>
            </a:r>
            <a:r>
              <a:rPr lang="fr-CA" sz="2400" dirty="0" smtClean="0"/>
              <a:t>outes </a:t>
            </a:r>
            <a:r>
              <a:rPr lang="fr-CA" sz="2400" dirty="0"/>
              <a:t>c</a:t>
            </a:r>
            <a:r>
              <a:rPr lang="fr-CA" sz="2400" dirty="0" smtClean="0"/>
              <a:t>es réponses.</a:t>
            </a:r>
            <a:endParaRPr lang="en-US" sz="2400" dirty="0"/>
          </a:p>
        </p:txBody>
      </p:sp>
    </p:spTree>
    <p:extLst>
      <p:ext uri="{BB962C8B-B14F-4D97-AF65-F5344CB8AC3E}">
        <p14:creationId xmlns:p14="http://schemas.microsoft.com/office/powerpoint/2010/main" xmlns="" val="1342267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2 : Évaluation des acquis (suite)</a:t>
            </a:r>
            <a:endParaRPr lang="en-US" dirty="0"/>
          </a:p>
        </p:txBody>
      </p:sp>
      <p:sp>
        <p:nvSpPr>
          <p:cNvPr id="3" name="Content Placeholder 2"/>
          <p:cNvSpPr>
            <a:spLocks noGrp="1"/>
          </p:cNvSpPr>
          <p:nvPr>
            <p:ph idx="1"/>
            <p:custDataLst>
              <p:tags r:id="rId2"/>
            </p:custDataLst>
          </p:nvPr>
        </p:nvSpPr>
        <p:spPr/>
        <p:txBody>
          <a:bodyPr numCol="1">
            <a:noAutofit/>
          </a:bodyPr>
          <a:lstStyle/>
          <a:p>
            <a:pPr marL="0" indent="0">
              <a:buNone/>
            </a:pPr>
            <a:r>
              <a:rPr lang="fr-CA" sz="2400" dirty="0" smtClean="0"/>
              <a:t>4. Dans </a:t>
            </a:r>
            <a:r>
              <a:rPr lang="fr-CA" sz="2400" dirty="0"/>
              <a:t>le cadre de la responsabilité partagée en matière de gestion de la fatigue, un conducteur ne devrait pas </a:t>
            </a:r>
            <a:r>
              <a:rPr lang="fr-CA" sz="2400" dirty="0" smtClean="0"/>
              <a:t>_____.</a:t>
            </a:r>
          </a:p>
          <a:p>
            <a:pPr marL="457200" lvl="0" indent="-457200">
              <a:buFont typeface="+mj-lt"/>
              <a:buAutoNum type="alphaLcParenR"/>
            </a:pPr>
            <a:r>
              <a:rPr lang="fr-CA" sz="2400" dirty="0" smtClean="0"/>
              <a:t>adopter une bonne hygiène de sommeil.</a:t>
            </a:r>
            <a:endParaRPr lang="en-US" sz="2400" dirty="0" smtClean="0"/>
          </a:p>
          <a:p>
            <a:pPr marL="457200" lvl="0" indent="-457200">
              <a:buFont typeface="+mj-lt"/>
              <a:buAutoNum type="alphaLcParenR"/>
            </a:pPr>
            <a:r>
              <a:rPr lang="fr-CA" sz="2400" dirty="0" smtClean="0"/>
              <a:t>planifier d’être suffisamment reposé avant de conduire.</a:t>
            </a:r>
            <a:endParaRPr lang="en-US" sz="2400" dirty="0" smtClean="0"/>
          </a:p>
          <a:p>
            <a:pPr marL="457200" lvl="0" indent="-457200">
              <a:buFont typeface="+mj-lt"/>
              <a:buAutoNum type="alphaLcParenR"/>
            </a:pPr>
            <a:r>
              <a:rPr lang="fr-CA" sz="2400" dirty="0" smtClean="0"/>
              <a:t>ignorer son besoin de sommeil pendant les périodes de repos et de récupération à la maison.</a:t>
            </a:r>
            <a:endParaRPr lang="en-US" sz="2400" dirty="0" smtClean="0"/>
          </a:p>
          <a:p>
            <a:pPr marL="457200" lvl="0" indent="-457200">
              <a:buFont typeface="+mj-lt"/>
              <a:buAutoNum type="alphaLcParenR"/>
            </a:pPr>
            <a:r>
              <a:rPr lang="fr-CA" sz="2400" dirty="0" smtClean="0"/>
              <a:t>dormir autant que possible, dès que possible, afin de réduire sa dette de sommeil et de se protéger contre les effets d’un manque de sommeil éventuel.</a:t>
            </a:r>
            <a:endParaRPr lang="en-US" sz="2400" dirty="0" smtClean="0"/>
          </a:p>
          <a:p>
            <a:pPr marL="0" indent="0">
              <a:buNone/>
            </a:pPr>
            <a:endParaRPr lang="en-US" sz="2800" dirty="0" smtClean="0"/>
          </a:p>
        </p:txBody>
      </p:sp>
    </p:spTree>
    <p:extLst>
      <p:ext uri="{BB962C8B-B14F-4D97-AF65-F5344CB8AC3E}">
        <p14:creationId xmlns:p14="http://schemas.microsoft.com/office/powerpoint/2010/main" xmlns="" val="1043623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2 : Évaluation des acquis (suite)</a:t>
            </a:r>
            <a:endParaRPr lang="en-US" dirty="0"/>
          </a:p>
        </p:txBody>
      </p:sp>
      <p:sp>
        <p:nvSpPr>
          <p:cNvPr id="3" name="Content Placeholder 2"/>
          <p:cNvSpPr>
            <a:spLocks noGrp="1"/>
          </p:cNvSpPr>
          <p:nvPr>
            <p:ph idx="1"/>
            <p:custDataLst>
              <p:tags r:id="rId2"/>
            </p:custDataLst>
          </p:nvPr>
        </p:nvSpPr>
        <p:spPr/>
        <p:txBody>
          <a:bodyPr numCol="1">
            <a:noAutofit/>
          </a:bodyPr>
          <a:lstStyle/>
          <a:p>
            <a:pPr marL="0" indent="0">
              <a:buNone/>
            </a:pPr>
            <a:r>
              <a:rPr lang="fr-CA" sz="2800" dirty="0" smtClean="0"/>
              <a:t>5. Lequel </a:t>
            </a:r>
            <a:r>
              <a:rPr lang="fr-CA" sz="2800" dirty="0"/>
              <a:t>des énoncés suivants est </a:t>
            </a:r>
            <a:r>
              <a:rPr lang="fr-CA" sz="2800" dirty="0" smtClean="0"/>
              <a:t>faux?</a:t>
            </a:r>
            <a:endParaRPr lang="en-US" sz="2800" dirty="0"/>
          </a:p>
          <a:p>
            <a:pPr marL="457200" lvl="0" indent="-457200">
              <a:buFont typeface="+mj-lt"/>
              <a:buAutoNum type="alphaLcParenR"/>
            </a:pPr>
            <a:r>
              <a:rPr lang="fr-CA" sz="2400" dirty="0"/>
              <a:t>Les conducteurs devraient attendre que les effets de l’inertie du sommeil se dissipent avant de reprendre le volant </a:t>
            </a:r>
            <a:r>
              <a:rPr lang="fr-CA" sz="2400" dirty="0" smtClean="0"/>
              <a:t>après une sieste.</a:t>
            </a:r>
            <a:endParaRPr lang="en-US" sz="2400" dirty="0"/>
          </a:p>
          <a:p>
            <a:pPr marL="457200" lvl="0" indent="-457200">
              <a:buFont typeface="+mj-lt"/>
              <a:buAutoNum type="alphaLcParenR"/>
            </a:pPr>
            <a:r>
              <a:rPr lang="fr-CA" sz="2400" dirty="0"/>
              <a:t>La lumière, le bruit et l’activité physique peuvent </a:t>
            </a:r>
            <a:r>
              <a:rPr lang="fr-CA" sz="2400" dirty="0" smtClean="0"/>
              <a:t>dissiper les </a:t>
            </a:r>
            <a:r>
              <a:rPr lang="fr-CA" sz="2400" dirty="0"/>
              <a:t>effets de l’inertie du sommeil qui suivent une </a:t>
            </a:r>
            <a:r>
              <a:rPr lang="fr-CA" sz="2400" dirty="0" smtClean="0"/>
              <a:t>sieste.</a:t>
            </a:r>
            <a:endParaRPr lang="en-US" sz="2400" dirty="0"/>
          </a:p>
          <a:p>
            <a:pPr marL="457200" lvl="0" indent="-457200">
              <a:buFont typeface="+mj-lt"/>
              <a:buAutoNum type="alphaLcParenR"/>
            </a:pPr>
            <a:r>
              <a:rPr lang="fr-CA" sz="2400" dirty="0"/>
              <a:t>La caféine peut </a:t>
            </a:r>
            <a:r>
              <a:rPr lang="fr-CA" sz="2400" dirty="0" smtClean="0"/>
              <a:t>compenser un </a:t>
            </a:r>
            <a:r>
              <a:rPr lang="fr-CA" sz="2400" dirty="0"/>
              <a:t>manque de </a:t>
            </a:r>
            <a:r>
              <a:rPr lang="fr-CA" sz="2400" dirty="0" smtClean="0"/>
              <a:t>sommeil.</a:t>
            </a:r>
            <a:endParaRPr lang="en-US" sz="2400" dirty="0"/>
          </a:p>
          <a:p>
            <a:pPr marL="457200" lvl="0" indent="-457200">
              <a:buFont typeface="+mj-lt"/>
              <a:buAutoNum type="alphaLcParenR"/>
            </a:pPr>
            <a:r>
              <a:rPr lang="fr-CA" sz="2400" dirty="0"/>
              <a:t>Le meilleur remède contre la somnolence est le </a:t>
            </a:r>
            <a:r>
              <a:rPr lang="fr-CA" sz="2400" dirty="0" smtClean="0"/>
              <a:t>sommeil.</a:t>
            </a:r>
            <a:endParaRPr lang="en-US" sz="2400" dirty="0"/>
          </a:p>
          <a:p>
            <a:pPr marL="463550" indent="-349250"/>
            <a:endParaRPr lang="en-US" sz="2800" dirty="0"/>
          </a:p>
        </p:txBody>
      </p:sp>
    </p:spTree>
    <p:extLst>
      <p:ext uri="{BB962C8B-B14F-4D97-AF65-F5344CB8AC3E}">
        <p14:creationId xmlns:p14="http://schemas.microsoft.com/office/powerpoint/2010/main" xmlns="" val="2108147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3622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white"/>
              </a:solidFill>
            </a:endParaRPr>
          </a:p>
        </p:txBody>
      </p:sp>
      <p:sp>
        <p:nvSpPr>
          <p:cNvPr id="5" name="Title 4"/>
          <p:cNvSpPr>
            <a:spLocks noGrp="1"/>
          </p:cNvSpPr>
          <p:nvPr>
            <p:ph type="ctrTitle"/>
            <p:custDataLst>
              <p:tags r:id="rId1"/>
            </p:custDataLst>
          </p:nvPr>
        </p:nvSpPr>
        <p:spPr/>
        <p:txBody>
          <a:bodyPr>
            <a:normAutofit/>
          </a:bodyPr>
          <a:lstStyle/>
          <a:p>
            <a:r>
              <a:rPr lang="fr-CA" dirty="0"/>
              <a:t>Leçon 3 : </a:t>
            </a:r>
            <a:r>
              <a:rPr lang="fr-CA" dirty="0" smtClean="0"/>
              <a:t>Outils de planification</a:t>
            </a:r>
            <a:endParaRPr lang="en-US" dirty="0"/>
          </a:p>
        </p:txBody>
      </p:sp>
    </p:spTree>
    <p:extLst>
      <p:ext uri="{BB962C8B-B14F-4D97-AF65-F5344CB8AC3E}">
        <p14:creationId xmlns:p14="http://schemas.microsoft.com/office/powerpoint/2010/main" xmlns="" val="3854246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Outils de planification (1 </a:t>
            </a:r>
            <a:r>
              <a:rPr lang="fr-CA" dirty="0" smtClean="0"/>
              <a:t>de 2</a:t>
            </a:r>
            <a:r>
              <a:rPr lang="fr-CA" dirty="0"/>
              <a:t>)</a:t>
            </a:r>
            <a:endParaRPr lang="en-US" dirty="0"/>
          </a:p>
        </p:txBody>
      </p:sp>
      <p:sp>
        <p:nvSpPr>
          <p:cNvPr id="3" name="Content Placeholder 2"/>
          <p:cNvSpPr>
            <a:spLocks noGrp="1"/>
          </p:cNvSpPr>
          <p:nvPr>
            <p:ph idx="1"/>
            <p:custDataLst>
              <p:tags r:id="rId2"/>
            </p:custDataLst>
          </p:nvPr>
        </p:nvSpPr>
        <p:spPr>
          <a:xfrm>
            <a:off x="457200" y="1600200"/>
            <a:ext cx="8534400" cy="4525963"/>
          </a:xfrm>
        </p:spPr>
        <p:txBody>
          <a:bodyPr>
            <a:normAutofit/>
          </a:bodyPr>
          <a:lstStyle/>
          <a:p>
            <a:pPr lvl="0"/>
            <a:r>
              <a:rPr lang="fr-CA" sz="2400" dirty="0" smtClean="0"/>
              <a:t>Évaluer </a:t>
            </a:r>
            <a:r>
              <a:rPr lang="fr-CA" sz="2400" dirty="0"/>
              <a:t>l’efficacité ou la </a:t>
            </a:r>
            <a:r>
              <a:rPr lang="fr-CA" sz="2400" dirty="0" smtClean="0"/>
              <a:t>performance en </a:t>
            </a:r>
            <a:r>
              <a:rPr lang="fr-CA" sz="2400" dirty="0"/>
              <a:t>fonction des facteurs qui contribuent à la </a:t>
            </a:r>
            <a:r>
              <a:rPr lang="fr-CA" sz="2400" dirty="0" smtClean="0"/>
              <a:t>fatigue.</a:t>
            </a:r>
            <a:endParaRPr lang="en-US" sz="2400" dirty="0"/>
          </a:p>
          <a:p>
            <a:pPr lvl="0"/>
            <a:r>
              <a:rPr lang="fr-CA" sz="2400" dirty="0" smtClean="0"/>
              <a:t>Autoriser et soutenir </a:t>
            </a:r>
            <a:r>
              <a:rPr lang="fr-CA" sz="2400" dirty="0"/>
              <a:t>les décisions liées aux besoins en personnel et à la planification qui tiennent compte de la </a:t>
            </a:r>
            <a:r>
              <a:rPr lang="fr-CA" sz="2400" dirty="0" smtClean="0"/>
              <a:t>fatigue. </a:t>
            </a:r>
            <a:endParaRPr lang="en-US" sz="2400" dirty="0"/>
          </a:p>
          <a:p>
            <a:pPr lvl="0"/>
            <a:r>
              <a:rPr lang="fr-CA" sz="2400" dirty="0" smtClean="0"/>
              <a:t>Considérer </a:t>
            </a:r>
            <a:r>
              <a:rPr lang="fr-CA" sz="2400" dirty="0"/>
              <a:t>la possibilité d’ajouter des logiciels complémentaires </a:t>
            </a:r>
            <a:r>
              <a:rPr lang="fr-CA" sz="2400" dirty="0" smtClean="0"/>
              <a:t>de </a:t>
            </a:r>
            <a:r>
              <a:rPr lang="fr-CA" sz="2400" dirty="0"/>
              <a:t>ceux actuellement utilisés dans les </a:t>
            </a:r>
            <a:r>
              <a:rPr lang="fr-CA" sz="2400" dirty="0" smtClean="0"/>
              <a:t>opérations. </a:t>
            </a:r>
            <a:endParaRPr lang="en-US" sz="2400" dirty="0"/>
          </a:p>
          <a:p>
            <a:pPr>
              <a:spcBef>
                <a:spcPts val="0"/>
              </a:spcBef>
            </a:pPr>
            <a:endParaRPr lang="en-US" sz="2400" dirty="0" smtClean="0"/>
          </a:p>
          <a:p>
            <a:pPr>
              <a:spcBef>
                <a:spcPts val="0"/>
              </a:spcBef>
            </a:pPr>
            <a:endParaRPr lang="en-US" dirty="0" smtClean="0"/>
          </a:p>
        </p:txBody>
      </p:sp>
      <p:graphicFrame>
        <p:nvGraphicFramePr>
          <p:cNvPr id="5" name="Diagram 121"/>
          <p:cNvGraphicFramePr/>
          <p:nvPr/>
        </p:nvGraphicFramePr>
        <p:xfrm>
          <a:off x="1066800" y="4114800"/>
          <a:ext cx="7086600" cy="18341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Outils de planification (2 </a:t>
            </a:r>
            <a:r>
              <a:rPr lang="fr-CA" dirty="0" smtClean="0"/>
              <a:t>de 2</a:t>
            </a:r>
            <a:r>
              <a:rPr lang="fr-CA" dirty="0"/>
              <a:t>)</a:t>
            </a:r>
            <a:endParaRPr lang="en-US" dirty="0"/>
          </a:p>
        </p:txBody>
      </p:sp>
      <p:sp>
        <p:nvSpPr>
          <p:cNvPr id="3" name="Content Placeholder 2"/>
          <p:cNvSpPr>
            <a:spLocks noGrp="1"/>
          </p:cNvSpPr>
          <p:nvPr>
            <p:ph idx="1"/>
            <p:custDataLst>
              <p:tags r:id="rId2"/>
            </p:custDataLst>
          </p:nvPr>
        </p:nvSpPr>
        <p:spPr/>
        <p:txBody>
          <a:bodyPr>
            <a:normAutofit fontScale="92500" lnSpcReduction="20000"/>
          </a:bodyPr>
          <a:lstStyle/>
          <a:p>
            <a:pPr lvl="0"/>
            <a:r>
              <a:rPr lang="fr-CA" dirty="0" smtClean="0"/>
              <a:t>Ce sont des outils </a:t>
            </a:r>
            <a:r>
              <a:rPr lang="fr-CA" dirty="0"/>
              <a:t>d’aide à la décision (et non </a:t>
            </a:r>
            <a:r>
              <a:rPr lang="fr-CA" dirty="0" smtClean="0"/>
              <a:t>des </a:t>
            </a:r>
            <a:r>
              <a:rPr lang="fr-CA" dirty="0"/>
              <a:t>décideurs</a:t>
            </a:r>
            <a:r>
              <a:rPr lang="fr-CA" dirty="0" smtClean="0"/>
              <a:t>).</a:t>
            </a:r>
            <a:endParaRPr lang="en-US" sz="2800" dirty="0"/>
          </a:p>
          <a:p>
            <a:pPr lvl="0"/>
            <a:r>
              <a:rPr lang="fr-CA" dirty="0" smtClean="0"/>
              <a:t>Ils s’appuient </a:t>
            </a:r>
            <a:r>
              <a:rPr lang="fr-CA" dirty="0"/>
              <a:t>sur des concepts scientifiques : modèles </a:t>
            </a:r>
            <a:r>
              <a:rPr lang="fr-CA" dirty="0" smtClean="0"/>
              <a:t>biomathématiques </a:t>
            </a:r>
            <a:r>
              <a:rPr lang="fr-CA" dirty="0"/>
              <a:t>de la physiologie de la </a:t>
            </a:r>
            <a:r>
              <a:rPr lang="fr-CA" dirty="0" smtClean="0"/>
              <a:t>fatigue.</a:t>
            </a:r>
            <a:endParaRPr lang="en-US" sz="2800" dirty="0"/>
          </a:p>
          <a:p>
            <a:pPr lvl="0"/>
            <a:r>
              <a:rPr lang="fr-CA" dirty="0" smtClean="0"/>
              <a:t>Il importe de bien </a:t>
            </a:r>
            <a:r>
              <a:rPr lang="fr-CA" dirty="0"/>
              <a:t>évaluer l’utilité des logiciels </a:t>
            </a:r>
            <a:r>
              <a:rPr lang="fr-CA" dirty="0" smtClean="0"/>
              <a:t>offerts </a:t>
            </a:r>
            <a:r>
              <a:rPr lang="fr-CA" dirty="0"/>
              <a:t>sur le marché :</a:t>
            </a:r>
            <a:endParaRPr lang="en-US" sz="2800" dirty="0"/>
          </a:p>
          <a:p>
            <a:pPr lvl="1"/>
            <a:r>
              <a:rPr lang="fr-CA" dirty="0"/>
              <a:t>Mesures de </a:t>
            </a:r>
            <a:r>
              <a:rPr lang="fr-CA" dirty="0" smtClean="0"/>
              <a:t>fatigue fournies.</a:t>
            </a:r>
            <a:endParaRPr lang="en-US" sz="2400" dirty="0"/>
          </a:p>
          <a:p>
            <a:pPr lvl="1"/>
            <a:r>
              <a:rPr lang="fr-CA" dirty="0"/>
              <a:t>Données </a:t>
            </a:r>
            <a:r>
              <a:rPr lang="fr-CA" dirty="0" smtClean="0"/>
              <a:t>requises.</a:t>
            </a:r>
            <a:endParaRPr lang="en-US" sz="2400" dirty="0"/>
          </a:p>
          <a:p>
            <a:pPr lvl="1"/>
            <a:r>
              <a:rPr lang="fr-CA" dirty="0"/>
              <a:t>Adaptabilité et validation </a:t>
            </a:r>
            <a:r>
              <a:rPr lang="fr-CA" dirty="0" smtClean="0"/>
              <a:t>scientifique.</a:t>
            </a:r>
            <a:endParaRPr lang="en-US" sz="2400" dirty="0"/>
          </a:p>
          <a:p>
            <a:pPr lvl="1"/>
            <a:r>
              <a:rPr lang="fr-CA" dirty="0"/>
              <a:t>Dispositions relatives aux </a:t>
            </a:r>
            <a:r>
              <a:rPr lang="fr-CA" dirty="0" smtClean="0"/>
              <a:t>licences.</a:t>
            </a:r>
            <a:endParaRPr lang="en-US" sz="2400" dirty="0"/>
          </a:p>
          <a:p>
            <a:pPr marL="0" indent="0">
              <a:spcBef>
                <a:spcPts val="0"/>
              </a:spcBef>
              <a:buNone/>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Exemple d’outil </a:t>
            </a:r>
            <a:r>
              <a:rPr lang="fr-CA" dirty="0"/>
              <a:t>de planification</a:t>
            </a:r>
            <a:endParaRPr lang="en-US" b="1" dirty="0"/>
          </a:p>
        </p:txBody>
      </p:sp>
      <p:sp>
        <p:nvSpPr>
          <p:cNvPr id="3" name="Content Placeholder 2"/>
          <p:cNvSpPr>
            <a:spLocks noGrp="1"/>
          </p:cNvSpPr>
          <p:nvPr>
            <p:ph idx="1"/>
            <p:custDataLst>
              <p:tags r:id="rId2"/>
            </p:custDataLst>
          </p:nvPr>
        </p:nvSpPr>
        <p:spPr/>
        <p:txBody>
          <a:bodyPr>
            <a:normAutofit/>
          </a:bodyPr>
          <a:lstStyle/>
          <a:p>
            <a:pPr marL="0" indent="0" algn="ctr">
              <a:buNone/>
            </a:pPr>
            <a:r>
              <a:rPr lang="fr-CA" sz="2800" b="1" dirty="0"/>
              <a:t>Dispatcher ID</a:t>
            </a:r>
            <a:r>
              <a:rPr lang="fr-CA" sz="2800" baseline="30000" dirty="0"/>
              <a:t>TM</a:t>
            </a:r>
            <a:r>
              <a:rPr lang="fr-CA" sz="2800" dirty="0"/>
              <a:t> </a:t>
            </a:r>
            <a:endParaRPr lang="en-US" sz="2800" dirty="0"/>
          </a:p>
          <a:p>
            <a:pPr marL="0" indent="0" algn="ctr">
              <a:buNone/>
            </a:pPr>
            <a:r>
              <a:rPr lang="fr-CA" sz="2800" dirty="0"/>
              <a:t>(InterDynamics Pty Ltd.)</a:t>
            </a:r>
            <a:endParaRPr lang="en-US" sz="2800" dirty="0"/>
          </a:p>
          <a:p>
            <a:pPr>
              <a:buNone/>
            </a:pPr>
            <a:endParaRPr lang="en-US" dirty="0" smtClean="0"/>
          </a:p>
        </p:txBody>
      </p:sp>
      <p:graphicFrame>
        <p:nvGraphicFramePr>
          <p:cNvPr id="5" name="Tableau 4"/>
          <p:cNvGraphicFramePr>
            <a:graphicFrameLocks noGrp="1"/>
          </p:cNvGraphicFramePr>
          <p:nvPr/>
        </p:nvGraphicFramePr>
        <p:xfrm>
          <a:off x="457200" y="3657600"/>
          <a:ext cx="8305800" cy="1984325"/>
        </p:xfrm>
        <a:graphic>
          <a:graphicData uri="http://schemas.openxmlformats.org/drawingml/2006/table">
            <a:tbl>
              <a:tblPr/>
              <a:tblGrid>
                <a:gridCol w="2940106"/>
                <a:gridCol w="5365694"/>
              </a:tblGrid>
              <a:tr h="362635">
                <a:tc>
                  <a:txBody>
                    <a:bodyPr/>
                    <a:lstStyle/>
                    <a:p>
                      <a:pPr>
                        <a:lnSpc>
                          <a:spcPct val="115000"/>
                        </a:lnSpc>
                        <a:spcAft>
                          <a:spcPts val="0"/>
                        </a:spcAft>
                      </a:pPr>
                      <a:r>
                        <a:rPr lang="fr-CA" sz="2000" b="1" dirty="0">
                          <a:latin typeface="Calibri"/>
                          <a:ea typeface="Calibri"/>
                          <a:cs typeface="Times New Roman"/>
                        </a:rPr>
                        <a:t>DONNÉES ENTRÉES</a:t>
                      </a:r>
                      <a:endParaRPr lang="fr-CA" sz="20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D417E"/>
                    </a:solidFill>
                  </a:tcPr>
                </a:tc>
                <a:tc>
                  <a:txBody>
                    <a:bodyPr/>
                    <a:lstStyle/>
                    <a:p>
                      <a:pPr>
                        <a:lnSpc>
                          <a:spcPct val="115000"/>
                        </a:lnSpc>
                        <a:spcAft>
                          <a:spcPts val="0"/>
                        </a:spcAft>
                      </a:pPr>
                      <a:r>
                        <a:rPr lang="fr-CA" sz="2000" b="1" dirty="0">
                          <a:latin typeface="Calibri"/>
                          <a:ea typeface="Calibri"/>
                          <a:cs typeface="Times New Roman"/>
                        </a:rPr>
                        <a:t>MESURE DU RÉSULTAT</a:t>
                      </a:r>
                      <a:endParaRPr lang="fr-CA" sz="20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B6C1D"/>
                    </a:solidFill>
                  </a:tcPr>
                </a:tc>
              </a:tr>
              <a:tr h="1542365">
                <a:tc>
                  <a:txBody>
                    <a:bodyPr/>
                    <a:lstStyle/>
                    <a:p>
                      <a:pPr>
                        <a:lnSpc>
                          <a:spcPct val="115000"/>
                        </a:lnSpc>
                        <a:spcAft>
                          <a:spcPts val="0"/>
                        </a:spcAft>
                      </a:pPr>
                      <a:r>
                        <a:rPr lang="fr-CA" sz="1800" b="1" dirty="0">
                          <a:latin typeface="Calibri"/>
                          <a:ea typeface="Calibri"/>
                          <a:cs typeface="Times New Roman"/>
                        </a:rPr>
                        <a:t>- Heures de début et de fin </a:t>
                      </a:r>
                      <a:br>
                        <a:rPr lang="fr-CA" sz="1800" b="1" dirty="0">
                          <a:latin typeface="Calibri"/>
                          <a:ea typeface="Calibri"/>
                          <a:cs typeface="Times New Roman"/>
                        </a:rPr>
                      </a:br>
                      <a:r>
                        <a:rPr lang="fr-CA" sz="1800" b="1" dirty="0">
                          <a:latin typeface="Calibri"/>
                          <a:ea typeface="Calibri"/>
                          <a:cs typeface="Times New Roman"/>
                        </a:rPr>
                        <a:t>de travail</a:t>
                      </a:r>
                      <a:endParaRPr lang="fr-CA" sz="1800" dirty="0">
                        <a:latin typeface="Calibri"/>
                        <a:ea typeface="Calibri"/>
                        <a:cs typeface="Times New Roman"/>
                      </a:endParaRPr>
                    </a:p>
                    <a:p>
                      <a:pPr>
                        <a:lnSpc>
                          <a:spcPct val="115000"/>
                        </a:lnSpc>
                        <a:spcAft>
                          <a:spcPts val="0"/>
                        </a:spcAft>
                      </a:pPr>
                      <a:r>
                        <a:rPr lang="fr-CA" sz="1800" b="1" dirty="0">
                          <a:latin typeface="Calibri"/>
                          <a:ea typeface="Calibri"/>
                          <a:cs typeface="Times New Roman"/>
                        </a:rPr>
                        <a:t>- Risque lié à la tâche </a:t>
                      </a:r>
                      <a:br>
                        <a:rPr lang="fr-CA" sz="1800" b="1" dirty="0">
                          <a:latin typeface="Calibri"/>
                          <a:ea typeface="Calibri"/>
                          <a:cs typeface="Times New Roman"/>
                        </a:rPr>
                      </a:br>
                      <a:r>
                        <a:rPr lang="fr-CA" sz="1800" b="1" dirty="0">
                          <a:latin typeface="Calibri"/>
                          <a:ea typeface="Calibri"/>
                          <a:cs typeface="Times New Roman"/>
                        </a:rPr>
                        <a:t>(faible </a:t>
                      </a:r>
                      <a:r>
                        <a:rPr lang="fr-CA" sz="1800" b="1" dirty="0">
                          <a:latin typeface="Calibri"/>
                          <a:ea typeface="Calibri"/>
                          <a:cs typeface="Times New Roman"/>
                          <a:sym typeface="Wingdings"/>
                        </a:rPr>
                        <a:t></a:t>
                      </a:r>
                      <a:r>
                        <a:rPr lang="fr-CA" sz="1800" b="1" dirty="0">
                          <a:latin typeface="Calibri"/>
                          <a:ea typeface="Calibri"/>
                          <a:cs typeface="Times New Roman"/>
                        </a:rPr>
                        <a:t> élevé)</a:t>
                      </a:r>
                      <a:endParaRPr lang="fr-CA" sz="18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a:txBody>
                    <a:bodyPr/>
                    <a:lstStyle/>
                    <a:p>
                      <a:pPr>
                        <a:lnSpc>
                          <a:spcPct val="115000"/>
                        </a:lnSpc>
                        <a:spcAft>
                          <a:spcPts val="0"/>
                        </a:spcAft>
                      </a:pPr>
                      <a:r>
                        <a:rPr lang="fr-CA" sz="1800" b="1" dirty="0">
                          <a:latin typeface="Calibri"/>
                          <a:ea typeface="Calibri"/>
                          <a:cs typeface="Times New Roman"/>
                        </a:rPr>
                        <a:t>Mesure de fatigue du quart de travail</a:t>
                      </a:r>
                      <a:endParaRPr lang="fr-CA" sz="1800" dirty="0">
                        <a:latin typeface="Calibri"/>
                        <a:ea typeface="Calibri"/>
                        <a:cs typeface="Times New Roman"/>
                      </a:endParaRPr>
                    </a:p>
                    <a:p>
                      <a:pPr>
                        <a:lnSpc>
                          <a:spcPct val="115000"/>
                        </a:lnSpc>
                        <a:spcAft>
                          <a:spcPts val="0"/>
                        </a:spcAft>
                      </a:pPr>
                      <a:r>
                        <a:rPr lang="fr-CA" sz="1800" b="1" dirty="0">
                          <a:latin typeface="Calibri"/>
                          <a:ea typeface="Calibri"/>
                          <a:cs typeface="Times New Roman"/>
                        </a:rPr>
                        <a:t>(standard </a:t>
                      </a:r>
                      <a:r>
                        <a:rPr lang="fr-CA" sz="1800" b="1" dirty="0">
                          <a:latin typeface="Calibri"/>
                          <a:ea typeface="Calibri"/>
                          <a:cs typeface="Times New Roman"/>
                          <a:sym typeface="Wingdings"/>
                        </a:rPr>
                        <a:t></a:t>
                      </a:r>
                      <a:r>
                        <a:rPr lang="fr-CA" sz="1800" b="1" dirty="0">
                          <a:latin typeface="Calibri"/>
                          <a:ea typeface="Calibri"/>
                          <a:cs typeface="Times New Roman"/>
                        </a:rPr>
                        <a:t> très élevé)</a:t>
                      </a:r>
                      <a:endParaRPr lang="fr-CA" sz="18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r>
            </a:tbl>
          </a:graphicData>
        </a:graphic>
      </p:graphicFrame>
    </p:spTree>
    <p:extLst>
      <p:ext uri="{BB962C8B-B14F-4D97-AF65-F5344CB8AC3E}">
        <p14:creationId xmlns:p14="http://schemas.microsoft.com/office/powerpoint/2010/main" xmlns="" val="3682139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white"/>
              </a:solidFill>
            </a:endParaRPr>
          </a:p>
        </p:txBody>
      </p:sp>
      <p:sp>
        <p:nvSpPr>
          <p:cNvPr id="2" name="Title 1"/>
          <p:cNvSpPr>
            <a:spLocks noGrp="1"/>
          </p:cNvSpPr>
          <p:nvPr>
            <p:ph type="ctrTitle"/>
            <p:custDataLst>
              <p:tags r:id="rId1"/>
            </p:custDataLst>
          </p:nvPr>
        </p:nvSpPr>
        <p:spPr/>
        <p:txBody>
          <a:bodyPr>
            <a:normAutofit/>
          </a:bodyPr>
          <a:lstStyle/>
          <a:p>
            <a:r>
              <a:rPr lang="fr-CA" dirty="0"/>
              <a:t>Leçon 1 : </a:t>
            </a:r>
            <a:r>
              <a:rPr lang="fr-CA" dirty="0" smtClean="0"/>
              <a:t>Fatigue </a:t>
            </a:r>
            <a:r>
              <a:rPr lang="fr-CA" dirty="0"/>
              <a:t>et </a:t>
            </a:r>
            <a:r>
              <a:rPr lang="fr-CA" dirty="0" smtClean="0"/>
              <a:t>facteurs </a:t>
            </a:r>
            <a:r>
              <a:rPr lang="fr-CA" dirty="0"/>
              <a:t>de planification liés à la fatigue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Exemple d’outil </a:t>
            </a:r>
            <a:r>
              <a:rPr lang="fr-CA" dirty="0"/>
              <a:t>de planification</a:t>
            </a:r>
            <a:endParaRPr lang="en-US" dirty="0"/>
          </a:p>
        </p:txBody>
      </p:sp>
      <p:sp>
        <p:nvSpPr>
          <p:cNvPr id="3" name="Content Placeholder 2"/>
          <p:cNvSpPr>
            <a:spLocks noGrp="1"/>
          </p:cNvSpPr>
          <p:nvPr>
            <p:ph idx="1"/>
            <p:custDataLst>
              <p:tags r:id="rId2"/>
            </p:custDataLst>
          </p:nvPr>
        </p:nvSpPr>
        <p:spPr>
          <a:xfrm>
            <a:off x="493347" y="1524000"/>
            <a:ext cx="8229600" cy="4525963"/>
          </a:xfrm>
        </p:spPr>
        <p:txBody>
          <a:bodyPr>
            <a:normAutofit/>
          </a:bodyPr>
          <a:lstStyle/>
          <a:p>
            <a:pPr marL="0" indent="0" algn="ctr">
              <a:buNone/>
            </a:pPr>
            <a:r>
              <a:rPr lang="fr-CA" sz="2800" b="1" dirty="0"/>
              <a:t>Dispatcher ID</a:t>
            </a:r>
            <a:r>
              <a:rPr lang="fr-CA" sz="2800" baseline="30000" dirty="0"/>
              <a:t>TM</a:t>
            </a:r>
            <a:endParaRPr lang="en-US" sz="2800" dirty="0"/>
          </a:p>
          <a:p>
            <a:pPr marL="0" indent="0" algn="ctr">
              <a:buNone/>
            </a:pPr>
            <a:r>
              <a:rPr lang="fr-CA" sz="2800" dirty="0"/>
              <a:t>basé sur le modèle </a:t>
            </a:r>
            <a:r>
              <a:rPr lang="fr-CA" sz="2800" dirty="0" smtClean="0"/>
              <a:t>Fatigue </a:t>
            </a:r>
            <a:r>
              <a:rPr lang="fr-CA" sz="2800" dirty="0"/>
              <a:t>Audit </a:t>
            </a:r>
            <a:r>
              <a:rPr lang="fr-CA" sz="2800" dirty="0" err="1" smtClean="0"/>
              <a:t>InterDyne</a:t>
            </a:r>
            <a:endParaRPr lang="en-US" sz="2800" dirty="0"/>
          </a:p>
          <a:p>
            <a:pPr>
              <a:buNone/>
            </a:pPr>
            <a:endParaRPr lang="en-US" dirty="0" smtClean="0"/>
          </a:p>
        </p:txBody>
      </p:sp>
      <p:sp>
        <p:nvSpPr>
          <p:cNvPr id="41" name="Rectangle 40"/>
          <p:cNvSpPr/>
          <p:nvPr>
            <p:custDataLst>
              <p:tags r:id="rId3"/>
            </p:custDataLst>
          </p:nvPr>
        </p:nvSpPr>
        <p:spPr>
          <a:xfrm rot="16200000">
            <a:off x="7011518" y="4501632"/>
            <a:ext cx="2819400" cy="369332"/>
          </a:xfrm>
          <a:prstGeom prst="rect">
            <a:avLst/>
          </a:prstGeom>
        </p:spPr>
        <p:txBody>
          <a:bodyPr wrap="square">
            <a:spAutoFit/>
          </a:bodyPr>
          <a:lstStyle/>
          <a:p>
            <a:r>
              <a:rPr lang="fr-CA" sz="900" dirty="0"/>
              <a:t>Image fournie </a:t>
            </a:r>
            <a:endParaRPr lang="en-US" sz="900" dirty="0"/>
          </a:p>
          <a:p>
            <a:r>
              <a:rPr lang="fr-CA" sz="900" dirty="0"/>
              <a:t>par </a:t>
            </a:r>
            <a:r>
              <a:rPr lang="fr-CA" sz="900" dirty="0" err="1" smtClean="0"/>
              <a:t>InterDynamics</a:t>
            </a:r>
            <a:r>
              <a:rPr lang="en-US" sz="900" dirty="0" smtClean="0"/>
              <a:t> </a:t>
            </a:r>
            <a:r>
              <a:rPr lang="fr-CA" sz="900" dirty="0" err="1" smtClean="0"/>
              <a:t>Pty</a:t>
            </a:r>
            <a:r>
              <a:rPr lang="fr-CA" sz="900" dirty="0" smtClean="0"/>
              <a:t> </a:t>
            </a:r>
            <a:r>
              <a:rPr lang="fr-CA" sz="900" dirty="0"/>
              <a:t>Ltd. </a:t>
            </a:r>
            <a:endParaRPr lang="en-US" sz="900" dirty="0"/>
          </a:p>
        </p:txBody>
      </p:sp>
      <p:pic>
        <p:nvPicPr>
          <p:cNvPr id="19" name="Image 18" descr="Image6.png"/>
          <p:cNvPicPr>
            <a:picLocks noChangeAspect="1"/>
          </p:cNvPicPr>
          <p:nvPr/>
        </p:nvPicPr>
        <p:blipFill>
          <a:blip r:embed="rId6" cstate="print"/>
          <a:stretch>
            <a:fillRect/>
          </a:stretch>
        </p:blipFill>
        <p:spPr>
          <a:xfrm>
            <a:off x="1143000" y="2667000"/>
            <a:ext cx="6248400" cy="369610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Exemple d’outil </a:t>
            </a:r>
            <a:r>
              <a:rPr lang="fr-CA" dirty="0"/>
              <a:t>de planification</a:t>
            </a:r>
            <a:endParaRPr lang="en-US" dirty="0"/>
          </a:p>
        </p:txBody>
      </p:sp>
      <p:sp>
        <p:nvSpPr>
          <p:cNvPr id="3" name="Content Placeholder 2"/>
          <p:cNvSpPr>
            <a:spLocks noGrp="1"/>
          </p:cNvSpPr>
          <p:nvPr>
            <p:ph idx="1"/>
            <p:custDataLst>
              <p:tags r:id="rId2"/>
            </p:custDataLst>
          </p:nvPr>
        </p:nvSpPr>
        <p:spPr/>
        <p:txBody>
          <a:bodyPr>
            <a:normAutofit/>
          </a:bodyPr>
          <a:lstStyle/>
          <a:p>
            <a:pPr marL="0" indent="0" algn="ctr">
              <a:buNone/>
            </a:pPr>
            <a:r>
              <a:rPr lang="fr-CA" sz="2800" b="1" dirty="0"/>
              <a:t>Circadian Alertness Simulator (</a:t>
            </a:r>
            <a:r>
              <a:rPr lang="fr-CA" sz="2800" b="1" dirty="0" smtClean="0"/>
              <a:t>CAS)</a:t>
            </a:r>
            <a:r>
              <a:rPr lang="fr-CA" sz="2800" baseline="30000" dirty="0" smtClean="0"/>
              <a:t>TM</a:t>
            </a:r>
            <a:endParaRPr lang="en-US" sz="2800" dirty="0"/>
          </a:p>
          <a:p>
            <a:pPr marL="0" indent="0" algn="ctr">
              <a:buNone/>
            </a:pPr>
            <a:r>
              <a:rPr lang="fr-CA" sz="2800" dirty="0"/>
              <a:t>(</a:t>
            </a:r>
            <a:r>
              <a:rPr lang="fr-CA" sz="2800" dirty="0" err="1" smtClean="0"/>
              <a:t>Circadian</a:t>
            </a:r>
            <a:r>
              <a:rPr lang="fr-CA" sz="2800" dirty="0" smtClean="0"/>
              <a:t>®)</a:t>
            </a:r>
            <a:endParaRPr lang="en-US" sz="2800" dirty="0"/>
          </a:p>
          <a:p>
            <a:pPr marL="0" indent="0">
              <a:spcBef>
                <a:spcPts val="0"/>
              </a:spcBef>
              <a:buNone/>
            </a:pPr>
            <a:endParaRPr lang="en-US" sz="2800" dirty="0" smtClean="0"/>
          </a:p>
          <a:p>
            <a:pPr>
              <a:spcBef>
                <a:spcPts val="0"/>
              </a:spcBef>
            </a:pPr>
            <a:endParaRPr lang="en-US" sz="2800" dirty="0" smtClean="0"/>
          </a:p>
          <a:p>
            <a:pPr>
              <a:buNone/>
            </a:pPr>
            <a:endParaRPr lang="en-US" dirty="0" smtClean="0"/>
          </a:p>
        </p:txBody>
      </p:sp>
      <p:graphicFrame>
        <p:nvGraphicFramePr>
          <p:cNvPr id="5" name="Tableau 4"/>
          <p:cNvGraphicFramePr>
            <a:graphicFrameLocks noGrp="1"/>
          </p:cNvGraphicFramePr>
          <p:nvPr/>
        </p:nvGraphicFramePr>
        <p:xfrm>
          <a:off x="762000" y="3352800"/>
          <a:ext cx="7686675" cy="2109689"/>
        </p:xfrm>
        <a:graphic>
          <a:graphicData uri="http://schemas.openxmlformats.org/drawingml/2006/table">
            <a:tbl>
              <a:tblPr/>
              <a:tblGrid>
                <a:gridCol w="2819400"/>
                <a:gridCol w="4867275"/>
              </a:tblGrid>
              <a:tr h="616169">
                <a:tc>
                  <a:txBody>
                    <a:bodyPr/>
                    <a:lstStyle/>
                    <a:p>
                      <a:pPr>
                        <a:lnSpc>
                          <a:spcPct val="115000"/>
                        </a:lnSpc>
                        <a:spcAft>
                          <a:spcPts val="0"/>
                        </a:spcAft>
                      </a:pPr>
                      <a:r>
                        <a:rPr lang="fr-CA" sz="2000" b="1" dirty="0">
                          <a:latin typeface="Calibri"/>
                          <a:ea typeface="Calibri"/>
                          <a:cs typeface="Times New Roman"/>
                        </a:rPr>
                        <a:t>DONNÉES ENTRÉES</a:t>
                      </a:r>
                      <a:endParaRPr lang="fr-CA" sz="20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D417E"/>
                    </a:solidFill>
                  </a:tcPr>
                </a:tc>
                <a:tc>
                  <a:txBody>
                    <a:bodyPr/>
                    <a:lstStyle/>
                    <a:p>
                      <a:pPr>
                        <a:lnSpc>
                          <a:spcPct val="115000"/>
                        </a:lnSpc>
                        <a:spcAft>
                          <a:spcPts val="0"/>
                        </a:spcAft>
                      </a:pPr>
                      <a:r>
                        <a:rPr lang="fr-CA" sz="2000" b="1" dirty="0">
                          <a:latin typeface="Calibri"/>
                          <a:ea typeface="Calibri"/>
                          <a:cs typeface="Times New Roman"/>
                        </a:rPr>
                        <a:t>MESURE DU RÉSULTAT</a:t>
                      </a:r>
                      <a:endParaRPr lang="fr-CA" sz="20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B6C1D"/>
                    </a:solidFill>
                  </a:tcPr>
                </a:tc>
              </a:tr>
              <a:tr h="1425991">
                <a:tc>
                  <a:txBody>
                    <a:bodyPr/>
                    <a:lstStyle/>
                    <a:p>
                      <a:pPr>
                        <a:lnSpc>
                          <a:spcPct val="115000"/>
                        </a:lnSpc>
                        <a:spcAft>
                          <a:spcPts val="0"/>
                        </a:spcAft>
                      </a:pPr>
                      <a:r>
                        <a:rPr lang="fr-CA" sz="2000" b="1" dirty="0">
                          <a:latin typeface="Calibri"/>
                          <a:ea typeface="Calibri"/>
                          <a:cs typeface="Times New Roman"/>
                        </a:rPr>
                        <a:t>- Heures de début et de </a:t>
                      </a:r>
                      <a:br>
                        <a:rPr lang="fr-CA" sz="2000" b="1" dirty="0">
                          <a:latin typeface="Calibri"/>
                          <a:ea typeface="Calibri"/>
                          <a:cs typeface="Times New Roman"/>
                        </a:rPr>
                      </a:br>
                      <a:r>
                        <a:rPr lang="fr-CA" sz="2000" b="1" dirty="0">
                          <a:latin typeface="Calibri"/>
                          <a:ea typeface="Calibri"/>
                          <a:cs typeface="Times New Roman"/>
                        </a:rPr>
                        <a:t>fin de travail</a:t>
                      </a:r>
                      <a:endParaRPr lang="fr-CA" sz="2000" dirty="0">
                        <a:latin typeface="Calibri"/>
                        <a:ea typeface="Calibri"/>
                        <a:cs typeface="Times New Roman"/>
                      </a:endParaRPr>
                    </a:p>
                    <a:p>
                      <a:pPr>
                        <a:lnSpc>
                          <a:spcPct val="115000"/>
                        </a:lnSpc>
                        <a:spcAft>
                          <a:spcPts val="0"/>
                        </a:spcAft>
                      </a:pPr>
                      <a:r>
                        <a:rPr lang="fr-CA" sz="2000" b="1" dirty="0">
                          <a:latin typeface="Calibri"/>
                          <a:ea typeface="Calibri"/>
                          <a:cs typeface="Times New Roman"/>
                        </a:rPr>
                        <a:t>- Heures de sommeil (facultatif)</a:t>
                      </a:r>
                      <a:endParaRPr lang="fr-CA" sz="20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a:txBody>
                    <a:bodyPr/>
                    <a:lstStyle/>
                    <a:p>
                      <a:pPr>
                        <a:lnSpc>
                          <a:spcPct val="115000"/>
                        </a:lnSpc>
                        <a:spcAft>
                          <a:spcPts val="0"/>
                        </a:spcAft>
                      </a:pPr>
                      <a:r>
                        <a:rPr lang="fr-CA" sz="2000" b="1" dirty="0">
                          <a:latin typeface="Calibri"/>
                          <a:ea typeface="Calibri"/>
                          <a:cs typeface="Times New Roman"/>
                        </a:rPr>
                        <a:t>Mesure de vigilance</a:t>
                      </a:r>
                      <a:endParaRPr lang="fr-CA" sz="2000" dirty="0">
                        <a:latin typeface="Calibri"/>
                        <a:ea typeface="Calibri"/>
                        <a:cs typeface="Times New Roman"/>
                      </a:endParaRPr>
                    </a:p>
                    <a:p>
                      <a:pPr>
                        <a:lnSpc>
                          <a:spcPct val="115000"/>
                        </a:lnSpc>
                        <a:spcAft>
                          <a:spcPts val="0"/>
                        </a:spcAft>
                      </a:pPr>
                      <a:r>
                        <a:rPr lang="fr-CA" sz="2000" b="1" dirty="0">
                          <a:latin typeface="Calibri"/>
                          <a:ea typeface="Calibri"/>
                          <a:cs typeface="Times New Roman"/>
                        </a:rPr>
                        <a:t>(en fonction du temps)</a:t>
                      </a:r>
                      <a:endParaRPr lang="fr-CA" sz="20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r>
            </a:tbl>
          </a:graphicData>
        </a:graphic>
      </p:graphicFrame>
    </p:spTree>
    <p:extLst>
      <p:ext uri="{BB962C8B-B14F-4D97-AF65-F5344CB8AC3E}">
        <p14:creationId xmlns:p14="http://schemas.microsoft.com/office/powerpoint/2010/main" xmlns="" val="2953390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Exemple d’outil </a:t>
            </a:r>
            <a:r>
              <a:rPr lang="fr-CA" dirty="0"/>
              <a:t>de planification</a:t>
            </a:r>
            <a:endParaRPr lang="en-US" dirty="0"/>
          </a:p>
        </p:txBody>
      </p:sp>
      <p:sp>
        <p:nvSpPr>
          <p:cNvPr id="3" name="Content Placeholder 2"/>
          <p:cNvSpPr>
            <a:spLocks noGrp="1"/>
          </p:cNvSpPr>
          <p:nvPr>
            <p:ph idx="1"/>
            <p:custDataLst>
              <p:tags r:id="rId2"/>
            </p:custDataLst>
          </p:nvPr>
        </p:nvSpPr>
        <p:spPr/>
        <p:txBody>
          <a:bodyPr>
            <a:normAutofit/>
          </a:bodyPr>
          <a:lstStyle/>
          <a:p>
            <a:pPr marL="0" indent="0" algn="ctr">
              <a:buNone/>
            </a:pPr>
            <a:r>
              <a:rPr lang="fr-CA" sz="2800" b="1" dirty="0"/>
              <a:t>Circadian </a:t>
            </a:r>
            <a:r>
              <a:rPr lang="fr-CA" sz="2800" b="1" dirty="0" err="1"/>
              <a:t>Alertness</a:t>
            </a:r>
            <a:r>
              <a:rPr lang="fr-CA" sz="2800" b="1" dirty="0"/>
              <a:t> </a:t>
            </a:r>
            <a:r>
              <a:rPr lang="fr-CA" sz="2800" b="1" dirty="0" err="1" smtClean="0"/>
              <a:t>Simulator</a:t>
            </a:r>
            <a:r>
              <a:rPr lang="fr-CA" sz="2800" baseline="30000" dirty="0" err="1" smtClean="0"/>
              <a:t>TM</a:t>
            </a:r>
            <a:endParaRPr lang="en-US" sz="2800" dirty="0"/>
          </a:p>
          <a:p>
            <a:pPr>
              <a:buNone/>
            </a:pPr>
            <a:endParaRPr lang="en-US" dirty="0" smtClean="0"/>
          </a:p>
        </p:txBody>
      </p:sp>
      <p:sp>
        <p:nvSpPr>
          <p:cNvPr id="5" name="TextBox 4"/>
          <p:cNvSpPr txBox="1"/>
          <p:nvPr>
            <p:custDataLst>
              <p:tags r:id="rId3"/>
            </p:custDataLst>
          </p:nvPr>
        </p:nvSpPr>
        <p:spPr>
          <a:xfrm rot="5400000">
            <a:off x="7978111" y="4469682"/>
            <a:ext cx="1648208" cy="230832"/>
          </a:xfrm>
          <a:prstGeom prst="rect">
            <a:avLst/>
          </a:prstGeom>
          <a:noFill/>
        </p:spPr>
        <p:txBody>
          <a:bodyPr wrap="none" rtlCol="0">
            <a:spAutoFit/>
          </a:bodyPr>
          <a:lstStyle/>
          <a:p>
            <a:r>
              <a:rPr lang="en-US" sz="900" dirty="0"/>
              <a:t>© Circadian </a:t>
            </a:r>
            <a:r>
              <a:rPr lang="en-US" sz="900" dirty="0" smtClean="0"/>
              <a:t>International inc</a:t>
            </a:r>
            <a:r>
              <a:rPr lang="en-US" sz="900" dirty="0"/>
              <a:t>. </a:t>
            </a:r>
            <a:r>
              <a:rPr lang="en-US" sz="900" dirty="0" smtClean="0"/>
              <a:t>. </a:t>
            </a:r>
            <a:endParaRPr lang="en-US" sz="900" dirty="0"/>
          </a:p>
        </p:txBody>
      </p:sp>
      <p:pic>
        <p:nvPicPr>
          <p:cNvPr id="6" name="Image 5" descr="Somnolence_bulle.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914400" y="2057400"/>
            <a:ext cx="7543800" cy="427300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Exemple d’outil </a:t>
            </a:r>
            <a:r>
              <a:rPr lang="fr-CA" dirty="0"/>
              <a:t>de planification</a:t>
            </a:r>
            <a:endParaRPr lang="en-US" dirty="0"/>
          </a:p>
        </p:txBody>
      </p:sp>
      <p:sp>
        <p:nvSpPr>
          <p:cNvPr id="3" name="Content Placeholder 2"/>
          <p:cNvSpPr>
            <a:spLocks noGrp="1"/>
          </p:cNvSpPr>
          <p:nvPr>
            <p:ph idx="1"/>
            <p:custDataLst>
              <p:tags r:id="rId2"/>
            </p:custDataLst>
          </p:nvPr>
        </p:nvSpPr>
        <p:spPr/>
        <p:txBody>
          <a:bodyPr>
            <a:normAutofit/>
          </a:bodyPr>
          <a:lstStyle/>
          <a:p>
            <a:pPr marL="0" indent="0" algn="ctr">
              <a:buNone/>
            </a:pPr>
            <a:r>
              <a:rPr lang="fr-CA" sz="2800" b="1" dirty="0" smtClean="0"/>
              <a:t>FAST (Fatigue </a:t>
            </a:r>
            <a:r>
              <a:rPr lang="fr-CA" sz="2800" b="1" dirty="0" err="1" smtClean="0"/>
              <a:t>Avoidance</a:t>
            </a:r>
            <a:r>
              <a:rPr lang="fr-CA" sz="2800" b="1" dirty="0" smtClean="0"/>
              <a:t> </a:t>
            </a:r>
            <a:r>
              <a:rPr lang="fr-CA" sz="2800" b="1" dirty="0" err="1" smtClean="0"/>
              <a:t>Scheduling</a:t>
            </a:r>
            <a:r>
              <a:rPr lang="fr-CA" sz="2800" b="1" dirty="0" smtClean="0"/>
              <a:t> </a:t>
            </a:r>
            <a:r>
              <a:rPr lang="fr-CA" sz="2800" b="1" dirty="0" err="1" smtClean="0"/>
              <a:t>Tool</a:t>
            </a:r>
            <a:r>
              <a:rPr lang="fr-CA" sz="2800" b="1" dirty="0" smtClean="0"/>
              <a:t>)® </a:t>
            </a:r>
            <a:endParaRPr lang="en-US" sz="2800" dirty="0"/>
          </a:p>
          <a:p>
            <a:pPr marL="0" indent="0" algn="ctr">
              <a:buNone/>
            </a:pPr>
            <a:r>
              <a:rPr lang="fr-CA" sz="2800" dirty="0"/>
              <a:t>(Fatigue Science LLC)</a:t>
            </a:r>
            <a:endParaRPr lang="en-US" sz="2800" dirty="0"/>
          </a:p>
          <a:p>
            <a:pPr>
              <a:spcBef>
                <a:spcPts val="0"/>
              </a:spcBef>
            </a:pPr>
            <a:endParaRPr lang="en-US" sz="2800" dirty="0" smtClean="0"/>
          </a:p>
          <a:p>
            <a:pPr>
              <a:spcBef>
                <a:spcPts val="0"/>
              </a:spcBef>
            </a:pPr>
            <a:endParaRPr lang="en-US" sz="2800" dirty="0" smtClean="0"/>
          </a:p>
          <a:p>
            <a:pPr>
              <a:buNone/>
            </a:pPr>
            <a:endParaRPr lang="en-US" dirty="0" smtClean="0"/>
          </a:p>
        </p:txBody>
      </p:sp>
      <p:graphicFrame>
        <p:nvGraphicFramePr>
          <p:cNvPr id="5" name="Tableau 4"/>
          <p:cNvGraphicFramePr>
            <a:graphicFrameLocks noGrp="1"/>
          </p:cNvGraphicFramePr>
          <p:nvPr/>
        </p:nvGraphicFramePr>
        <p:xfrm>
          <a:off x="609600" y="3200400"/>
          <a:ext cx="7924800" cy="2278380"/>
        </p:xfrm>
        <a:graphic>
          <a:graphicData uri="http://schemas.openxmlformats.org/drawingml/2006/table">
            <a:tbl>
              <a:tblPr/>
              <a:tblGrid>
                <a:gridCol w="3200400"/>
                <a:gridCol w="4724400"/>
              </a:tblGrid>
              <a:tr h="573693">
                <a:tc>
                  <a:txBody>
                    <a:bodyPr/>
                    <a:lstStyle/>
                    <a:p>
                      <a:pPr>
                        <a:lnSpc>
                          <a:spcPct val="115000"/>
                        </a:lnSpc>
                        <a:spcAft>
                          <a:spcPts val="0"/>
                        </a:spcAft>
                      </a:pPr>
                      <a:r>
                        <a:rPr lang="fr-CA" sz="2000" b="1" dirty="0">
                          <a:latin typeface="Calibri"/>
                          <a:ea typeface="Calibri"/>
                          <a:cs typeface="Times New Roman"/>
                        </a:rPr>
                        <a:t>DONNÉES ENTRÉES</a:t>
                      </a:r>
                      <a:endParaRPr lang="fr-CA" sz="20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D417E"/>
                    </a:solidFill>
                  </a:tcPr>
                </a:tc>
                <a:tc>
                  <a:txBody>
                    <a:bodyPr/>
                    <a:lstStyle/>
                    <a:p>
                      <a:pPr>
                        <a:lnSpc>
                          <a:spcPct val="115000"/>
                        </a:lnSpc>
                        <a:spcAft>
                          <a:spcPts val="0"/>
                        </a:spcAft>
                      </a:pPr>
                      <a:r>
                        <a:rPr lang="fr-CA" sz="2000" b="1">
                          <a:latin typeface="Calibri"/>
                          <a:ea typeface="Calibri"/>
                          <a:cs typeface="Times New Roman"/>
                        </a:rPr>
                        <a:t>MESURE </a:t>
                      </a:r>
                      <a:r>
                        <a:rPr lang="fr-CA" sz="2000" b="1" smtClean="0">
                          <a:latin typeface="Calibri"/>
                          <a:ea typeface="Calibri"/>
                          <a:cs typeface="Times New Roman"/>
                        </a:rPr>
                        <a:t>DU </a:t>
                      </a:r>
                      <a:r>
                        <a:rPr lang="fr-CA" sz="2000" b="1" dirty="0">
                          <a:latin typeface="Calibri"/>
                          <a:ea typeface="Calibri"/>
                          <a:cs typeface="Times New Roman"/>
                        </a:rPr>
                        <a:t>RÉSULTAT</a:t>
                      </a:r>
                      <a:endParaRPr lang="fr-CA" sz="20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B6C1D"/>
                    </a:solidFill>
                  </a:tcPr>
                </a:tc>
              </a:tr>
              <a:tr h="1704687">
                <a:tc>
                  <a:txBody>
                    <a:bodyPr/>
                    <a:lstStyle/>
                    <a:p>
                      <a:pPr>
                        <a:lnSpc>
                          <a:spcPct val="115000"/>
                        </a:lnSpc>
                        <a:spcAft>
                          <a:spcPts val="0"/>
                        </a:spcAft>
                      </a:pPr>
                      <a:r>
                        <a:rPr lang="fr-CA" sz="1800" b="1" dirty="0">
                          <a:latin typeface="Calibri"/>
                          <a:ea typeface="Calibri"/>
                          <a:cs typeface="Times New Roman"/>
                        </a:rPr>
                        <a:t>- Heures de début et de </a:t>
                      </a:r>
                      <a:br>
                        <a:rPr lang="fr-CA" sz="1800" b="1" dirty="0">
                          <a:latin typeface="Calibri"/>
                          <a:ea typeface="Calibri"/>
                          <a:cs typeface="Times New Roman"/>
                        </a:rPr>
                      </a:br>
                      <a:r>
                        <a:rPr lang="fr-CA" sz="1800" b="1" dirty="0">
                          <a:latin typeface="Calibri"/>
                          <a:ea typeface="Calibri"/>
                          <a:cs typeface="Times New Roman"/>
                        </a:rPr>
                        <a:t>fin de travail</a:t>
                      </a:r>
                      <a:endParaRPr lang="fr-CA" sz="1800" dirty="0">
                        <a:latin typeface="Calibri"/>
                        <a:ea typeface="Calibri"/>
                        <a:cs typeface="Times New Roman"/>
                      </a:endParaRPr>
                    </a:p>
                    <a:p>
                      <a:pPr>
                        <a:lnSpc>
                          <a:spcPct val="115000"/>
                        </a:lnSpc>
                        <a:spcAft>
                          <a:spcPts val="0"/>
                        </a:spcAft>
                      </a:pPr>
                      <a:r>
                        <a:rPr lang="fr-CA" sz="1800" b="1" dirty="0">
                          <a:latin typeface="Calibri"/>
                          <a:ea typeface="Calibri"/>
                          <a:cs typeface="Times New Roman"/>
                        </a:rPr>
                        <a:t>- Heures de sommeil (facultatif)</a:t>
                      </a:r>
                      <a:endParaRPr lang="fr-CA" sz="1800" dirty="0">
                        <a:latin typeface="Calibri"/>
                        <a:ea typeface="Calibri"/>
                        <a:cs typeface="Times New Roman"/>
                      </a:endParaRPr>
                    </a:p>
                    <a:p>
                      <a:pPr>
                        <a:lnSpc>
                          <a:spcPct val="115000"/>
                        </a:lnSpc>
                        <a:spcAft>
                          <a:spcPts val="0"/>
                        </a:spcAft>
                      </a:pPr>
                      <a:r>
                        <a:rPr lang="fr-CA" sz="1800" b="1" dirty="0">
                          <a:latin typeface="Calibri"/>
                          <a:ea typeface="Calibri"/>
                          <a:cs typeface="Times New Roman"/>
                        </a:rPr>
                        <a:t>- Qualité du sommeil</a:t>
                      </a:r>
                      <a:endParaRPr lang="fr-CA" sz="18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1DA"/>
                    </a:solidFill>
                  </a:tcPr>
                </a:tc>
                <a:tc>
                  <a:txBody>
                    <a:bodyPr/>
                    <a:lstStyle/>
                    <a:p>
                      <a:pPr>
                        <a:lnSpc>
                          <a:spcPct val="115000"/>
                        </a:lnSpc>
                        <a:spcAft>
                          <a:spcPts val="0"/>
                        </a:spcAft>
                      </a:pPr>
                      <a:r>
                        <a:rPr lang="fr-CA" sz="1800" b="1" dirty="0">
                          <a:latin typeface="Calibri"/>
                          <a:ea typeface="Calibri"/>
                          <a:cs typeface="Times New Roman"/>
                        </a:rPr>
                        <a:t>Mesure de l’efficacité</a:t>
                      </a:r>
                      <a:endParaRPr lang="fr-CA" sz="1800" dirty="0">
                        <a:latin typeface="Calibri"/>
                        <a:ea typeface="Calibri"/>
                        <a:cs typeface="Times New Roman"/>
                      </a:endParaRPr>
                    </a:p>
                    <a:p>
                      <a:pPr>
                        <a:lnSpc>
                          <a:spcPct val="115000"/>
                        </a:lnSpc>
                        <a:spcAft>
                          <a:spcPts val="0"/>
                        </a:spcAft>
                      </a:pPr>
                      <a:r>
                        <a:rPr lang="fr-CA" sz="1800" b="1" dirty="0">
                          <a:latin typeface="Calibri"/>
                          <a:ea typeface="Calibri"/>
                          <a:cs typeface="Times New Roman"/>
                        </a:rPr>
                        <a:t>(en fonction du temps)</a:t>
                      </a:r>
                      <a:endParaRPr lang="fr-CA" sz="1800" dirty="0">
                        <a:latin typeface="Calibri"/>
                        <a:ea typeface="Calibri"/>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5"/>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smtClean="0"/>
              <a:t>Exemple d’outil de planification</a:t>
            </a:r>
            <a:endParaRPr lang="en-US" dirty="0"/>
          </a:p>
        </p:txBody>
      </p:sp>
      <p:sp>
        <p:nvSpPr>
          <p:cNvPr id="3" name="Content Placeholder 2"/>
          <p:cNvSpPr>
            <a:spLocks noGrp="1"/>
          </p:cNvSpPr>
          <p:nvPr>
            <p:ph idx="1"/>
            <p:custDataLst>
              <p:tags r:id="rId2"/>
            </p:custDataLst>
          </p:nvPr>
        </p:nvSpPr>
        <p:spPr>
          <a:xfrm>
            <a:off x="476250" y="1524001"/>
            <a:ext cx="8229600" cy="1295400"/>
          </a:xfrm>
        </p:spPr>
        <p:txBody>
          <a:bodyPr>
            <a:normAutofit fontScale="92500" lnSpcReduction="10000"/>
          </a:bodyPr>
          <a:lstStyle/>
          <a:p>
            <a:pPr marL="0" indent="0" algn="ctr">
              <a:buNone/>
            </a:pPr>
            <a:r>
              <a:rPr lang="fr-CA" sz="2800" b="1" dirty="0"/>
              <a:t>FAST (Fatigue Avoidance Scheduling </a:t>
            </a:r>
            <a:r>
              <a:rPr lang="fr-CA" sz="2800" b="1" dirty="0" err="1"/>
              <a:t>Tool</a:t>
            </a:r>
            <a:r>
              <a:rPr lang="fr-CA" sz="2800" b="1" dirty="0" smtClean="0"/>
              <a:t>)</a:t>
            </a:r>
            <a:r>
              <a:rPr lang="fr-CA" sz="2800" dirty="0" smtClean="0"/>
              <a:t>® </a:t>
            </a:r>
            <a:endParaRPr lang="en-US" sz="2800" dirty="0"/>
          </a:p>
          <a:p>
            <a:pPr marL="0" indent="0" algn="ctr">
              <a:buNone/>
            </a:pPr>
            <a:r>
              <a:rPr lang="fr-CA" sz="2800" dirty="0"/>
              <a:t>basé sur le modèle SAFE (sommeil, activité, fatigue et efficacité au travail) </a:t>
            </a:r>
            <a:endParaRPr lang="en-US" sz="2800" dirty="0"/>
          </a:p>
          <a:p>
            <a:pPr>
              <a:buNone/>
            </a:pPr>
            <a:endParaRPr lang="en-US" dirty="0" smtClean="0"/>
          </a:p>
        </p:txBody>
      </p:sp>
      <p:pic>
        <p:nvPicPr>
          <p:cNvPr id="16" name="Image 15" descr="Image44.png"/>
          <p:cNvPicPr>
            <a:picLocks noChangeAspect="1"/>
          </p:cNvPicPr>
          <p:nvPr/>
        </p:nvPicPr>
        <p:blipFill>
          <a:blip r:embed="rId5" cstate="print"/>
          <a:stretch>
            <a:fillRect/>
          </a:stretch>
        </p:blipFill>
        <p:spPr>
          <a:xfrm>
            <a:off x="914400" y="2819400"/>
            <a:ext cx="7279390" cy="353887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Outils de </a:t>
            </a:r>
            <a:r>
              <a:rPr lang="fr-CA" dirty="0" smtClean="0"/>
              <a:t>planification tenant </a:t>
            </a:r>
            <a:r>
              <a:rPr lang="fr-CA" dirty="0"/>
              <a:t>compte des </a:t>
            </a:r>
            <a:r>
              <a:rPr lang="fr-CA" dirty="0" smtClean="0"/>
              <a:t>opérations </a:t>
            </a:r>
            <a:r>
              <a:rPr lang="fr-CA" dirty="0"/>
              <a:t>prévues</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pPr lvl="0"/>
            <a:r>
              <a:rPr lang="fr-CA" dirty="0"/>
              <a:t>Les outils de planification peuvent être utilisés pour guider l’équipe responsable de la programmation des </a:t>
            </a:r>
            <a:r>
              <a:rPr lang="fr-CA" dirty="0" smtClean="0"/>
              <a:t>opérations. </a:t>
            </a:r>
            <a:endParaRPr lang="en-US" dirty="0"/>
          </a:p>
          <a:p>
            <a:pPr lvl="0"/>
            <a:r>
              <a:rPr lang="fr-CA" dirty="0"/>
              <a:t>L’évaluation </a:t>
            </a:r>
            <a:r>
              <a:rPr lang="fr-CA" dirty="0" smtClean="0"/>
              <a:t>de la mesure du niveau de </a:t>
            </a:r>
            <a:r>
              <a:rPr lang="fr-CA" dirty="0"/>
              <a:t>fatigue permettra de déterminer si un horaire doit être </a:t>
            </a:r>
            <a:r>
              <a:rPr lang="fr-CA" dirty="0" smtClean="0"/>
              <a:t>réévalué.</a:t>
            </a:r>
            <a:endParaRPr lang="en-US" dirty="0"/>
          </a:p>
          <a:p>
            <a:pPr lvl="0"/>
            <a:r>
              <a:rPr lang="fr-CA" dirty="0"/>
              <a:t>Les mesures d’atténuation </a:t>
            </a:r>
            <a:r>
              <a:rPr lang="fr-CA" dirty="0" smtClean="0"/>
              <a:t>intégrées </a:t>
            </a:r>
            <a:r>
              <a:rPr lang="fr-CA" i="1" dirty="0" smtClean="0"/>
              <a:t>immédiatement </a:t>
            </a:r>
            <a:r>
              <a:rPr lang="fr-CA" dirty="0"/>
              <a:t>à la planification des horaires peuvent réduire les niveaux potentiellement inacceptables de </a:t>
            </a:r>
            <a:r>
              <a:rPr lang="fr-CA" dirty="0" smtClean="0"/>
              <a:t>fatigue.</a:t>
            </a:r>
            <a:endParaRPr lang="en-US" dirty="0"/>
          </a:p>
        </p:txBody>
      </p:sp>
    </p:spTree>
    <p:extLst>
      <p:ext uri="{BB962C8B-B14F-4D97-AF65-F5344CB8AC3E}">
        <p14:creationId xmlns:p14="http://schemas.microsoft.com/office/powerpoint/2010/main" xmlns="" val="830881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dirty="0"/>
              <a:t>Outils de planification pour des analyses rétrospectives </a:t>
            </a:r>
            <a:r>
              <a:rPr lang="fr-CA" dirty="0" smtClean="0"/>
              <a:t>d’horaires</a:t>
            </a:r>
            <a:endParaRPr lang="en-US" dirty="0"/>
          </a:p>
        </p:txBody>
      </p:sp>
      <p:sp>
        <p:nvSpPr>
          <p:cNvPr id="3" name="Content Placeholder 2"/>
          <p:cNvSpPr>
            <a:spLocks noGrp="1"/>
          </p:cNvSpPr>
          <p:nvPr>
            <p:ph idx="1"/>
            <p:custDataLst>
              <p:tags r:id="rId2"/>
            </p:custDataLst>
          </p:nvPr>
        </p:nvSpPr>
        <p:spPr/>
        <p:txBody>
          <a:bodyPr>
            <a:noAutofit/>
          </a:bodyPr>
          <a:lstStyle/>
          <a:p>
            <a:pPr lvl="1">
              <a:buFont typeface="Arial" pitchFamily="34" charset="0"/>
              <a:buChar char="•"/>
            </a:pPr>
            <a:r>
              <a:rPr lang="fr-CA" sz="2400" dirty="0"/>
              <a:t>Cette approche est particulièrement utile pour les opérations qui sont difficilement </a:t>
            </a:r>
            <a:r>
              <a:rPr lang="fr-CA" sz="2400" dirty="0" smtClean="0"/>
              <a:t>prévisibles.</a:t>
            </a:r>
            <a:endParaRPr lang="en-US" sz="2400" dirty="0"/>
          </a:p>
          <a:p>
            <a:pPr lvl="1">
              <a:buFont typeface="Arial" pitchFamily="34" charset="0"/>
              <a:buChar char="•"/>
            </a:pPr>
            <a:r>
              <a:rPr lang="fr-CA" sz="2400" dirty="0" smtClean="0"/>
              <a:t>Elle permet d’examiner périodiquement </a:t>
            </a:r>
            <a:r>
              <a:rPr lang="fr-CA" sz="2400" dirty="0"/>
              <a:t>des horaires </a:t>
            </a:r>
            <a:r>
              <a:rPr lang="fr-CA" sz="2400" i="1" dirty="0"/>
              <a:t>réels</a:t>
            </a:r>
            <a:r>
              <a:rPr lang="fr-CA" sz="2400" dirty="0"/>
              <a:t> de travail pour </a:t>
            </a:r>
            <a:r>
              <a:rPr lang="fr-CA" sz="2400" dirty="0" smtClean="0"/>
              <a:t>cerner des </a:t>
            </a:r>
            <a:r>
              <a:rPr lang="fr-CA" sz="2400" dirty="0"/>
              <a:t>facteurs contribuant à la </a:t>
            </a:r>
            <a:r>
              <a:rPr lang="fr-CA" sz="2400" dirty="0" smtClean="0"/>
              <a:t>fatigue.</a:t>
            </a:r>
            <a:endParaRPr lang="en-US" sz="2400" dirty="0"/>
          </a:p>
          <a:p>
            <a:pPr lvl="1">
              <a:buFont typeface="Arial" pitchFamily="34" charset="0"/>
              <a:buChar char="•"/>
            </a:pPr>
            <a:r>
              <a:rPr lang="fr-CA" sz="2400" dirty="0" smtClean="0"/>
              <a:t>Avec </a:t>
            </a:r>
            <a:r>
              <a:rPr lang="fr-CA" sz="2400" dirty="0"/>
              <a:t>certains outils, </a:t>
            </a:r>
            <a:r>
              <a:rPr lang="fr-CA" sz="2400" dirty="0" smtClean="0"/>
              <a:t>les </a:t>
            </a:r>
            <a:r>
              <a:rPr lang="fr-CA" sz="2400" dirty="0"/>
              <a:t>données relatives au sommeil </a:t>
            </a:r>
            <a:r>
              <a:rPr lang="fr-CA" sz="2400" dirty="0" smtClean="0"/>
              <a:t>collectées pendant </a:t>
            </a:r>
            <a:r>
              <a:rPr lang="fr-CA" sz="2400" dirty="0"/>
              <a:t>les opérations </a:t>
            </a:r>
            <a:r>
              <a:rPr lang="fr-CA" sz="2400" dirty="0" smtClean="0"/>
              <a:t>peuvent améliorer </a:t>
            </a:r>
            <a:r>
              <a:rPr lang="fr-CA" sz="2400" dirty="0"/>
              <a:t/>
            </a:r>
            <a:br>
              <a:rPr lang="fr-CA" sz="2400" dirty="0"/>
            </a:br>
            <a:r>
              <a:rPr lang="fr-CA" sz="2400" dirty="0"/>
              <a:t>la précision des </a:t>
            </a:r>
            <a:r>
              <a:rPr lang="fr-CA" sz="2400" dirty="0" smtClean="0"/>
              <a:t>analyses.</a:t>
            </a:r>
            <a:endParaRPr lang="en-US" sz="2400" dirty="0"/>
          </a:p>
          <a:p>
            <a:pPr lvl="1">
              <a:buFont typeface="Arial" pitchFamily="34" charset="0"/>
              <a:buChar char="•"/>
            </a:pPr>
            <a:r>
              <a:rPr lang="fr-CA" sz="2400" dirty="0"/>
              <a:t>Les mesures d’atténuation intégrées aux </a:t>
            </a:r>
            <a:r>
              <a:rPr lang="fr-CA" sz="2400" i="1" dirty="0"/>
              <a:t>pratiques</a:t>
            </a:r>
            <a:r>
              <a:rPr lang="fr-CA" sz="2400" dirty="0"/>
              <a:t> de planification d’horaire </a:t>
            </a:r>
            <a:r>
              <a:rPr lang="fr-CA" sz="2400" dirty="0" smtClean="0"/>
              <a:t>favorisent la réduction des </a:t>
            </a:r>
            <a:r>
              <a:rPr lang="fr-CA" sz="2400" dirty="0"/>
              <a:t>niveaux potentiellement inacceptables de fatigue pendant les opérations </a:t>
            </a:r>
            <a:r>
              <a:rPr lang="fr-CA" sz="2400" dirty="0" smtClean="0"/>
              <a:t>quotidiennes.</a:t>
            </a:r>
            <a:endParaRPr lang="en-US" sz="2400" dirty="0"/>
          </a:p>
        </p:txBody>
      </p:sp>
    </p:spTree>
    <p:extLst>
      <p:ext uri="{BB962C8B-B14F-4D97-AF65-F5344CB8AC3E}">
        <p14:creationId xmlns:p14="http://schemas.microsoft.com/office/powerpoint/2010/main" xmlns="" val="411181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lstStyle/>
          <a:p>
            <a:r>
              <a:rPr lang="fr-CA" dirty="0" smtClean="0"/>
              <a:t>Leçon 3 : Évaluation des acquis</a:t>
            </a:r>
            <a:endParaRPr lang="en-US" dirty="0"/>
          </a:p>
        </p:txBody>
      </p:sp>
      <p:sp>
        <p:nvSpPr>
          <p:cNvPr id="3" name="Content Placeholder 2"/>
          <p:cNvSpPr>
            <a:spLocks noGrp="1"/>
          </p:cNvSpPr>
          <p:nvPr>
            <p:ph idx="1"/>
            <p:custDataLst>
              <p:tags r:id="rId2"/>
            </p:custDataLst>
          </p:nvPr>
        </p:nvSpPr>
        <p:spPr/>
        <p:txBody>
          <a:bodyPr numCol="1">
            <a:noAutofit/>
          </a:bodyPr>
          <a:lstStyle/>
          <a:p>
            <a:pPr marL="0" indent="0">
              <a:buNone/>
            </a:pPr>
            <a:r>
              <a:rPr lang="fr-CA" sz="2400" dirty="0" smtClean="0"/>
              <a:t>1. Lequel </a:t>
            </a:r>
            <a:r>
              <a:rPr lang="fr-CA" sz="2400" dirty="0"/>
              <a:t>des énoncés suivants concernant les outils de planification est </a:t>
            </a:r>
            <a:r>
              <a:rPr lang="fr-CA" sz="2400" dirty="0" smtClean="0"/>
              <a:t>faux?</a:t>
            </a:r>
            <a:endParaRPr lang="en-US" sz="2400" dirty="0"/>
          </a:p>
          <a:p>
            <a:pPr marL="457200" indent="-457200">
              <a:buFont typeface="+mj-lt"/>
              <a:buAutoNum type="alphaLcParenR"/>
            </a:pPr>
            <a:r>
              <a:rPr lang="fr-CA" sz="2000" dirty="0" smtClean="0"/>
              <a:t>Les </a:t>
            </a:r>
            <a:r>
              <a:rPr lang="fr-CA" sz="2000" dirty="0"/>
              <a:t>outils de planification peuvent aider la direction dans les décisions à prendre lors de la </a:t>
            </a:r>
            <a:r>
              <a:rPr lang="fr-CA" sz="2000" dirty="0" smtClean="0"/>
              <a:t>planification. </a:t>
            </a:r>
            <a:endParaRPr lang="en-US" sz="2000" dirty="0"/>
          </a:p>
          <a:p>
            <a:pPr marL="457200" indent="-457200">
              <a:buFont typeface="+mj-lt"/>
              <a:buAutoNum type="alphaLcParenR"/>
            </a:pPr>
            <a:r>
              <a:rPr lang="fr-CA" sz="2000" dirty="0" smtClean="0"/>
              <a:t>Les </a:t>
            </a:r>
            <a:r>
              <a:rPr lang="fr-CA" sz="2000" dirty="0"/>
              <a:t>outils de planification sont basés sur des données saisies et sont </a:t>
            </a:r>
            <a:r>
              <a:rPr lang="fr-CA" sz="2000" dirty="0" smtClean="0"/>
              <a:t>personnalisables.</a:t>
            </a:r>
            <a:endParaRPr lang="en-US" sz="2000" dirty="0"/>
          </a:p>
          <a:p>
            <a:pPr marL="457200" indent="-457200">
              <a:buFont typeface="+mj-lt"/>
              <a:buAutoNum type="alphaLcParenR"/>
            </a:pPr>
            <a:r>
              <a:rPr lang="fr-CA" sz="2000" dirty="0" smtClean="0"/>
              <a:t>Un </a:t>
            </a:r>
            <a:r>
              <a:rPr lang="fr-CA" sz="2000" dirty="0"/>
              <a:t>logiciel de planification s’acquiert auprès d’un organisme de </a:t>
            </a:r>
            <a:r>
              <a:rPr lang="fr-CA" sz="2000" dirty="0" smtClean="0"/>
              <a:t>réglementation.</a:t>
            </a:r>
            <a:endParaRPr lang="en-US" sz="2000" dirty="0"/>
          </a:p>
          <a:p>
            <a:pPr marL="457200" indent="-457200">
              <a:buFont typeface="+mj-lt"/>
              <a:buAutoNum type="alphaLcParenR"/>
            </a:pPr>
            <a:r>
              <a:rPr lang="fr-CA" sz="2000" dirty="0" smtClean="0"/>
              <a:t>Les </a:t>
            </a:r>
            <a:r>
              <a:rPr lang="fr-CA" sz="2000" dirty="0"/>
              <a:t>outils de planification sont basés sur la recherche scientifique au sujet de la fatigue </a:t>
            </a:r>
            <a:r>
              <a:rPr lang="fr-CA" sz="2000" dirty="0" smtClean="0"/>
              <a:t>et </a:t>
            </a:r>
            <a:r>
              <a:rPr lang="fr-CA" sz="2000" dirty="0"/>
              <a:t>ils permettent d’estimer les niveaux de fatigue des </a:t>
            </a:r>
            <a:r>
              <a:rPr lang="fr-CA" sz="2000" dirty="0" smtClean="0"/>
              <a:t>conducteurs.</a:t>
            </a:r>
            <a:endParaRPr lang="en-US" sz="2000" dirty="0"/>
          </a:p>
        </p:txBody>
      </p:sp>
    </p:spTree>
    <p:extLst>
      <p:ext uri="{BB962C8B-B14F-4D97-AF65-F5344CB8AC3E}">
        <p14:creationId xmlns:p14="http://schemas.microsoft.com/office/powerpoint/2010/main" xmlns="" val="3425289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3 : Évaluation des acquis (suite)</a:t>
            </a:r>
            <a:endParaRPr lang="en-US" dirty="0"/>
          </a:p>
        </p:txBody>
      </p:sp>
      <p:sp>
        <p:nvSpPr>
          <p:cNvPr id="3" name="Content Placeholder 2"/>
          <p:cNvSpPr>
            <a:spLocks noGrp="1"/>
          </p:cNvSpPr>
          <p:nvPr>
            <p:ph idx="1"/>
            <p:custDataLst>
              <p:tags r:id="rId2"/>
            </p:custDataLst>
          </p:nvPr>
        </p:nvSpPr>
        <p:spPr/>
        <p:txBody>
          <a:bodyPr numCol="1">
            <a:noAutofit/>
          </a:bodyPr>
          <a:lstStyle/>
          <a:p>
            <a:pPr marL="0" indent="0">
              <a:buNone/>
            </a:pPr>
            <a:r>
              <a:rPr lang="fr-CA" dirty="0" smtClean="0"/>
              <a:t>2. Les </a:t>
            </a:r>
            <a:r>
              <a:rPr lang="fr-CA" dirty="0"/>
              <a:t>outils de planification </a:t>
            </a:r>
            <a:r>
              <a:rPr lang="fr-CA" dirty="0" smtClean="0"/>
              <a:t>______.</a:t>
            </a:r>
            <a:endParaRPr lang="en-US" sz="2800" dirty="0"/>
          </a:p>
          <a:p>
            <a:pPr marL="457200" indent="-457200">
              <a:buFont typeface="+mj-lt"/>
              <a:buAutoNum type="alphaLcParenR"/>
            </a:pPr>
            <a:r>
              <a:rPr lang="fr-CA" sz="2400" dirty="0" smtClean="0"/>
              <a:t>sont </a:t>
            </a:r>
            <a:r>
              <a:rPr lang="fr-CA" sz="2400" dirty="0"/>
              <a:t>des solutions universelles qui prédisent avec précision les performances d’un </a:t>
            </a:r>
            <a:r>
              <a:rPr lang="fr-CA" sz="2400" dirty="0" smtClean="0"/>
              <a:t>individu.</a:t>
            </a:r>
            <a:endParaRPr lang="en-US" sz="2400" dirty="0"/>
          </a:p>
          <a:p>
            <a:pPr marL="457200" indent="-457200">
              <a:buFont typeface="+mj-lt"/>
              <a:buAutoNum type="alphaLcParenR"/>
            </a:pPr>
            <a:r>
              <a:rPr lang="fr-CA" sz="2400" dirty="0" smtClean="0"/>
              <a:t>peuvent </a:t>
            </a:r>
            <a:r>
              <a:rPr lang="fr-CA" sz="2400" dirty="0"/>
              <a:t>calculer les risques liés à la fatigue sur la base de </a:t>
            </a:r>
            <a:r>
              <a:rPr lang="fr-CA" sz="2400" dirty="0" smtClean="0"/>
              <a:t>différents facteurs, </a:t>
            </a:r>
            <a:r>
              <a:rPr lang="fr-CA" sz="2400" dirty="0"/>
              <a:t>dont le moment de la journée et le type </a:t>
            </a:r>
            <a:r>
              <a:rPr lang="fr-CA" sz="2400" dirty="0" smtClean="0"/>
              <a:t>d’opération.</a:t>
            </a:r>
            <a:endParaRPr lang="en-US" sz="2400" dirty="0"/>
          </a:p>
          <a:p>
            <a:pPr marL="457200" indent="-457200">
              <a:buFont typeface="+mj-lt"/>
              <a:buAutoNum type="alphaLcParenR"/>
            </a:pPr>
            <a:r>
              <a:rPr lang="fr-CA" sz="2400" dirty="0" smtClean="0"/>
              <a:t>prévoient </a:t>
            </a:r>
            <a:r>
              <a:rPr lang="fr-CA" sz="2400" dirty="0"/>
              <a:t>les risques liés à la fatigue selon les forces du </a:t>
            </a:r>
            <a:r>
              <a:rPr lang="fr-CA" sz="2400" dirty="0" smtClean="0"/>
              <a:t>marché.</a:t>
            </a:r>
            <a:endParaRPr lang="en-US" sz="2400" dirty="0"/>
          </a:p>
          <a:p>
            <a:pPr marL="457200" indent="-457200">
              <a:buFont typeface="+mj-lt"/>
              <a:buAutoNum type="alphaLcParenR"/>
            </a:pPr>
            <a:r>
              <a:rPr lang="fr-CA" sz="2400" dirty="0" smtClean="0"/>
              <a:t>constituent </a:t>
            </a:r>
            <a:r>
              <a:rPr lang="fr-CA" sz="2400" dirty="0"/>
              <a:t>un moyen de s’assurer qu’aucun conducteur n’est </a:t>
            </a:r>
            <a:r>
              <a:rPr lang="fr-CA" sz="2400" dirty="0" smtClean="0"/>
              <a:t>fatigué.</a:t>
            </a:r>
            <a:endParaRPr lang="en-US" sz="2400" dirty="0"/>
          </a:p>
        </p:txBody>
      </p:sp>
    </p:spTree>
    <p:extLst>
      <p:ext uri="{BB962C8B-B14F-4D97-AF65-F5344CB8AC3E}">
        <p14:creationId xmlns:p14="http://schemas.microsoft.com/office/powerpoint/2010/main" xmlns="" val="6652730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3 : Évaluation des acquis (suite)</a:t>
            </a:r>
            <a:endParaRPr lang="en-US" dirty="0"/>
          </a:p>
        </p:txBody>
      </p:sp>
      <p:sp>
        <p:nvSpPr>
          <p:cNvPr id="3" name="Content Placeholder 2"/>
          <p:cNvSpPr>
            <a:spLocks noGrp="1"/>
          </p:cNvSpPr>
          <p:nvPr>
            <p:ph idx="1"/>
            <p:custDataLst>
              <p:tags r:id="rId2"/>
            </p:custDataLst>
          </p:nvPr>
        </p:nvSpPr>
        <p:spPr/>
        <p:txBody>
          <a:bodyPr numCol="1">
            <a:noAutofit/>
          </a:bodyPr>
          <a:lstStyle/>
          <a:p>
            <a:pPr marL="0" indent="0">
              <a:buNone/>
            </a:pPr>
            <a:r>
              <a:rPr lang="en-US" sz="2800" dirty="0" smtClean="0"/>
              <a:t>3. </a:t>
            </a:r>
            <a:r>
              <a:rPr lang="fr-CA" sz="2800" dirty="0" smtClean="0"/>
              <a:t>Laquelle </a:t>
            </a:r>
            <a:r>
              <a:rPr lang="fr-CA" sz="2800" dirty="0"/>
              <a:t>d</a:t>
            </a:r>
            <a:r>
              <a:rPr lang="fr-CA" sz="2800" dirty="0" smtClean="0"/>
              <a:t>es </a:t>
            </a:r>
            <a:r>
              <a:rPr lang="fr-CA" sz="2800" dirty="0"/>
              <a:t>données </a:t>
            </a:r>
            <a:r>
              <a:rPr lang="fr-CA" sz="2800" dirty="0" smtClean="0"/>
              <a:t>suivantes </a:t>
            </a:r>
            <a:r>
              <a:rPr lang="fr-CA" sz="2800" dirty="0"/>
              <a:t>n’est PAS </a:t>
            </a:r>
            <a:r>
              <a:rPr lang="fr-CA" sz="2800" dirty="0" smtClean="0"/>
              <a:t>habituellement </a:t>
            </a:r>
            <a:r>
              <a:rPr lang="fr-CA" sz="2800" dirty="0"/>
              <a:t>saisie </a:t>
            </a:r>
            <a:r>
              <a:rPr lang="fr-CA" sz="2800" dirty="0" smtClean="0"/>
              <a:t>dans un </a:t>
            </a:r>
            <a:r>
              <a:rPr lang="fr-CA" sz="2800" dirty="0"/>
              <a:t>outil de planification de l’horaire </a:t>
            </a:r>
            <a:r>
              <a:rPr lang="fr-CA" sz="2800" dirty="0" smtClean="0"/>
              <a:t>d’un conducteur?</a:t>
            </a:r>
            <a:endParaRPr lang="en-US" sz="2800" dirty="0"/>
          </a:p>
          <a:p>
            <a:pPr marL="514350" indent="-514350">
              <a:buFont typeface="+mj-lt"/>
              <a:buAutoNum type="alphaLcParenR"/>
            </a:pPr>
            <a:r>
              <a:rPr lang="fr-CA" sz="2800" dirty="0" smtClean="0"/>
              <a:t>La </a:t>
            </a:r>
            <a:r>
              <a:rPr lang="fr-CA" sz="2800" dirty="0"/>
              <a:t>durée du quart de </a:t>
            </a:r>
            <a:r>
              <a:rPr lang="fr-CA" sz="2800" dirty="0" smtClean="0"/>
              <a:t>travail.</a:t>
            </a:r>
            <a:endParaRPr lang="en-US" sz="2800" dirty="0"/>
          </a:p>
          <a:p>
            <a:pPr marL="514350" indent="-514350">
              <a:buFont typeface="+mj-lt"/>
              <a:buAutoNum type="alphaLcParenR"/>
            </a:pPr>
            <a:r>
              <a:rPr lang="fr-CA" sz="2800" dirty="0" smtClean="0"/>
              <a:t>L’heure </a:t>
            </a:r>
            <a:r>
              <a:rPr lang="fr-CA" sz="2800" dirty="0"/>
              <a:t>de début du quart de </a:t>
            </a:r>
            <a:r>
              <a:rPr lang="fr-CA" sz="2800" dirty="0" smtClean="0"/>
              <a:t>travail.</a:t>
            </a:r>
            <a:endParaRPr lang="en-US" sz="2800" dirty="0"/>
          </a:p>
          <a:p>
            <a:pPr marL="514350" indent="-514350">
              <a:buFont typeface="+mj-lt"/>
              <a:buAutoNum type="alphaLcParenR"/>
            </a:pPr>
            <a:r>
              <a:rPr lang="fr-CA" sz="2800" dirty="0" smtClean="0"/>
              <a:t>Les </a:t>
            </a:r>
            <a:r>
              <a:rPr lang="fr-CA" sz="2800" dirty="0"/>
              <a:t>heures de </a:t>
            </a:r>
            <a:r>
              <a:rPr lang="fr-CA" sz="2800" dirty="0" smtClean="0"/>
              <a:t>sommeil.</a:t>
            </a:r>
            <a:endParaRPr lang="en-US" sz="2800" dirty="0"/>
          </a:p>
          <a:p>
            <a:pPr marL="514350" indent="-514350">
              <a:buFont typeface="+mj-lt"/>
              <a:buAutoNum type="alphaLcParenR"/>
            </a:pPr>
            <a:r>
              <a:rPr lang="fr-CA" sz="2800" dirty="0" smtClean="0"/>
              <a:t>La </a:t>
            </a:r>
            <a:r>
              <a:rPr lang="fr-CA" sz="2800" dirty="0"/>
              <a:t>personnalité du </a:t>
            </a:r>
            <a:r>
              <a:rPr lang="fr-CA" sz="2800" dirty="0" smtClean="0"/>
              <a:t>conducteur.</a:t>
            </a:r>
            <a:endParaRPr lang="en-US" sz="2800" dirty="0"/>
          </a:p>
        </p:txBody>
      </p:sp>
    </p:spTree>
    <p:extLst>
      <p:ext uri="{BB962C8B-B14F-4D97-AF65-F5344CB8AC3E}">
        <p14:creationId xmlns:p14="http://schemas.microsoft.com/office/powerpoint/2010/main" xmlns="" val="1770476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p:txBody>
          <a:bodyPr>
            <a:normAutofit/>
          </a:bodyPr>
          <a:lstStyle/>
          <a:p>
            <a:r>
              <a:rPr lang="fr-CA" sz="5400" dirty="0"/>
              <a:t>Qu’est-ce que la fatigue?</a:t>
            </a:r>
            <a:endParaRPr lang="en-US" sz="3500" dirty="0" smtClean="0"/>
          </a:p>
        </p:txBody>
      </p:sp>
      <p:sp>
        <p:nvSpPr>
          <p:cNvPr id="12291" name="Rectangle 3"/>
          <p:cNvSpPr>
            <a:spLocks noGrp="1" noChangeArrowheads="1"/>
          </p:cNvSpPr>
          <p:nvPr>
            <p:ph idx="1"/>
            <p:custDataLst>
              <p:tags r:id="rId2"/>
            </p:custDataLst>
          </p:nvPr>
        </p:nvSpPr>
        <p:spPr>
          <a:xfrm>
            <a:off x="457200" y="1600200"/>
            <a:ext cx="8229600" cy="4525963"/>
          </a:xfrm>
        </p:spPr>
        <p:txBody>
          <a:bodyPr>
            <a:normAutofit/>
          </a:bodyPr>
          <a:lstStyle/>
          <a:p>
            <a:pPr lvl="0"/>
            <a:r>
              <a:rPr lang="fr-CA" sz="3400" b="1" dirty="0"/>
              <a:t>La fatigue est bien plus que la </a:t>
            </a:r>
            <a:r>
              <a:rPr lang="fr-CA" sz="3400" b="1" dirty="0" smtClean="0"/>
              <a:t>somnolence, </a:t>
            </a:r>
            <a:r>
              <a:rPr lang="fr-CA" sz="3400" b="1" dirty="0"/>
              <a:t>et ses effets vont au-delà </a:t>
            </a:r>
            <a:r>
              <a:rPr lang="fr-CA" sz="3400" b="1" dirty="0" smtClean="0"/>
              <a:t>de l’endormissement.</a:t>
            </a:r>
            <a:endParaRPr lang="en-US" sz="3400" dirty="0"/>
          </a:p>
          <a:p>
            <a:pPr lvl="0"/>
            <a:r>
              <a:rPr lang="fr-CA" sz="3400" dirty="0"/>
              <a:t>La fatigue est un état </a:t>
            </a:r>
            <a:r>
              <a:rPr lang="fr-CA" sz="3400" dirty="0" smtClean="0"/>
              <a:t>complexe, </a:t>
            </a:r>
            <a:r>
              <a:rPr lang="fr-CA" sz="3400" dirty="0"/>
              <a:t>caractérisé par un manque de vigilance et une diminution des performances </a:t>
            </a:r>
            <a:r>
              <a:rPr lang="fr-CA" sz="3400" dirty="0" smtClean="0"/>
              <a:t>intellectuelles et </a:t>
            </a:r>
            <a:r>
              <a:rPr lang="fr-CA" sz="3400" dirty="0"/>
              <a:t>physiques, souvent accompagné </a:t>
            </a:r>
            <a:r>
              <a:rPr lang="fr-CA" sz="3400" dirty="0" smtClean="0"/>
              <a:t>de somnolence.</a:t>
            </a:r>
            <a:endParaRPr lang="en-US" sz="3400" dirty="0"/>
          </a:p>
          <a:p>
            <a:pPr eaLnBrk="1" hangingPunct="1">
              <a:lnSpc>
                <a:spcPct val="90000"/>
              </a:lnSpc>
            </a:pPr>
            <a:endParaRPr lang="en-US" dirty="0" smtClean="0"/>
          </a:p>
        </p:txBody>
      </p:sp>
      <p:sp>
        <p:nvSpPr>
          <p:cNvPr id="2" name="Rectangle 1"/>
          <p:cNvSpPr/>
          <p:nvPr>
            <p:custDataLst>
              <p:tags r:id="rId3"/>
            </p:custDataLst>
          </p:nvPr>
        </p:nvSpPr>
        <p:spPr>
          <a:xfrm>
            <a:off x="771525" y="5939135"/>
            <a:ext cx="5105400" cy="461665"/>
          </a:xfrm>
          <a:prstGeom prst="rect">
            <a:avLst/>
          </a:prstGeom>
        </p:spPr>
        <p:txBody>
          <a:bodyPr wrap="square">
            <a:spAutoFit/>
          </a:bodyPr>
          <a:lstStyle/>
          <a:p>
            <a:r>
              <a:rPr lang="fr-CA" sz="1200" i="1" dirty="0"/>
              <a:t>DOT </a:t>
            </a:r>
            <a:r>
              <a:rPr lang="fr-CA" sz="1200" i="1" dirty="0" err="1"/>
              <a:t>Human</a:t>
            </a:r>
            <a:r>
              <a:rPr lang="fr-CA" sz="1200" i="1" dirty="0"/>
              <a:t> </a:t>
            </a:r>
            <a:r>
              <a:rPr lang="fr-CA" sz="1200" i="1" dirty="0" err="1"/>
              <a:t>Factors</a:t>
            </a:r>
            <a:r>
              <a:rPr lang="fr-CA" sz="1200" i="1" dirty="0"/>
              <a:t> </a:t>
            </a:r>
            <a:r>
              <a:rPr lang="fr-CA" sz="1200" i="1" dirty="0" err="1"/>
              <a:t>Coordinating</a:t>
            </a:r>
            <a:r>
              <a:rPr lang="fr-CA" sz="1200" i="1" dirty="0"/>
              <a:t> </a:t>
            </a:r>
            <a:r>
              <a:rPr lang="fr-CA" sz="1200" i="1" dirty="0" err="1"/>
              <a:t>Committee</a:t>
            </a:r>
            <a:r>
              <a:rPr lang="fr-CA" sz="1200" i="1" dirty="0"/>
              <a:t> (Comité de coordination des facteurs humains du </a:t>
            </a:r>
            <a:r>
              <a:rPr lang="fr-CA" sz="1200" i="1" dirty="0" smtClean="0"/>
              <a:t>ministère américain des Transports), 1998.</a:t>
            </a:r>
            <a:r>
              <a:rPr lang="fr-CA" sz="1200" dirty="0" smtClean="0"/>
              <a:t> </a:t>
            </a:r>
            <a:endParaRPr lang="en-US" sz="12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3 : Évaluation des acquis (suite)</a:t>
            </a:r>
            <a:endParaRPr lang="en-US" dirty="0"/>
          </a:p>
        </p:txBody>
      </p:sp>
      <p:sp>
        <p:nvSpPr>
          <p:cNvPr id="3" name="Content Placeholder 2"/>
          <p:cNvSpPr>
            <a:spLocks noGrp="1"/>
          </p:cNvSpPr>
          <p:nvPr>
            <p:ph idx="1"/>
            <p:custDataLst>
              <p:tags r:id="rId2"/>
            </p:custDataLst>
          </p:nvPr>
        </p:nvSpPr>
        <p:spPr/>
        <p:txBody>
          <a:bodyPr numCol="1">
            <a:noAutofit/>
          </a:bodyPr>
          <a:lstStyle/>
          <a:p>
            <a:pPr marL="0" indent="0">
              <a:buNone/>
            </a:pPr>
            <a:r>
              <a:rPr lang="fr-CA" sz="2800" dirty="0" smtClean="0"/>
              <a:t>4. Les </a:t>
            </a:r>
            <a:r>
              <a:rPr lang="fr-CA" sz="2800" dirty="0"/>
              <a:t>outils de planification </a:t>
            </a:r>
            <a:r>
              <a:rPr lang="fr-CA" sz="2800" dirty="0" smtClean="0"/>
              <a:t>______.</a:t>
            </a:r>
            <a:endParaRPr lang="en-US" sz="2800" dirty="0"/>
          </a:p>
          <a:p>
            <a:pPr marL="457200" indent="-457200">
              <a:buFont typeface="+mj-lt"/>
              <a:buAutoNum type="alphaLcParenR"/>
            </a:pPr>
            <a:r>
              <a:rPr lang="fr-CA" sz="2400" dirty="0" smtClean="0"/>
              <a:t>ne </a:t>
            </a:r>
            <a:r>
              <a:rPr lang="fr-CA" sz="2400" dirty="0"/>
              <a:t>sont utiles que pour les opérations ayant des horaires </a:t>
            </a:r>
            <a:r>
              <a:rPr lang="fr-CA" sz="2400" dirty="0" smtClean="0"/>
              <a:t>prévisibles.</a:t>
            </a:r>
            <a:endParaRPr lang="en-US" sz="2400" dirty="0"/>
          </a:p>
          <a:p>
            <a:pPr marL="457200" indent="-457200">
              <a:buFont typeface="+mj-lt"/>
              <a:buAutoNum type="alphaLcParenR"/>
            </a:pPr>
            <a:r>
              <a:rPr lang="fr-CA" sz="2400" dirty="0" smtClean="0"/>
              <a:t>ne </a:t>
            </a:r>
            <a:r>
              <a:rPr lang="fr-CA" sz="2400" dirty="0"/>
              <a:t>sont plus utiles s’ils sont personnalisés pour s’adapter à l’environnement de </a:t>
            </a:r>
            <a:r>
              <a:rPr lang="fr-CA" sz="2400" dirty="0" smtClean="0"/>
              <a:t>travail.</a:t>
            </a:r>
            <a:endParaRPr lang="en-US" sz="2400" dirty="0"/>
          </a:p>
          <a:p>
            <a:pPr marL="457200" indent="-457200">
              <a:buFont typeface="+mj-lt"/>
              <a:buAutoNum type="alphaLcParenR"/>
            </a:pPr>
            <a:r>
              <a:rPr lang="fr-CA" sz="2400" dirty="0" smtClean="0"/>
              <a:t>peuvent </a:t>
            </a:r>
            <a:r>
              <a:rPr lang="fr-CA" sz="2400" dirty="0"/>
              <a:t>être améliorés avec des données </a:t>
            </a:r>
            <a:r>
              <a:rPr lang="fr-CA" sz="2400" dirty="0" smtClean="0"/>
              <a:t>sur le sommeil réel pour </a:t>
            </a:r>
            <a:r>
              <a:rPr lang="fr-CA" sz="2400" dirty="0"/>
              <a:t>des prévisions plus </a:t>
            </a:r>
            <a:r>
              <a:rPr lang="fr-CA" sz="2400" dirty="0" smtClean="0"/>
              <a:t>précises.</a:t>
            </a:r>
            <a:endParaRPr lang="en-US" sz="2400" dirty="0"/>
          </a:p>
          <a:p>
            <a:pPr marL="457200" indent="-457200">
              <a:buFont typeface="+mj-lt"/>
              <a:buAutoNum type="alphaLcParenR"/>
            </a:pPr>
            <a:r>
              <a:rPr lang="fr-CA" sz="2400" dirty="0" smtClean="0"/>
              <a:t>produisent </a:t>
            </a:r>
            <a:r>
              <a:rPr lang="fr-CA" sz="2400" dirty="0"/>
              <a:t>des mesures de la fatigue qui s’appliquent de manière universelle à tous les conducteurs et à toutes les </a:t>
            </a:r>
            <a:r>
              <a:rPr lang="fr-CA" sz="2400" dirty="0" smtClean="0"/>
              <a:t>situations.</a:t>
            </a:r>
            <a:endParaRPr lang="en-US" sz="2400" dirty="0"/>
          </a:p>
        </p:txBody>
      </p:sp>
    </p:spTree>
    <p:extLst>
      <p:ext uri="{BB962C8B-B14F-4D97-AF65-F5344CB8AC3E}">
        <p14:creationId xmlns:p14="http://schemas.microsoft.com/office/powerpoint/2010/main" xmlns="" val="4107733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normAutofit fontScale="90000"/>
          </a:bodyPr>
          <a:lstStyle/>
          <a:p>
            <a:r>
              <a:rPr lang="fr-CA" dirty="0" smtClean="0"/>
              <a:t>Leçon 3 : Évaluation des acquis (suite)</a:t>
            </a:r>
            <a:endParaRPr lang="en-US" dirty="0"/>
          </a:p>
        </p:txBody>
      </p:sp>
      <p:sp>
        <p:nvSpPr>
          <p:cNvPr id="3" name="Content Placeholder 2"/>
          <p:cNvSpPr>
            <a:spLocks noGrp="1"/>
          </p:cNvSpPr>
          <p:nvPr>
            <p:ph idx="1"/>
            <p:custDataLst>
              <p:tags r:id="rId2"/>
            </p:custDataLst>
          </p:nvPr>
        </p:nvSpPr>
        <p:spPr/>
        <p:txBody>
          <a:bodyPr numCol="1">
            <a:noAutofit/>
          </a:bodyPr>
          <a:lstStyle/>
          <a:p>
            <a:pPr marL="0" indent="0">
              <a:buNone/>
            </a:pPr>
            <a:r>
              <a:rPr lang="fr-CA" dirty="0" smtClean="0"/>
              <a:t>5. Parmi </a:t>
            </a:r>
            <a:r>
              <a:rPr lang="fr-CA" dirty="0"/>
              <a:t>les </a:t>
            </a:r>
            <a:r>
              <a:rPr lang="fr-CA" dirty="0" smtClean="0"/>
              <a:t>énoncés </a:t>
            </a:r>
            <a:r>
              <a:rPr lang="fr-CA" dirty="0"/>
              <a:t>suivants, lequel est le résultat typique d’un outil de </a:t>
            </a:r>
            <a:r>
              <a:rPr lang="fr-CA" dirty="0" smtClean="0"/>
              <a:t>planification?</a:t>
            </a:r>
            <a:endParaRPr lang="en-US" sz="2800" dirty="0"/>
          </a:p>
          <a:p>
            <a:pPr marL="457200" indent="-457200">
              <a:buFont typeface="+mj-lt"/>
              <a:buAutoNum type="alphaLcParenR"/>
            </a:pPr>
            <a:r>
              <a:rPr lang="fr-CA" sz="2400" dirty="0" smtClean="0"/>
              <a:t>Une </a:t>
            </a:r>
            <a:r>
              <a:rPr lang="fr-CA" sz="2400" dirty="0"/>
              <a:t>décision déterminant si un quart de travail doit être réalisé ou </a:t>
            </a:r>
            <a:r>
              <a:rPr lang="fr-CA" sz="2400" dirty="0" smtClean="0"/>
              <a:t>non. </a:t>
            </a:r>
            <a:endParaRPr lang="en-US" sz="2400" dirty="0"/>
          </a:p>
          <a:p>
            <a:pPr marL="457200" indent="-457200">
              <a:buFont typeface="+mj-lt"/>
              <a:buAutoNum type="alphaLcParenR"/>
            </a:pPr>
            <a:r>
              <a:rPr lang="fr-CA" sz="2400" dirty="0" smtClean="0"/>
              <a:t>Une </a:t>
            </a:r>
            <a:r>
              <a:rPr lang="fr-CA" sz="2400" dirty="0"/>
              <a:t>prévision individualisée concernant un risque d’accident pour un </a:t>
            </a:r>
            <a:r>
              <a:rPr lang="fr-CA" sz="2400" dirty="0" smtClean="0"/>
              <a:t>conducteur.</a:t>
            </a:r>
            <a:endParaRPr lang="en-US" sz="2400" dirty="0"/>
          </a:p>
          <a:p>
            <a:pPr marL="457200" indent="-457200">
              <a:buFont typeface="+mj-lt"/>
              <a:buAutoNum type="alphaLcParenR"/>
            </a:pPr>
            <a:r>
              <a:rPr lang="fr-CA" sz="2400" dirty="0" smtClean="0"/>
              <a:t>Une </a:t>
            </a:r>
            <a:r>
              <a:rPr lang="fr-CA" sz="2400" dirty="0"/>
              <a:t>estimation </a:t>
            </a:r>
            <a:r>
              <a:rPr lang="fr-CA" sz="2400" dirty="0" smtClean="0"/>
              <a:t>des risques liés </a:t>
            </a:r>
            <a:r>
              <a:rPr lang="fr-CA" sz="2400" dirty="0"/>
              <a:t>à la fatigue basée </a:t>
            </a:r>
            <a:br>
              <a:rPr lang="fr-CA" sz="2400" dirty="0"/>
            </a:br>
            <a:r>
              <a:rPr lang="fr-CA" sz="2400" dirty="0"/>
              <a:t>sur la physiologie </a:t>
            </a:r>
            <a:r>
              <a:rPr lang="fr-CA" sz="2400" dirty="0" smtClean="0"/>
              <a:t>humaine.</a:t>
            </a:r>
            <a:endParaRPr lang="en-US" sz="2400" dirty="0"/>
          </a:p>
          <a:p>
            <a:pPr marL="457200" indent="-457200">
              <a:buFont typeface="+mj-lt"/>
              <a:buAutoNum type="alphaLcParenR"/>
            </a:pPr>
            <a:r>
              <a:rPr lang="fr-CA" sz="2400" dirty="0" smtClean="0"/>
              <a:t>Une </a:t>
            </a:r>
            <a:r>
              <a:rPr lang="fr-CA" sz="2400" dirty="0"/>
              <a:t>prévision du nombre d’heures de sommeil qu’un conducteur pourra </a:t>
            </a:r>
            <a:r>
              <a:rPr lang="fr-CA" sz="2400" dirty="0" smtClean="0"/>
              <a:t>obtenir.</a:t>
            </a:r>
            <a:r>
              <a:rPr lang="fr-CA" sz="2400" dirty="0"/>
              <a:t/>
            </a:r>
            <a:br>
              <a:rPr lang="fr-CA" sz="2400" dirty="0"/>
            </a:br>
            <a:endParaRPr lang="en-US" sz="2400" dirty="0"/>
          </a:p>
          <a:p>
            <a:pPr marL="457200" indent="-457200">
              <a:buFont typeface="+mj-lt"/>
              <a:buAutoNum type="alphaLcParenR"/>
            </a:pPr>
            <a:endParaRPr lang="en-US" sz="2400" dirty="0"/>
          </a:p>
        </p:txBody>
      </p:sp>
    </p:spTree>
    <p:extLst>
      <p:ext uri="{BB962C8B-B14F-4D97-AF65-F5344CB8AC3E}">
        <p14:creationId xmlns:p14="http://schemas.microsoft.com/office/powerpoint/2010/main" xmlns="" val="1330401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white"/>
              </a:solidFill>
            </a:endParaRPr>
          </a:p>
        </p:txBody>
      </p:sp>
      <p:sp>
        <p:nvSpPr>
          <p:cNvPr id="2" name="Title 1"/>
          <p:cNvSpPr>
            <a:spLocks noGrp="1"/>
          </p:cNvSpPr>
          <p:nvPr>
            <p:ph type="ctrTitle"/>
            <p:custDataLst>
              <p:tags r:id="rId1"/>
            </p:custDataLst>
          </p:nvPr>
        </p:nvSpPr>
        <p:spPr/>
        <p:txBody>
          <a:bodyPr>
            <a:normAutofit/>
          </a:bodyPr>
          <a:lstStyle/>
          <a:p>
            <a:r>
              <a:rPr lang="fr-CA" dirty="0"/>
              <a:t>Leçon 4 : Défis en matière de </a:t>
            </a:r>
            <a:r>
              <a:rPr lang="fr-CA" dirty="0" smtClean="0"/>
              <a:t>planification : études </a:t>
            </a:r>
            <a:r>
              <a:rPr lang="fr-CA" dirty="0"/>
              <a:t>de </a:t>
            </a:r>
            <a:r>
              <a:rPr lang="fr-CA" dirty="0" smtClean="0"/>
              <a:t>cas</a:t>
            </a:r>
            <a:endParaRPr lang="en-US" dirty="0"/>
          </a:p>
        </p:txBody>
      </p:sp>
    </p:spTree>
    <p:extLst>
      <p:ext uri="{BB962C8B-B14F-4D97-AF65-F5344CB8AC3E}">
        <p14:creationId xmlns:p14="http://schemas.microsoft.com/office/powerpoint/2010/main" xmlns="" val="408548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457407\Working\Documents\Module Content\istock photos\Module 9\commentator.jp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58000" y="1930400"/>
            <a:ext cx="2133600" cy="2844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custDataLst>
              <p:tags r:id="rId2"/>
            </p:custDataLst>
          </p:nvPr>
        </p:nvSpPr>
        <p:spPr/>
        <p:txBody>
          <a:bodyPr/>
          <a:lstStyle/>
          <a:p>
            <a:r>
              <a:rPr lang="fr-CA" dirty="0"/>
              <a:t>Étude de cas n</a:t>
            </a:r>
            <a:r>
              <a:rPr lang="fr-CA" dirty="0" smtClean="0"/>
              <a:t>° 1</a:t>
            </a:r>
            <a:endParaRPr lang="en-US" dirty="0"/>
          </a:p>
        </p:txBody>
      </p:sp>
      <p:sp>
        <p:nvSpPr>
          <p:cNvPr id="3" name="Content Placeholder 2"/>
          <p:cNvSpPr>
            <a:spLocks noGrp="1"/>
          </p:cNvSpPr>
          <p:nvPr>
            <p:ph idx="1"/>
            <p:custDataLst>
              <p:tags r:id="rId3"/>
            </p:custDataLst>
          </p:nvPr>
        </p:nvSpPr>
        <p:spPr>
          <a:xfrm>
            <a:off x="457200" y="1600200"/>
            <a:ext cx="6858000" cy="4525963"/>
          </a:xfrm>
        </p:spPr>
        <p:txBody>
          <a:bodyPr>
            <a:normAutofit fontScale="92500" lnSpcReduction="20000"/>
          </a:bodyPr>
          <a:lstStyle/>
          <a:p>
            <a:pPr marL="0" indent="0">
              <a:buNone/>
            </a:pPr>
            <a:r>
              <a:rPr lang="fr-CA" i="1" dirty="0"/>
              <a:t>Afin de répondre aux nouvelles demandes des clients, une collecte de marchandises doit être ajoutée à la programmation et à l’horaire. Deux conducteurs pourraient possiblement se charger de cette nouvelle demande. </a:t>
            </a:r>
            <a:endParaRPr lang="en-US" dirty="0"/>
          </a:p>
          <a:p>
            <a:pPr marL="0" indent="0">
              <a:buNone/>
            </a:pPr>
            <a:endParaRPr lang="fr-CA" b="1" dirty="0" smtClean="0"/>
          </a:p>
          <a:p>
            <a:pPr marL="0" indent="0">
              <a:buNone/>
            </a:pPr>
            <a:r>
              <a:rPr lang="fr-CA" b="1" dirty="0" smtClean="0"/>
              <a:t>De quels facteurs devraient </a:t>
            </a:r>
            <a:r>
              <a:rPr lang="fr-CA" b="1" dirty="0"/>
              <a:t>tenir </a:t>
            </a:r>
            <a:r>
              <a:rPr lang="fr-CA" b="1" dirty="0" smtClean="0"/>
              <a:t>	  compte </a:t>
            </a:r>
            <a:r>
              <a:rPr lang="fr-CA" b="1" dirty="0"/>
              <a:t>les responsables de la planification </a:t>
            </a:r>
            <a:r>
              <a:rPr lang="fr-CA" b="1" dirty="0" smtClean="0"/>
              <a:t>et </a:t>
            </a:r>
            <a:r>
              <a:rPr lang="fr-CA" b="1" dirty="0"/>
              <a:t>de </a:t>
            </a:r>
            <a:r>
              <a:rPr lang="fr-CA" b="1" dirty="0" smtClean="0"/>
              <a:t>l’expédition </a:t>
            </a:r>
            <a:r>
              <a:rPr lang="fr-CA" b="1" dirty="0"/>
              <a:t>afin </a:t>
            </a:r>
            <a:r>
              <a:rPr lang="fr-CA" b="1" dirty="0" smtClean="0"/>
              <a:t>de limiter </a:t>
            </a:r>
            <a:r>
              <a:rPr lang="fr-CA" b="1" dirty="0"/>
              <a:t>la fatigue lors de cette </a:t>
            </a:r>
            <a:r>
              <a:rPr lang="fr-CA" b="1" dirty="0" smtClean="0"/>
              <a:t>affectation?</a:t>
            </a:r>
            <a:endParaRPr lang="en-US" b="1" i="1" dirty="0" smtClean="0"/>
          </a:p>
        </p:txBody>
      </p:sp>
    </p:spTree>
    <p:extLst>
      <p:ext uri="{BB962C8B-B14F-4D97-AF65-F5344CB8AC3E}">
        <p14:creationId xmlns:p14="http://schemas.microsoft.com/office/powerpoint/2010/main" xmlns="" val="27468273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Étude de cas n</a:t>
            </a:r>
            <a:r>
              <a:rPr lang="fr-CA" dirty="0" smtClean="0"/>
              <a:t>° 2</a:t>
            </a:r>
            <a:endParaRPr lang="en-US" dirty="0"/>
          </a:p>
        </p:txBody>
      </p:sp>
      <p:sp>
        <p:nvSpPr>
          <p:cNvPr id="3" name="Content Placeholder 2"/>
          <p:cNvSpPr>
            <a:spLocks noGrp="1"/>
          </p:cNvSpPr>
          <p:nvPr>
            <p:ph idx="1"/>
            <p:custDataLst>
              <p:tags r:id="rId2"/>
            </p:custDataLst>
          </p:nvPr>
        </p:nvSpPr>
        <p:spPr>
          <a:xfrm>
            <a:off x="457200" y="1600200"/>
            <a:ext cx="5410200" cy="4525963"/>
          </a:xfrm>
        </p:spPr>
        <p:txBody>
          <a:bodyPr>
            <a:normAutofit fontScale="92500" lnSpcReduction="20000"/>
          </a:bodyPr>
          <a:lstStyle/>
          <a:p>
            <a:pPr marL="0" indent="0">
              <a:buNone/>
            </a:pPr>
            <a:r>
              <a:rPr lang="fr-CA" i="1" dirty="0"/>
              <a:t>Un conducteur termine son cycle de travail par une livraison tard en </a:t>
            </a:r>
            <a:r>
              <a:rPr lang="fr-CA" i="1" dirty="0" smtClean="0"/>
              <a:t>soirée </a:t>
            </a:r>
            <a:r>
              <a:rPr lang="fr-CA" i="1" dirty="0"/>
              <a:t>et a juste le temps nécessaire pour se rendre à son prochain rendez-vous </a:t>
            </a:r>
            <a:r>
              <a:rPr lang="fr-CA" i="1" dirty="0" smtClean="0"/>
              <a:t>si la </a:t>
            </a:r>
            <a:r>
              <a:rPr lang="fr-CA" i="1" dirty="0"/>
              <a:t>circulation </a:t>
            </a:r>
            <a:r>
              <a:rPr lang="fr-CA" i="1" dirty="0" smtClean="0"/>
              <a:t>est fluide</a:t>
            </a:r>
            <a:r>
              <a:rPr lang="fr-CA" i="1" dirty="0"/>
              <a:t>. </a:t>
            </a:r>
            <a:endParaRPr lang="en-US" dirty="0"/>
          </a:p>
          <a:p>
            <a:pPr marL="0" indent="0">
              <a:buNone/>
            </a:pPr>
            <a:endParaRPr lang="fr-CA" b="1" i="1" dirty="0" smtClean="0"/>
          </a:p>
          <a:p>
            <a:pPr marL="0" indent="0">
              <a:buNone/>
            </a:pPr>
            <a:r>
              <a:rPr lang="fr-CA" b="1" i="1" dirty="0" smtClean="0"/>
              <a:t>Quels </a:t>
            </a:r>
            <a:r>
              <a:rPr lang="fr-CA" b="1" i="1" dirty="0"/>
              <a:t>facteurs le conducteur doit-il prendre en considération </a:t>
            </a:r>
            <a:r>
              <a:rPr lang="fr-CA" b="1" i="1" dirty="0" smtClean="0"/>
              <a:t>avant </a:t>
            </a:r>
            <a:r>
              <a:rPr lang="fr-CA" b="1" i="1" dirty="0"/>
              <a:t>de décider s’il va continuer ou s’arrêter pour se reposer? </a:t>
            </a:r>
            <a:endParaRPr lang="en-US" b="1" dirty="0" smtClean="0"/>
          </a:p>
        </p:txBody>
      </p:sp>
      <p:pic>
        <p:nvPicPr>
          <p:cNvPr id="4098" name="Picture 2" descr="P:\457407\Working\Documents\Module Content\istock photos\Module 9\night.jpg"/>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24550" y="2209800"/>
            <a:ext cx="3100387" cy="20571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75347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white"/>
              </a:solidFill>
            </a:endParaRPr>
          </a:p>
        </p:txBody>
      </p:sp>
      <p:sp>
        <p:nvSpPr>
          <p:cNvPr id="81922" name="Title 3"/>
          <p:cNvSpPr>
            <a:spLocks noGrp="1"/>
          </p:cNvSpPr>
          <p:nvPr>
            <p:ph type="ctrTitle"/>
            <p:custDataLst>
              <p:tags r:id="rId1"/>
            </p:custDataLst>
          </p:nvPr>
        </p:nvSpPr>
        <p:spPr>
          <a:solidFill>
            <a:srgbClr val="C00000">
              <a:alpha val="59999"/>
            </a:srgbClr>
          </a:solidFill>
          <a:ln w="9525" cmpd="sng"/>
          <a:extLst>
            <a:ext uri="{91240B29-F687-4F45-9708-019B960494DF}">
              <a14:hiddenLine xmlns:a14="http://schemas.microsoft.com/office/drawing/2010/main" xmlns="" w="50800" cmpd="tri">
                <a:solidFill>
                  <a:srgbClr val="000000"/>
                </a:solidFill>
                <a:miter lim="800000"/>
                <a:headEnd/>
                <a:tailEnd/>
              </a14:hiddenLine>
            </a:ext>
          </a:extLst>
        </p:spPr>
        <p:txBody>
          <a:bodyPr/>
          <a:lstStyle/>
          <a:p>
            <a:r>
              <a:rPr lang="fr-CA" dirty="0"/>
              <a:t>Conclusion : Bilan et résumé</a:t>
            </a:r>
            <a:endParaRPr lang="en-US" dirty="0" smtClean="0">
              <a:solidFill>
                <a:schemeClr val="bg1"/>
              </a:solidFill>
            </a:endParaRPr>
          </a:p>
        </p:txBody>
      </p:sp>
    </p:spTree>
    <p:extLst>
      <p:ext uri="{BB962C8B-B14F-4D97-AF65-F5344CB8AC3E}">
        <p14:creationId xmlns:p14="http://schemas.microsoft.com/office/powerpoint/2010/main" xmlns="" val="4224578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b="1" dirty="0"/>
              <a:t>Résumé</a:t>
            </a:r>
            <a:endParaRPr lang="en-US" dirty="0"/>
          </a:p>
        </p:txBody>
      </p:sp>
      <p:sp>
        <p:nvSpPr>
          <p:cNvPr id="3" name="Content Placeholder 2"/>
          <p:cNvSpPr>
            <a:spLocks noGrp="1"/>
          </p:cNvSpPr>
          <p:nvPr>
            <p:ph idx="1"/>
            <p:custDataLst>
              <p:tags r:id="rId2"/>
            </p:custDataLst>
          </p:nvPr>
        </p:nvSpPr>
        <p:spPr>
          <a:xfrm>
            <a:off x="457200" y="1600201"/>
            <a:ext cx="8382000" cy="4648199"/>
          </a:xfrm>
        </p:spPr>
        <p:txBody>
          <a:bodyPr>
            <a:normAutofit lnSpcReduction="10000"/>
          </a:bodyPr>
          <a:lstStyle/>
          <a:p>
            <a:pPr lvl="0"/>
            <a:r>
              <a:rPr lang="fr-CA" sz="2400" dirty="0"/>
              <a:t>Les pratiques </a:t>
            </a:r>
            <a:r>
              <a:rPr lang="fr-CA" sz="2400" dirty="0" smtClean="0"/>
              <a:t>usuelles de </a:t>
            </a:r>
            <a:r>
              <a:rPr lang="fr-CA" sz="2400" dirty="0"/>
              <a:t>planification peuvent causer de la fatigue : le moment de la journée, la plus récente période de sommeil, la durée de la période d’éveil, l’accumulation d’une dette de </a:t>
            </a:r>
            <a:r>
              <a:rPr lang="fr-CA" sz="2400" dirty="0" smtClean="0"/>
              <a:t>sommeil. </a:t>
            </a:r>
            <a:endParaRPr lang="en-US" sz="2400" dirty="0"/>
          </a:p>
          <a:p>
            <a:pPr lvl="0"/>
            <a:r>
              <a:rPr lang="fr-CA" sz="2400" dirty="0"/>
              <a:t>La planification doit être </a:t>
            </a:r>
            <a:r>
              <a:rPr lang="fr-CA" sz="2400" dirty="0" smtClean="0"/>
              <a:t>flexible, car elle doit pouvoir s’adapter </a:t>
            </a:r>
            <a:r>
              <a:rPr lang="fr-CA" sz="2400" dirty="0"/>
              <a:t>aux demandes des clients. La fatigue </a:t>
            </a:r>
            <a:r>
              <a:rPr lang="fr-CA" sz="2400" dirty="0" smtClean="0"/>
              <a:t>sera </a:t>
            </a:r>
            <a:r>
              <a:rPr lang="fr-CA" sz="2400" dirty="0"/>
              <a:t>mieux gérée </a:t>
            </a:r>
            <a:r>
              <a:rPr lang="fr-CA" sz="2400" dirty="0" smtClean="0"/>
              <a:t>si </a:t>
            </a:r>
            <a:r>
              <a:rPr lang="fr-CA" sz="2400" dirty="0"/>
              <a:t>la direction, les responsables de la </a:t>
            </a:r>
            <a:r>
              <a:rPr lang="fr-CA" sz="2400" dirty="0" smtClean="0"/>
              <a:t>planification et </a:t>
            </a:r>
            <a:r>
              <a:rPr lang="fr-CA" sz="2400" dirty="0"/>
              <a:t>les </a:t>
            </a:r>
            <a:r>
              <a:rPr lang="fr-CA" sz="2400" dirty="0" smtClean="0"/>
              <a:t>conducteurs en partagent la responsabilité.</a:t>
            </a:r>
            <a:endParaRPr lang="en-US" sz="2400" dirty="0"/>
          </a:p>
          <a:p>
            <a:pPr lvl="0"/>
            <a:r>
              <a:rPr lang="fr-CA" sz="2400" dirty="0"/>
              <a:t>Les outils de planification peuvent être utiles pour évaluer les risques liés à la fatigue dans le cadre de planifications </a:t>
            </a:r>
            <a:r>
              <a:rPr lang="fr-CA" sz="2400" dirty="0" smtClean="0"/>
              <a:t>stables.</a:t>
            </a:r>
            <a:endParaRPr lang="en-US" sz="2400" dirty="0"/>
          </a:p>
          <a:p>
            <a:pPr lvl="0"/>
            <a:r>
              <a:rPr lang="fr-CA" sz="2400" dirty="0"/>
              <a:t>Les analyses des planifications antérieures du </a:t>
            </a:r>
            <a:r>
              <a:rPr lang="fr-CA" sz="2400" dirty="0" smtClean="0"/>
              <a:t>travail peuvent </a:t>
            </a:r>
            <a:r>
              <a:rPr lang="fr-CA" sz="2400" dirty="0"/>
              <a:t>permettre à la direction d’élaborer des stratégies personnalisées pour diminuer la </a:t>
            </a:r>
            <a:r>
              <a:rPr lang="fr-CA" sz="2400" dirty="0" smtClean="0"/>
              <a:t>fatigue. </a:t>
            </a:r>
            <a:endParaRPr lang="en-US" sz="2400" dirty="0"/>
          </a:p>
        </p:txBody>
      </p:sp>
    </p:spTree>
    <p:extLst>
      <p:ext uri="{BB962C8B-B14F-4D97-AF65-F5344CB8AC3E}">
        <p14:creationId xmlns:p14="http://schemas.microsoft.com/office/powerpoint/2010/main" xmlns="" val="2034578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Examen du module 9 </a:t>
            </a:r>
            <a:endParaRPr lang="en-US" dirty="0"/>
          </a:p>
        </p:txBody>
      </p:sp>
      <p:sp>
        <p:nvSpPr>
          <p:cNvPr id="3" name="Content Placeholder 2"/>
          <p:cNvSpPr>
            <a:spLocks noGrp="1"/>
          </p:cNvSpPr>
          <p:nvPr>
            <p:ph idx="1"/>
            <p:custDataLst>
              <p:tags r:id="rId2"/>
            </p:custDataLst>
          </p:nvPr>
        </p:nvSpPr>
        <p:spPr/>
        <p:txBody>
          <a:bodyPr/>
          <a:lstStyle/>
          <a:p>
            <a:endParaRPr lang="en-US" dirty="0"/>
          </a:p>
        </p:txBody>
      </p:sp>
    </p:spTree>
    <p:extLst>
      <p:ext uri="{BB962C8B-B14F-4D97-AF65-F5344CB8AC3E}">
        <p14:creationId xmlns:p14="http://schemas.microsoft.com/office/powerpoint/2010/main" xmlns="" val="2210595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5400" dirty="0"/>
              <a:t>Les effets de la fatigue</a:t>
            </a:r>
            <a:endParaRPr lang="en-US" sz="5400" dirty="0"/>
          </a:p>
        </p:txBody>
      </p:sp>
      <p:pic>
        <p:nvPicPr>
          <p:cNvPr id="1026" name="Picture 2"/>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9744" y="1981200"/>
            <a:ext cx="8384513" cy="289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5400" dirty="0" smtClean="0"/>
              <a:t>Incidence </a:t>
            </a:r>
            <a:r>
              <a:rPr lang="fr-CA" sz="5400" dirty="0"/>
              <a:t>de la fatigue sur la sécurité</a:t>
            </a:r>
            <a:endParaRPr lang="en-US" sz="5400" dirty="0"/>
          </a:p>
        </p:txBody>
      </p:sp>
      <p:sp>
        <p:nvSpPr>
          <p:cNvPr id="8" name="Rectangle 7"/>
          <p:cNvSpPr/>
          <p:nvPr>
            <p:custDataLst>
              <p:tags r:id="rId2"/>
            </p:custDataLst>
          </p:nvPr>
        </p:nvSpPr>
        <p:spPr>
          <a:xfrm>
            <a:off x="4572000" y="6172200"/>
            <a:ext cx="1015663" cy="307777"/>
          </a:xfrm>
          <a:prstGeom prst="rect">
            <a:avLst/>
          </a:prstGeom>
        </p:spPr>
        <p:txBody>
          <a:bodyPr wrap="none">
            <a:spAutoFit/>
          </a:bodyPr>
          <a:lstStyle/>
          <a:p>
            <a:r>
              <a:rPr lang="en-US" sz="1400" i="1" dirty="0" smtClean="0"/>
              <a:t>NTSB, 1990</a:t>
            </a:r>
            <a:endParaRPr lang="en-US" sz="1400" i="1" dirty="0"/>
          </a:p>
        </p:txBody>
      </p:sp>
      <p:pic>
        <p:nvPicPr>
          <p:cNvPr id="2050" name="Picture 2"/>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1221693" y="1679467"/>
            <a:ext cx="6700613" cy="44257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338769"/>
            <a:ext cx="8229600" cy="1143000"/>
          </a:xfrm>
        </p:spPr>
        <p:txBody>
          <a:bodyPr>
            <a:normAutofit fontScale="90000"/>
          </a:bodyPr>
          <a:lstStyle/>
          <a:p>
            <a:r>
              <a:rPr lang="fr-CA" dirty="0" smtClean="0"/>
              <a:t>Fatigue </a:t>
            </a:r>
            <a:r>
              <a:rPr lang="fr-CA" dirty="0"/>
              <a:t>ou </a:t>
            </a:r>
            <a:r>
              <a:rPr lang="fr-CA" dirty="0" smtClean="0"/>
              <a:t>baisse </a:t>
            </a:r>
            <a:r>
              <a:rPr lang="fr-CA" dirty="0"/>
              <a:t>de </a:t>
            </a:r>
            <a:r>
              <a:rPr lang="fr-CA" dirty="0" smtClean="0"/>
              <a:t>vigilance : des </a:t>
            </a:r>
            <a:r>
              <a:rPr lang="fr-CA" dirty="0"/>
              <a:t>phénomènes physiologiques</a:t>
            </a:r>
            <a:endParaRPr lang="en-US" dirty="0"/>
          </a:p>
        </p:txBody>
      </p:sp>
      <p:sp>
        <p:nvSpPr>
          <p:cNvPr id="13" name="Freeform 22"/>
          <p:cNvSpPr>
            <a:spLocks/>
          </p:cNvSpPr>
          <p:nvPr>
            <p:custDataLst>
              <p:tags r:id="rId2"/>
            </p:custDataLst>
          </p:nvPr>
        </p:nvSpPr>
        <p:spPr bwMode="auto">
          <a:xfrm>
            <a:off x="5364480" y="2590800"/>
            <a:ext cx="2011680" cy="621792"/>
          </a:xfrm>
          <a:custGeom>
            <a:avLst/>
            <a:gdLst>
              <a:gd name="T0" fmla="*/ 38100 w 1589"/>
              <a:gd name="T1" fmla="*/ 350838 h 254"/>
              <a:gd name="T2" fmla="*/ 82550 w 1589"/>
              <a:gd name="T3" fmla="*/ 304800 h 254"/>
              <a:gd name="T4" fmla="*/ 120650 w 1589"/>
              <a:gd name="T5" fmla="*/ 250825 h 254"/>
              <a:gd name="T6" fmla="*/ 166688 w 1589"/>
              <a:gd name="T7" fmla="*/ 198438 h 254"/>
              <a:gd name="T8" fmla="*/ 212725 w 1589"/>
              <a:gd name="T9" fmla="*/ 144463 h 254"/>
              <a:gd name="T10" fmla="*/ 258763 w 1589"/>
              <a:gd name="T11" fmla="*/ 98425 h 254"/>
              <a:gd name="T12" fmla="*/ 296863 w 1589"/>
              <a:gd name="T13" fmla="*/ 60325 h 254"/>
              <a:gd name="T14" fmla="*/ 342900 w 1589"/>
              <a:gd name="T15" fmla="*/ 30163 h 254"/>
              <a:gd name="T16" fmla="*/ 387350 w 1589"/>
              <a:gd name="T17" fmla="*/ 7938 h 254"/>
              <a:gd name="T18" fmla="*/ 433388 w 1589"/>
              <a:gd name="T19" fmla="*/ 7938 h 254"/>
              <a:gd name="T20" fmla="*/ 471488 w 1589"/>
              <a:gd name="T21" fmla="*/ 30163 h 254"/>
              <a:gd name="T22" fmla="*/ 517525 w 1589"/>
              <a:gd name="T23" fmla="*/ 52388 h 254"/>
              <a:gd name="T24" fmla="*/ 563563 w 1589"/>
              <a:gd name="T25" fmla="*/ 68263 h 254"/>
              <a:gd name="T26" fmla="*/ 609600 w 1589"/>
              <a:gd name="T27" fmla="*/ 90488 h 254"/>
              <a:gd name="T28" fmla="*/ 647700 w 1589"/>
              <a:gd name="T29" fmla="*/ 114300 h 254"/>
              <a:gd name="T30" fmla="*/ 692150 w 1589"/>
              <a:gd name="T31" fmla="*/ 136525 h 254"/>
              <a:gd name="T32" fmla="*/ 738188 w 1589"/>
              <a:gd name="T33" fmla="*/ 152400 h 254"/>
              <a:gd name="T34" fmla="*/ 776288 w 1589"/>
              <a:gd name="T35" fmla="*/ 174625 h 254"/>
              <a:gd name="T36" fmla="*/ 822325 w 1589"/>
              <a:gd name="T37" fmla="*/ 198438 h 254"/>
              <a:gd name="T38" fmla="*/ 868363 w 1589"/>
              <a:gd name="T39" fmla="*/ 220663 h 254"/>
              <a:gd name="T40" fmla="*/ 914400 w 1589"/>
              <a:gd name="T41" fmla="*/ 236538 h 254"/>
              <a:gd name="T42" fmla="*/ 952500 w 1589"/>
              <a:gd name="T43" fmla="*/ 258763 h 254"/>
              <a:gd name="T44" fmla="*/ 996950 w 1589"/>
              <a:gd name="T45" fmla="*/ 280988 h 254"/>
              <a:gd name="T46" fmla="*/ 1042988 w 1589"/>
              <a:gd name="T47" fmla="*/ 304800 h 254"/>
              <a:gd name="T48" fmla="*/ 1089025 w 1589"/>
              <a:gd name="T49" fmla="*/ 319088 h 254"/>
              <a:gd name="T50" fmla="*/ 1127125 w 1589"/>
              <a:gd name="T51" fmla="*/ 342900 h 254"/>
              <a:gd name="T52" fmla="*/ 1173163 w 1589"/>
              <a:gd name="T53" fmla="*/ 365125 h 254"/>
              <a:gd name="T54" fmla="*/ 1219200 w 1589"/>
              <a:gd name="T55" fmla="*/ 388938 h 254"/>
              <a:gd name="T56" fmla="*/ 1263650 w 1589"/>
              <a:gd name="T57" fmla="*/ 395288 h 254"/>
              <a:gd name="T58" fmla="*/ 1301750 w 1589"/>
              <a:gd name="T59" fmla="*/ 342900 h 254"/>
              <a:gd name="T60" fmla="*/ 1347788 w 1589"/>
              <a:gd name="T61" fmla="*/ 288925 h 254"/>
              <a:gd name="T62" fmla="*/ 1393825 w 1589"/>
              <a:gd name="T63" fmla="*/ 236538 h 254"/>
              <a:gd name="T64" fmla="*/ 1439863 w 1589"/>
              <a:gd name="T65" fmla="*/ 190500 h 254"/>
              <a:gd name="T66" fmla="*/ 1485900 w 1589"/>
              <a:gd name="T67" fmla="*/ 136525 h 254"/>
              <a:gd name="T68" fmla="*/ 1524000 w 1589"/>
              <a:gd name="T69" fmla="*/ 90488 h 254"/>
              <a:gd name="T70" fmla="*/ 1568450 w 1589"/>
              <a:gd name="T71" fmla="*/ 52388 h 254"/>
              <a:gd name="T72" fmla="*/ 1614488 w 1589"/>
              <a:gd name="T73" fmla="*/ 22225 h 254"/>
              <a:gd name="T74" fmla="*/ 1652588 w 1589"/>
              <a:gd name="T75" fmla="*/ 7938 h 254"/>
              <a:gd name="T76" fmla="*/ 1698626 w 1589"/>
              <a:gd name="T77" fmla="*/ 7938 h 254"/>
              <a:gd name="T78" fmla="*/ 1744663 w 1589"/>
              <a:gd name="T79" fmla="*/ 30163 h 254"/>
              <a:gd name="T80" fmla="*/ 1790701 w 1589"/>
              <a:gd name="T81" fmla="*/ 52388 h 254"/>
              <a:gd name="T82" fmla="*/ 1828801 w 1589"/>
              <a:gd name="T83" fmla="*/ 76200 h 254"/>
              <a:gd name="T84" fmla="*/ 1873251 w 1589"/>
              <a:gd name="T85" fmla="*/ 90488 h 254"/>
              <a:gd name="T86" fmla="*/ 1919288 w 1589"/>
              <a:gd name="T87" fmla="*/ 114300 h 254"/>
              <a:gd name="T88" fmla="*/ 1965326 w 1589"/>
              <a:gd name="T89" fmla="*/ 136525 h 254"/>
              <a:gd name="T90" fmla="*/ 2003426 w 1589"/>
              <a:gd name="T91" fmla="*/ 160338 h 254"/>
              <a:gd name="T92" fmla="*/ 2049463 w 1589"/>
              <a:gd name="T93" fmla="*/ 174625 h 254"/>
              <a:gd name="T94" fmla="*/ 2095501 w 1589"/>
              <a:gd name="T95" fmla="*/ 198438 h 254"/>
              <a:gd name="T96" fmla="*/ 2141538 w 1589"/>
              <a:gd name="T97" fmla="*/ 220663 h 254"/>
              <a:gd name="T98" fmla="*/ 2179638 w 1589"/>
              <a:gd name="T99" fmla="*/ 242888 h 254"/>
              <a:gd name="T100" fmla="*/ 2224088 w 1589"/>
              <a:gd name="T101" fmla="*/ 258763 h 254"/>
              <a:gd name="T102" fmla="*/ 2270126 w 1589"/>
              <a:gd name="T103" fmla="*/ 280988 h 254"/>
              <a:gd name="T104" fmla="*/ 2316163 w 1589"/>
              <a:gd name="T105" fmla="*/ 304800 h 254"/>
              <a:gd name="T106" fmla="*/ 2354263 w 1589"/>
              <a:gd name="T107" fmla="*/ 327025 h 254"/>
              <a:gd name="T108" fmla="*/ 2400301 w 1589"/>
              <a:gd name="T109" fmla="*/ 342900 h 254"/>
              <a:gd name="T110" fmla="*/ 2446338 w 1589"/>
              <a:gd name="T111" fmla="*/ 365125 h 254"/>
              <a:gd name="T112" fmla="*/ 2490788 w 1589"/>
              <a:gd name="T113" fmla="*/ 388938 h 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89"/>
              <a:gd name="T172" fmla="*/ 0 h 254"/>
              <a:gd name="T173" fmla="*/ 1589 w 1589"/>
              <a:gd name="T174" fmla="*/ 254 h 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89" h="254">
                <a:moveTo>
                  <a:pt x="0" y="249"/>
                </a:moveTo>
                <a:lnTo>
                  <a:pt x="0" y="249"/>
                </a:lnTo>
                <a:lnTo>
                  <a:pt x="4" y="245"/>
                </a:lnTo>
                <a:lnTo>
                  <a:pt x="4" y="240"/>
                </a:lnTo>
                <a:lnTo>
                  <a:pt x="9" y="235"/>
                </a:lnTo>
                <a:lnTo>
                  <a:pt x="14" y="235"/>
                </a:lnTo>
                <a:lnTo>
                  <a:pt x="14" y="230"/>
                </a:lnTo>
                <a:lnTo>
                  <a:pt x="19" y="230"/>
                </a:lnTo>
                <a:lnTo>
                  <a:pt x="19" y="225"/>
                </a:lnTo>
                <a:lnTo>
                  <a:pt x="24" y="221"/>
                </a:lnTo>
                <a:lnTo>
                  <a:pt x="28" y="216"/>
                </a:lnTo>
                <a:lnTo>
                  <a:pt x="28" y="211"/>
                </a:lnTo>
                <a:lnTo>
                  <a:pt x="33" y="211"/>
                </a:lnTo>
                <a:lnTo>
                  <a:pt x="38" y="206"/>
                </a:lnTo>
                <a:lnTo>
                  <a:pt x="38" y="201"/>
                </a:lnTo>
                <a:lnTo>
                  <a:pt x="43" y="201"/>
                </a:lnTo>
                <a:lnTo>
                  <a:pt x="43" y="197"/>
                </a:lnTo>
                <a:lnTo>
                  <a:pt x="48" y="192"/>
                </a:lnTo>
                <a:lnTo>
                  <a:pt x="52" y="192"/>
                </a:lnTo>
                <a:lnTo>
                  <a:pt x="52" y="187"/>
                </a:lnTo>
                <a:lnTo>
                  <a:pt x="57" y="182"/>
                </a:lnTo>
                <a:lnTo>
                  <a:pt x="62" y="177"/>
                </a:lnTo>
                <a:lnTo>
                  <a:pt x="62" y="173"/>
                </a:lnTo>
                <a:lnTo>
                  <a:pt x="67" y="173"/>
                </a:lnTo>
                <a:lnTo>
                  <a:pt x="72" y="168"/>
                </a:lnTo>
                <a:lnTo>
                  <a:pt x="72" y="163"/>
                </a:lnTo>
                <a:lnTo>
                  <a:pt x="76" y="163"/>
                </a:lnTo>
                <a:lnTo>
                  <a:pt x="76" y="158"/>
                </a:lnTo>
                <a:lnTo>
                  <a:pt x="81" y="153"/>
                </a:lnTo>
                <a:lnTo>
                  <a:pt x="81" y="149"/>
                </a:lnTo>
                <a:lnTo>
                  <a:pt x="86" y="149"/>
                </a:lnTo>
                <a:lnTo>
                  <a:pt x="91" y="144"/>
                </a:lnTo>
                <a:lnTo>
                  <a:pt x="91" y="139"/>
                </a:lnTo>
                <a:lnTo>
                  <a:pt x="96" y="139"/>
                </a:lnTo>
                <a:lnTo>
                  <a:pt x="96" y="134"/>
                </a:lnTo>
                <a:lnTo>
                  <a:pt x="100" y="129"/>
                </a:lnTo>
                <a:lnTo>
                  <a:pt x="105" y="125"/>
                </a:lnTo>
                <a:lnTo>
                  <a:pt x="110" y="120"/>
                </a:lnTo>
                <a:lnTo>
                  <a:pt x="115" y="115"/>
                </a:lnTo>
                <a:lnTo>
                  <a:pt x="115" y="110"/>
                </a:lnTo>
                <a:lnTo>
                  <a:pt x="120" y="110"/>
                </a:lnTo>
                <a:lnTo>
                  <a:pt x="120" y="105"/>
                </a:lnTo>
                <a:lnTo>
                  <a:pt x="124" y="101"/>
                </a:lnTo>
                <a:lnTo>
                  <a:pt x="129" y="101"/>
                </a:lnTo>
                <a:lnTo>
                  <a:pt x="129" y="96"/>
                </a:lnTo>
                <a:lnTo>
                  <a:pt x="134" y="91"/>
                </a:lnTo>
                <a:lnTo>
                  <a:pt x="139" y="86"/>
                </a:lnTo>
                <a:lnTo>
                  <a:pt x="144" y="81"/>
                </a:lnTo>
                <a:lnTo>
                  <a:pt x="148" y="77"/>
                </a:lnTo>
                <a:lnTo>
                  <a:pt x="148" y="72"/>
                </a:lnTo>
                <a:lnTo>
                  <a:pt x="153" y="72"/>
                </a:lnTo>
                <a:lnTo>
                  <a:pt x="153" y="67"/>
                </a:lnTo>
                <a:lnTo>
                  <a:pt x="158" y="67"/>
                </a:lnTo>
                <a:lnTo>
                  <a:pt x="163" y="62"/>
                </a:lnTo>
                <a:lnTo>
                  <a:pt x="168" y="57"/>
                </a:lnTo>
                <a:lnTo>
                  <a:pt x="172" y="53"/>
                </a:lnTo>
                <a:lnTo>
                  <a:pt x="177" y="48"/>
                </a:lnTo>
                <a:lnTo>
                  <a:pt x="182" y="48"/>
                </a:lnTo>
                <a:lnTo>
                  <a:pt x="182" y="43"/>
                </a:lnTo>
                <a:lnTo>
                  <a:pt x="187" y="43"/>
                </a:lnTo>
                <a:lnTo>
                  <a:pt x="187" y="38"/>
                </a:lnTo>
                <a:lnTo>
                  <a:pt x="192" y="38"/>
                </a:lnTo>
                <a:lnTo>
                  <a:pt x="192" y="33"/>
                </a:lnTo>
                <a:lnTo>
                  <a:pt x="196" y="33"/>
                </a:lnTo>
                <a:lnTo>
                  <a:pt x="201" y="29"/>
                </a:lnTo>
                <a:lnTo>
                  <a:pt x="206" y="29"/>
                </a:lnTo>
                <a:lnTo>
                  <a:pt x="206" y="24"/>
                </a:lnTo>
                <a:lnTo>
                  <a:pt x="211" y="24"/>
                </a:lnTo>
                <a:lnTo>
                  <a:pt x="211" y="19"/>
                </a:lnTo>
                <a:lnTo>
                  <a:pt x="216" y="19"/>
                </a:lnTo>
                <a:lnTo>
                  <a:pt x="220" y="19"/>
                </a:lnTo>
                <a:lnTo>
                  <a:pt x="220" y="14"/>
                </a:lnTo>
                <a:lnTo>
                  <a:pt x="225" y="14"/>
                </a:lnTo>
                <a:lnTo>
                  <a:pt x="230" y="9"/>
                </a:lnTo>
                <a:lnTo>
                  <a:pt x="235" y="9"/>
                </a:lnTo>
                <a:lnTo>
                  <a:pt x="240" y="9"/>
                </a:lnTo>
                <a:lnTo>
                  <a:pt x="240" y="5"/>
                </a:lnTo>
                <a:lnTo>
                  <a:pt x="244" y="5"/>
                </a:lnTo>
                <a:lnTo>
                  <a:pt x="249" y="5"/>
                </a:lnTo>
                <a:lnTo>
                  <a:pt x="249" y="0"/>
                </a:lnTo>
                <a:lnTo>
                  <a:pt x="254" y="0"/>
                </a:lnTo>
                <a:lnTo>
                  <a:pt x="259" y="0"/>
                </a:lnTo>
                <a:lnTo>
                  <a:pt x="264" y="0"/>
                </a:lnTo>
                <a:lnTo>
                  <a:pt x="268" y="5"/>
                </a:lnTo>
                <a:lnTo>
                  <a:pt x="273" y="5"/>
                </a:lnTo>
                <a:lnTo>
                  <a:pt x="278" y="5"/>
                </a:lnTo>
                <a:lnTo>
                  <a:pt x="278" y="9"/>
                </a:lnTo>
                <a:lnTo>
                  <a:pt x="283" y="9"/>
                </a:lnTo>
                <a:lnTo>
                  <a:pt x="288" y="9"/>
                </a:lnTo>
                <a:lnTo>
                  <a:pt x="292" y="14"/>
                </a:lnTo>
                <a:lnTo>
                  <a:pt x="297" y="14"/>
                </a:lnTo>
                <a:lnTo>
                  <a:pt x="297" y="19"/>
                </a:lnTo>
                <a:lnTo>
                  <a:pt x="302" y="19"/>
                </a:lnTo>
                <a:lnTo>
                  <a:pt x="307" y="19"/>
                </a:lnTo>
                <a:lnTo>
                  <a:pt x="312" y="24"/>
                </a:lnTo>
                <a:lnTo>
                  <a:pt x="316" y="24"/>
                </a:lnTo>
                <a:lnTo>
                  <a:pt x="316" y="29"/>
                </a:lnTo>
                <a:lnTo>
                  <a:pt x="321" y="29"/>
                </a:lnTo>
                <a:lnTo>
                  <a:pt x="326" y="33"/>
                </a:lnTo>
                <a:lnTo>
                  <a:pt x="331" y="33"/>
                </a:lnTo>
                <a:lnTo>
                  <a:pt x="336" y="33"/>
                </a:lnTo>
                <a:lnTo>
                  <a:pt x="336" y="38"/>
                </a:lnTo>
                <a:lnTo>
                  <a:pt x="340" y="38"/>
                </a:lnTo>
                <a:lnTo>
                  <a:pt x="345" y="38"/>
                </a:lnTo>
                <a:lnTo>
                  <a:pt x="350" y="43"/>
                </a:lnTo>
                <a:lnTo>
                  <a:pt x="355" y="43"/>
                </a:lnTo>
                <a:lnTo>
                  <a:pt x="360" y="48"/>
                </a:lnTo>
                <a:lnTo>
                  <a:pt x="364" y="48"/>
                </a:lnTo>
                <a:lnTo>
                  <a:pt x="369" y="53"/>
                </a:lnTo>
                <a:lnTo>
                  <a:pt x="374" y="53"/>
                </a:lnTo>
                <a:lnTo>
                  <a:pt x="379" y="57"/>
                </a:lnTo>
                <a:lnTo>
                  <a:pt x="384" y="57"/>
                </a:lnTo>
                <a:lnTo>
                  <a:pt x="388" y="57"/>
                </a:lnTo>
                <a:lnTo>
                  <a:pt x="388" y="62"/>
                </a:lnTo>
                <a:lnTo>
                  <a:pt x="393" y="62"/>
                </a:lnTo>
                <a:lnTo>
                  <a:pt x="398" y="62"/>
                </a:lnTo>
                <a:lnTo>
                  <a:pt x="398" y="67"/>
                </a:lnTo>
                <a:lnTo>
                  <a:pt x="403" y="67"/>
                </a:lnTo>
                <a:lnTo>
                  <a:pt x="408" y="67"/>
                </a:lnTo>
                <a:lnTo>
                  <a:pt x="408" y="72"/>
                </a:lnTo>
                <a:lnTo>
                  <a:pt x="412" y="72"/>
                </a:lnTo>
                <a:lnTo>
                  <a:pt x="417" y="72"/>
                </a:lnTo>
                <a:lnTo>
                  <a:pt x="422" y="77"/>
                </a:lnTo>
                <a:lnTo>
                  <a:pt x="427" y="77"/>
                </a:lnTo>
                <a:lnTo>
                  <a:pt x="427" y="81"/>
                </a:lnTo>
                <a:lnTo>
                  <a:pt x="432" y="81"/>
                </a:lnTo>
                <a:lnTo>
                  <a:pt x="436" y="86"/>
                </a:lnTo>
                <a:lnTo>
                  <a:pt x="441" y="86"/>
                </a:lnTo>
                <a:lnTo>
                  <a:pt x="446" y="86"/>
                </a:lnTo>
                <a:lnTo>
                  <a:pt x="446" y="91"/>
                </a:lnTo>
                <a:lnTo>
                  <a:pt x="451" y="91"/>
                </a:lnTo>
                <a:lnTo>
                  <a:pt x="456" y="91"/>
                </a:lnTo>
                <a:lnTo>
                  <a:pt x="460" y="96"/>
                </a:lnTo>
                <a:lnTo>
                  <a:pt x="465" y="96"/>
                </a:lnTo>
                <a:lnTo>
                  <a:pt x="470" y="101"/>
                </a:lnTo>
                <a:lnTo>
                  <a:pt x="475" y="101"/>
                </a:lnTo>
                <a:lnTo>
                  <a:pt x="480" y="105"/>
                </a:lnTo>
                <a:lnTo>
                  <a:pt x="484" y="105"/>
                </a:lnTo>
                <a:lnTo>
                  <a:pt x="489" y="110"/>
                </a:lnTo>
                <a:lnTo>
                  <a:pt x="494" y="110"/>
                </a:lnTo>
                <a:lnTo>
                  <a:pt x="499" y="110"/>
                </a:lnTo>
                <a:lnTo>
                  <a:pt x="499" y="115"/>
                </a:lnTo>
                <a:lnTo>
                  <a:pt x="504" y="115"/>
                </a:lnTo>
                <a:lnTo>
                  <a:pt x="508" y="115"/>
                </a:lnTo>
                <a:lnTo>
                  <a:pt x="508" y="120"/>
                </a:lnTo>
                <a:lnTo>
                  <a:pt x="513" y="120"/>
                </a:lnTo>
                <a:lnTo>
                  <a:pt x="518" y="120"/>
                </a:lnTo>
                <a:lnTo>
                  <a:pt x="518" y="125"/>
                </a:lnTo>
                <a:lnTo>
                  <a:pt x="523" y="125"/>
                </a:lnTo>
                <a:lnTo>
                  <a:pt x="528" y="125"/>
                </a:lnTo>
                <a:lnTo>
                  <a:pt x="532" y="129"/>
                </a:lnTo>
                <a:lnTo>
                  <a:pt x="537" y="129"/>
                </a:lnTo>
                <a:lnTo>
                  <a:pt x="542" y="134"/>
                </a:lnTo>
                <a:lnTo>
                  <a:pt x="547" y="139"/>
                </a:lnTo>
                <a:lnTo>
                  <a:pt x="552" y="139"/>
                </a:lnTo>
                <a:lnTo>
                  <a:pt x="556" y="139"/>
                </a:lnTo>
                <a:lnTo>
                  <a:pt x="556" y="144"/>
                </a:lnTo>
                <a:lnTo>
                  <a:pt x="561" y="144"/>
                </a:lnTo>
                <a:lnTo>
                  <a:pt x="566" y="144"/>
                </a:lnTo>
                <a:lnTo>
                  <a:pt x="571" y="149"/>
                </a:lnTo>
                <a:lnTo>
                  <a:pt x="576" y="149"/>
                </a:lnTo>
                <a:lnTo>
                  <a:pt x="580" y="153"/>
                </a:lnTo>
                <a:lnTo>
                  <a:pt x="585" y="153"/>
                </a:lnTo>
                <a:lnTo>
                  <a:pt x="590" y="158"/>
                </a:lnTo>
                <a:lnTo>
                  <a:pt x="595" y="158"/>
                </a:lnTo>
                <a:lnTo>
                  <a:pt x="600" y="163"/>
                </a:lnTo>
                <a:lnTo>
                  <a:pt x="604" y="163"/>
                </a:lnTo>
                <a:lnTo>
                  <a:pt x="609" y="163"/>
                </a:lnTo>
                <a:lnTo>
                  <a:pt x="609" y="168"/>
                </a:lnTo>
                <a:lnTo>
                  <a:pt x="614" y="168"/>
                </a:lnTo>
                <a:lnTo>
                  <a:pt x="619" y="168"/>
                </a:lnTo>
                <a:lnTo>
                  <a:pt x="624" y="173"/>
                </a:lnTo>
                <a:lnTo>
                  <a:pt x="628" y="173"/>
                </a:lnTo>
                <a:lnTo>
                  <a:pt x="628" y="177"/>
                </a:lnTo>
                <a:lnTo>
                  <a:pt x="633" y="177"/>
                </a:lnTo>
                <a:lnTo>
                  <a:pt x="638" y="177"/>
                </a:lnTo>
                <a:lnTo>
                  <a:pt x="643" y="182"/>
                </a:lnTo>
                <a:lnTo>
                  <a:pt x="648" y="182"/>
                </a:lnTo>
                <a:lnTo>
                  <a:pt x="652" y="187"/>
                </a:lnTo>
                <a:lnTo>
                  <a:pt x="657" y="192"/>
                </a:lnTo>
                <a:lnTo>
                  <a:pt x="662" y="192"/>
                </a:lnTo>
                <a:lnTo>
                  <a:pt x="667" y="192"/>
                </a:lnTo>
                <a:lnTo>
                  <a:pt x="667" y="197"/>
                </a:lnTo>
                <a:lnTo>
                  <a:pt x="672" y="197"/>
                </a:lnTo>
                <a:lnTo>
                  <a:pt x="676" y="197"/>
                </a:lnTo>
                <a:lnTo>
                  <a:pt x="681" y="201"/>
                </a:lnTo>
                <a:lnTo>
                  <a:pt x="686" y="201"/>
                </a:lnTo>
                <a:lnTo>
                  <a:pt x="686" y="206"/>
                </a:lnTo>
                <a:lnTo>
                  <a:pt x="691" y="206"/>
                </a:lnTo>
                <a:lnTo>
                  <a:pt x="696" y="206"/>
                </a:lnTo>
                <a:lnTo>
                  <a:pt x="700" y="211"/>
                </a:lnTo>
                <a:lnTo>
                  <a:pt x="705" y="211"/>
                </a:lnTo>
                <a:lnTo>
                  <a:pt x="710" y="216"/>
                </a:lnTo>
                <a:lnTo>
                  <a:pt x="715" y="216"/>
                </a:lnTo>
                <a:lnTo>
                  <a:pt x="720" y="216"/>
                </a:lnTo>
                <a:lnTo>
                  <a:pt x="720" y="221"/>
                </a:lnTo>
                <a:lnTo>
                  <a:pt x="724" y="221"/>
                </a:lnTo>
                <a:lnTo>
                  <a:pt x="729" y="225"/>
                </a:lnTo>
                <a:lnTo>
                  <a:pt x="734" y="225"/>
                </a:lnTo>
                <a:lnTo>
                  <a:pt x="739" y="225"/>
                </a:lnTo>
                <a:lnTo>
                  <a:pt x="739" y="230"/>
                </a:lnTo>
                <a:lnTo>
                  <a:pt x="744" y="230"/>
                </a:lnTo>
                <a:lnTo>
                  <a:pt x="748" y="230"/>
                </a:lnTo>
                <a:lnTo>
                  <a:pt x="753" y="235"/>
                </a:lnTo>
                <a:lnTo>
                  <a:pt x="758" y="235"/>
                </a:lnTo>
                <a:lnTo>
                  <a:pt x="763" y="240"/>
                </a:lnTo>
                <a:lnTo>
                  <a:pt x="768" y="245"/>
                </a:lnTo>
                <a:lnTo>
                  <a:pt x="772" y="245"/>
                </a:lnTo>
                <a:lnTo>
                  <a:pt x="777" y="245"/>
                </a:lnTo>
                <a:lnTo>
                  <a:pt x="777" y="249"/>
                </a:lnTo>
                <a:lnTo>
                  <a:pt x="782" y="249"/>
                </a:lnTo>
                <a:lnTo>
                  <a:pt x="787" y="249"/>
                </a:lnTo>
                <a:lnTo>
                  <a:pt x="792" y="254"/>
                </a:lnTo>
                <a:lnTo>
                  <a:pt x="792" y="249"/>
                </a:lnTo>
                <a:lnTo>
                  <a:pt x="796" y="249"/>
                </a:lnTo>
                <a:lnTo>
                  <a:pt x="796" y="245"/>
                </a:lnTo>
                <a:lnTo>
                  <a:pt x="801" y="240"/>
                </a:lnTo>
                <a:lnTo>
                  <a:pt x="801" y="235"/>
                </a:lnTo>
                <a:lnTo>
                  <a:pt x="806" y="235"/>
                </a:lnTo>
                <a:lnTo>
                  <a:pt x="811" y="230"/>
                </a:lnTo>
                <a:lnTo>
                  <a:pt x="816" y="225"/>
                </a:lnTo>
                <a:lnTo>
                  <a:pt x="816" y="221"/>
                </a:lnTo>
                <a:lnTo>
                  <a:pt x="820" y="221"/>
                </a:lnTo>
                <a:lnTo>
                  <a:pt x="820" y="216"/>
                </a:lnTo>
                <a:lnTo>
                  <a:pt x="825" y="211"/>
                </a:lnTo>
                <a:lnTo>
                  <a:pt x="830" y="211"/>
                </a:lnTo>
                <a:lnTo>
                  <a:pt x="830" y="206"/>
                </a:lnTo>
                <a:lnTo>
                  <a:pt x="835" y="201"/>
                </a:lnTo>
                <a:lnTo>
                  <a:pt x="840" y="197"/>
                </a:lnTo>
                <a:lnTo>
                  <a:pt x="844" y="192"/>
                </a:lnTo>
                <a:lnTo>
                  <a:pt x="849" y="187"/>
                </a:lnTo>
                <a:lnTo>
                  <a:pt x="849" y="182"/>
                </a:lnTo>
                <a:lnTo>
                  <a:pt x="854" y="182"/>
                </a:lnTo>
                <a:lnTo>
                  <a:pt x="854" y="177"/>
                </a:lnTo>
                <a:lnTo>
                  <a:pt x="859" y="173"/>
                </a:lnTo>
                <a:lnTo>
                  <a:pt x="864" y="168"/>
                </a:lnTo>
                <a:lnTo>
                  <a:pt x="868" y="163"/>
                </a:lnTo>
                <a:lnTo>
                  <a:pt x="873" y="158"/>
                </a:lnTo>
                <a:lnTo>
                  <a:pt x="873" y="153"/>
                </a:lnTo>
                <a:lnTo>
                  <a:pt x="878" y="149"/>
                </a:lnTo>
                <a:lnTo>
                  <a:pt x="883" y="144"/>
                </a:lnTo>
                <a:lnTo>
                  <a:pt x="888" y="139"/>
                </a:lnTo>
                <a:lnTo>
                  <a:pt x="892" y="134"/>
                </a:lnTo>
                <a:lnTo>
                  <a:pt x="892" y="129"/>
                </a:lnTo>
                <a:lnTo>
                  <a:pt x="897" y="125"/>
                </a:lnTo>
                <a:lnTo>
                  <a:pt x="902" y="125"/>
                </a:lnTo>
                <a:lnTo>
                  <a:pt x="902" y="120"/>
                </a:lnTo>
                <a:lnTo>
                  <a:pt x="907" y="120"/>
                </a:lnTo>
                <a:lnTo>
                  <a:pt x="907" y="115"/>
                </a:lnTo>
                <a:lnTo>
                  <a:pt x="912" y="110"/>
                </a:lnTo>
                <a:lnTo>
                  <a:pt x="916" y="105"/>
                </a:lnTo>
                <a:lnTo>
                  <a:pt x="921" y="101"/>
                </a:lnTo>
                <a:lnTo>
                  <a:pt x="926" y="96"/>
                </a:lnTo>
                <a:lnTo>
                  <a:pt x="926" y="91"/>
                </a:lnTo>
                <a:lnTo>
                  <a:pt x="931" y="91"/>
                </a:lnTo>
                <a:lnTo>
                  <a:pt x="936" y="86"/>
                </a:lnTo>
                <a:lnTo>
                  <a:pt x="940" y="81"/>
                </a:lnTo>
                <a:lnTo>
                  <a:pt x="940" y="77"/>
                </a:lnTo>
                <a:lnTo>
                  <a:pt x="945" y="72"/>
                </a:lnTo>
                <a:lnTo>
                  <a:pt x="950" y="67"/>
                </a:lnTo>
                <a:lnTo>
                  <a:pt x="955" y="62"/>
                </a:lnTo>
                <a:lnTo>
                  <a:pt x="960" y="62"/>
                </a:lnTo>
                <a:lnTo>
                  <a:pt x="960" y="57"/>
                </a:lnTo>
                <a:lnTo>
                  <a:pt x="964" y="57"/>
                </a:lnTo>
                <a:lnTo>
                  <a:pt x="964" y="53"/>
                </a:lnTo>
                <a:lnTo>
                  <a:pt x="969" y="53"/>
                </a:lnTo>
                <a:lnTo>
                  <a:pt x="969" y="48"/>
                </a:lnTo>
                <a:lnTo>
                  <a:pt x="974" y="48"/>
                </a:lnTo>
                <a:lnTo>
                  <a:pt x="979" y="43"/>
                </a:lnTo>
                <a:lnTo>
                  <a:pt x="984" y="38"/>
                </a:lnTo>
                <a:lnTo>
                  <a:pt x="988" y="33"/>
                </a:lnTo>
                <a:lnTo>
                  <a:pt x="993" y="33"/>
                </a:lnTo>
                <a:lnTo>
                  <a:pt x="993" y="29"/>
                </a:lnTo>
                <a:lnTo>
                  <a:pt x="998" y="29"/>
                </a:lnTo>
                <a:lnTo>
                  <a:pt x="1003" y="24"/>
                </a:lnTo>
                <a:lnTo>
                  <a:pt x="1008" y="19"/>
                </a:lnTo>
                <a:lnTo>
                  <a:pt x="1012" y="19"/>
                </a:lnTo>
                <a:lnTo>
                  <a:pt x="1017" y="14"/>
                </a:lnTo>
                <a:lnTo>
                  <a:pt x="1022" y="14"/>
                </a:lnTo>
                <a:lnTo>
                  <a:pt x="1022" y="9"/>
                </a:lnTo>
                <a:lnTo>
                  <a:pt x="1027" y="9"/>
                </a:lnTo>
                <a:lnTo>
                  <a:pt x="1032" y="9"/>
                </a:lnTo>
                <a:lnTo>
                  <a:pt x="1036" y="5"/>
                </a:lnTo>
                <a:lnTo>
                  <a:pt x="1041" y="5"/>
                </a:lnTo>
                <a:lnTo>
                  <a:pt x="1046" y="0"/>
                </a:lnTo>
                <a:lnTo>
                  <a:pt x="1051" y="0"/>
                </a:lnTo>
                <a:lnTo>
                  <a:pt x="1056" y="0"/>
                </a:lnTo>
                <a:lnTo>
                  <a:pt x="1060" y="0"/>
                </a:lnTo>
                <a:lnTo>
                  <a:pt x="1060" y="5"/>
                </a:lnTo>
                <a:lnTo>
                  <a:pt x="1065" y="5"/>
                </a:lnTo>
                <a:lnTo>
                  <a:pt x="1070" y="5"/>
                </a:lnTo>
                <a:lnTo>
                  <a:pt x="1075" y="9"/>
                </a:lnTo>
                <a:lnTo>
                  <a:pt x="1080" y="9"/>
                </a:lnTo>
                <a:lnTo>
                  <a:pt x="1084" y="14"/>
                </a:lnTo>
                <a:lnTo>
                  <a:pt x="1089" y="14"/>
                </a:lnTo>
                <a:lnTo>
                  <a:pt x="1094" y="19"/>
                </a:lnTo>
                <a:lnTo>
                  <a:pt x="1099" y="19"/>
                </a:lnTo>
                <a:lnTo>
                  <a:pt x="1104" y="19"/>
                </a:lnTo>
                <a:lnTo>
                  <a:pt x="1104" y="24"/>
                </a:lnTo>
                <a:lnTo>
                  <a:pt x="1108" y="24"/>
                </a:lnTo>
                <a:lnTo>
                  <a:pt x="1113" y="29"/>
                </a:lnTo>
                <a:lnTo>
                  <a:pt x="1118" y="29"/>
                </a:lnTo>
                <a:lnTo>
                  <a:pt x="1123" y="33"/>
                </a:lnTo>
                <a:lnTo>
                  <a:pt x="1128" y="33"/>
                </a:lnTo>
                <a:lnTo>
                  <a:pt x="1132" y="38"/>
                </a:lnTo>
                <a:lnTo>
                  <a:pt x="1137" y="38"/>
                </a:lnTo>
                <a:lnTo>
                  <a:pt x="1142" y="38"/>
                </a:lnTo>
                <a:lnTo>
                  <a:pt x="1142" y="43"/>
                </a:lnTo>
                <a:lnTo>
                  <a:pt x="1147" y="43"/>
                </a:lnTo>
                <a:lnTo>
                  <a:pt x="1152" y="43"/>
                </a:lnTo>
                <a:lnTo>
                  <a:pt x="1152" y="48"/>
                </a:lnTo>
                <a:lnTo>
                  <a:pt x="1156" y="48"/>
                </a:lnTo>
                <a:lnTo>
                  <a:pt x="1161" y="48"/>
                </a:lnTo>
                <a:lnTo>
                  <a:pt x="1161" y="53"/>
                </a:lnTo>
                <a:lnTo>
                  <a:pt x="1166" y="53"/>
                </a:lnTo>
                <a:lnTo>
                  <a:pt x="1171" y="53"/>
                </a:lnTo>
                <a:lnTo>
                  <a:pt x="1171" y="57"/>
                </a:lnTo>
                <a:lnTo>
                  <a:pt x="1176" y="57"/>
                </a:lnTo>
                <a:lnTo>
                  <a:pt x="1180" y="57"/>
                </a:lnTo>
                <a:lnTo>
                  <a:pt x="1185" y="62"/>
                </a:lnTo>
                <a:lnTo>
                  <a:pt x="1190" y="62"/>
                </a:lnTo>
                <a:lnTo>
                  <a:pt x="1195" y="67"/>
                </a:lnTo>
                <a:lnTo>
                  <a:pt x="1200" y="67"/>
                </a:lnTo>
                <a:lnTo>
                  <a:pt x="1204" y="72"/>
                </a:lnTo>
                <a:lnTo>
                  <a:pt x="1209" y="72"/>
                </a:lnTo>
                <a:lnTo>
                  <a:pt x="1214" y="72"/>
                </a:lnTo>
                <a:lnTo>
                  <a:pt x="1214" y="77"/>
                </a:lnTo>
                <a:lnTo>
                  <a:pt x="1219" y="77"/>
                </a:lnTo>
                <a:lnTo>
                  <a:pt x="1224" y="81"/>
                </a:lnTo>
                <a:lnTo>
                  <a:pt x="1228" y="81"/>
                </a:lnTo>
                <a:lnTo>
                  <a:pt x="1233" y="86"/>
                </a:lnTo>
                <a:lnTo>
                  <a:pt x="1238" y="86"/>
                </a:lnTo>
                <a:lnTo>
                  <a:pt x="1243" y="91"/>
                </a:lnTo>
                <a:lnTo>
                  <a:pt x="1248" y="91"/>
                </a:lnTo>
                <a:lnTo>
                  <a:pt x="1252" y="96"/>
                </a:lnTo>
                <a:lnTo>
                  <a:pt x="1257" y="96"/>
                </a:lnTo>
                <a:lnTo>
                  <a:pt x="1262" y="96"/>
                </a:lnTo>
                <a:lnTo>
                  <a:pt x="1262" y="101"/>
                </a:lnTo>
                <a:lnTo>
                  <a:pt x="1267" y="101"/>
                </a:lnTo>
                <a:lnTo>
                  <a:pt x="1272" y="101"/>
                </a:lnTo>
                <a:lnTo>
                  <a:pt x="1272" y="105"/>
                </a:lnTo>
                <a:lnTo>
                  <a:pt x="1277" y="105"/>
                </a:lnTo>
                <a:lnTo>
                  <a:pt x="1281" y="105"/>
                </a:lnTo>
                <a:lnTo>
                  <a:pt x="1281" y="110"/>
                </a:lnTo>
                <a:lnTo>
                  <a:pt x="1286" y="110"/>
                </a:lnTo>
                <a:lnTo>
                  <a:pt x="1291" y="110"/>
                </a:lnTo>
                <a:lnTo>
                  <a:pt x="1296" y="115"/>
                </a:lnTo>
                <a:lnTo>
                  <a:pt x="1301" y="115"/>
                </a:lnTo>
                <a:lnTo>
                  <a:pt x="1305" y="115"/>
                </a:lnTo>
                <a:lnTo>
                  <a:pt x="1305" y="120"/>
                </a:lnTo>
                <a:lnTo>
                  <a:pt x="1310" y="120"/>
                </a:lnTo>
                <a:lnTo>
                  <a:pt x="1315" y="125"/>
                </a:lnTo>
                <a:lnTo>
                  <a:pt x="1320" y="125"/>
                </a:lnTo>
                <a:lnTo>
                  <a:pt x="1325" y="125"/>
                </a:lnTo>
                <a:lnTo>
                  <a:pt x="1325" y="129"/>
                </a:lnTo>
                <a:lnTo>
                  <a:pt x="1329" y="129"/>
                </a:lnTo>
                <a:lnTo>
                  <a:pt x="1334" y="129"/>
                </a:lnTo>
                <a:lnTo>
                  <a:pt x="1334" y="134"/>
                </a:lnTo>
                <a:lnTo>
                  <a:pt x="1339" y="134"/>
                </a:lnTo>
                <a:lnTo>
                  <a:pt x="1339" y="139"/>
                </a:lnTo>
                <a:lnTo>
                  <a:pt x="1344" y="139"/>
                </a:lnTo>
                <a:lnTo>
                  <a:pt x="1349" y="139"/>
                </a:lnTo>
                <a:lnTo>
                  <a:pt x="1353" y="144"/>
                </a:lnTo>
                <a:lnTo>
                  <a:pt x="1358" y="144"/>
                </a:lnTo>
                <a:lnTo>
                  <a:pt x="1363" y="144"/>
                </a:lnTo>
                <a:lnTo>
                  <a:pt x="1363" y="149"/>
                </a:lnTo>
                <a:lnTo>
                  <a:pt x="1368" y="149"/>
                </a:lnTo>
                <a:lnTo>
                  <a:pt x="1373" y="149"/>
                </a:lnTo>
                <a:lnTo>
                  <a:pt x="1373" y="153"/>
                </a:lnTo>
                <a:lnTo>
                  <a:pt x="1377" y="153"/>
                </a:lnTo>
                <a:lnTo>
                  <a:pt x="1382" y="153"/>
                </a:lnTo>
                <a:lnTo>
                  <a:pt x="1382" y="158"/>
                </a:lnTo>
                <a:lnTo>
                  <a:pt x="1387" y="158"/>
                </a:lnTo>
                <a:lnTo>
                  <a:pt x="1392" y="158"/>
                </a:lnTo>
                <a:lnTo>
                  <a:pt x="1392" y="163"/>
                </a:lnTo>
                <a:lnTo>
                  <a:pt x="1397" y="163"/>
                </a:lnTo>
                <a:lnTo>
                  <a:pt x="1401" y="163"/>
                </a:lnTo>
                <a:lnTo>
                  <a:pt x="1406" y="168"/>
                </a:lnTo>
                <a:lnTo>
                  <a:pt x="1411" y="168"/>
                </a:lnTo>
                <a:lnTo>
                  <a:pt x="1416" y="173"/>
                </a:lnTo>
                <a:lnTo>
                  <a:pt x="1421" y="173"/>
                </a:lnTo>
                <a:lnTo>
                  <a:pt x="1425" y="177"/>
                </a:lnTo>
                <a:lnTo>
                  <a:pt x="1430" y="177"/>
                </a:lnTo>
                <a:lnTo>
                  <a:pt x="1435" y="182"/>
                </a:lnTo>
                <a:lnTo>
                  <a:pt x="1440" y="182"/>
                </a:lnTo>
                <a:lnTo>
                  <a:pt x="1445" y="182"/>
                </a:lnTo>
                <a:lnTo>
                  <a:pt x="1445" y="187"/>
                </a:lnTo>
                <a:lnTo>
                  <a:pt x="1449" y="187"/>
                </a:lnTo>
                <a:lnTo>
                  <a:pt x="1449" y="192"/>
                </a:lnTo>
                <a:lnTo>
                  <a:pt x="1454" y="192"/>
                </a:lnTo>
                <a:lnTo>
                  <a:pt x="1459" y="192"/>
                </a:lnTo>
                <a:lnTo>
                  <a:pt x="1464" y="197"/>
                </a:lnTo>
                <a:lnTo>
                  <a:pt x="1469" y="197"/>
                </a:lnTo>
                <a:lnTo>
                  <a:pt x="1473" y="197"/>
                </a:lnTo>
                <a:lnTo>
                  <a:pt x="1473" y="201"/>
                </a:lnTo>
                <a:lnTo>
                  <a:pt x="1478" y="201"/>
                </a:lnTo>
                <a:lnTo>
                  <a:pt x="1483" y="206"/>
                </a:lnTo>
                <a:lnTo>
                  <a:pt x="1488" y="206"/>
                </a:lnTo>
                <a:lnTo>
                  <a:pt x="1493" y="206"/>
                </a:lnTo>
                <a:lnTo>
                  <a:pt x="1493" y="211"/>
                </a:lnTo>
                <a:lnTo>
                  <a:pt x="1497" y="211"/>
                </a:lnTo>
                <a:lnTo>
                  <a:pt x="1502" y="211"/>
                </a:lnTo>
                <a:lnTo>
                  <a:pt x="1502" y="216"/>
                </a:lnTo>
                <a:lnTo>
                  <a:pt x="1507" y="216"/>
                </a:lnTo>
                <a:lnTo>
                  <a:pt x="1512" y="216"/>
                </a:lnTo>
                <a:lnTo>
                  <a:pt x="1517" y="221"/>
                </a:lnTo>
                <a:lnTo>
                  <a:pt x="1521" y="221"/>
                </a:lnTo>
                <a:lnTo>
                  <a:pt x="1521" y="225"/>
                </a:lnTo>
                <a:lnTo>
                  <a:pt x="1526" y="225"/>
                </a:lnTo>
                <a:lnTo>
                  <a:pt x="1531" y="225"/>
                </a:lnTo>
                <a:lnTo>
                  <a:pt x="1536" y="230"/>
                </a:lnTo>
                <a:lnTo>
                  <a:pt x="1541" y="230"/>
                </a:lnTo>
                <a:lnTo>
                  <a:pt x="1545" y="235"/>
                </a:lnTo>
                <a:lnTo>
                  <a:pt x="1550" y="235"/>
                </a:lnTo>
                <a:lnTo>
                  <a:pt x="1555" y="235"/>
                </a:lnTo>
                <a:lnTo>
                  <a:pt x="1555" y="240"/>
                </a:lnTo>
                <a:lnTo>
                  <a:pt x="1560" y="240"/>
                </a:lnTo>
                <a:lnTo>
                  <a:pt x="1565" y="245"/>
                </a:lnTo>
                <a:lnTo>
                  <a:pt x="1569" y="245"/>
                </a:lnTo>
                <a:lnTo>
                  <a:pt x="1574" y="249"/>
                </a:lnTo>
                <a:lnTo>
                  <a:pt x="1579" y="249"/>
                </a:lnTo>
                <a:lnTo>
                  <a:pt x="1584" y="249"/>
                </a:lnTo>
                <a:lnTo>
                  <a:pt x="1584" y="254"/>
                </a:lnTo>
                <a:lnTo>
                  <a:pt x="1589" y="249"/>
                </a:lnTo>
              </a:path>
            </a:pathLst>
          </a:custGeom>
          <a:noFill/>
          <a:ln w="28575">
            <a:solidFill>
              <a:srgbClr val="FFFFFF"/>
            </a:solidFill>
            <a:prstDash val="solid"/>
            <a:round/>
            <a:headEnd/>
            <a:tailEnd/>
          </a:ln>
        </p:spPr>
        <p:txBody>
          <a:bodyPr/>
          <a:lstStyle/>
          <a:p>
            <a:endParaRPr lang="en-US"/>
          </a:p>
        </p:txBody>
      </p:sp>
      <p:pic>
        <p:nvPicPr>
          <p:cNvPr id="4099" name="Picture 3"/>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43000" y="1807439"/>
            <a:ext cx="6920783" cy="23613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3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338769"/>
            <a:ext cx="8229600" cy="1143000"/>
          </a:xfrm>
        </p:spPr>
        <p:txBody>
          <a:bodyPr>
            <a:noAutofit/>
          </a:bodyPr>
          <a:lstStyle/>
          <a:p>
            <a:r>
              <a:rPr lang="fr-CA" sz="2800" dirty="0" smtClean="0"/>
              <a:t>Facteurs </a:t>
            </a:r>
            <a:r>
              <a:rPr lang="fr-CA" sz="2800" dirty="0"/>
              <a:t>environnementaux </a:t>
            </a:r>
            <a:r>
              <a:rPr lang="fr-CA" sz="2800" dirty="0" smtClean="0"/>
              <a:t>influençant </a:t>
            </a:r>
            <a:r>
              <a:rPr lang="fr-CA" sz="2800" dirty="0"/>
              <a:t>la manifestation de la fatigue physiologique</a:t>
            </a:r>
            <a:endParaRPr lang="en-US" sz="2800" dirty="0"/>
          </a:p>
        </p:txBody>
      </p:sp>
      <p:sp>
        <p:nvSpPr>
          <p:cNvPr id="13" name="Freeform 22"/>
          <p:cNvSpPr>
            <a:spLocks/>
          </p:cNvSpPr>
          <p:nvPr>
            <p:custDataLst>
              <p:tags r:id="rId2"/>
            </p:custDataLst>
          </p:nvPr>
        </p:nvSpPr>
        <p:spPr bwMode="auto">
          <a:xfrm>
            <a:off x="5364480" y="2590800"/>
            <a:ext cx="2011680" cy="621792"/>
          </a:xfrm>
          <a:custGeom>
            <a:avLst/>
            <a:gdLst>
              <a:gd name="T0" fmla="*/ 38100 w 1589"/>
              <a:gd name="T1" fmla="*/ 350838 h 254"/>
              <a:gd name="T2" fmla="*/ 82550 w 1589"/>
              <a:gd name="T3" fmla="*/ 304800 h 254"/>
              <a:gd name="T4" fmla="*/ 120650 w 1589"/>
              <a:gd name="T5" fmla="*/ 250825 h 254"/>
              <a:gd name="T6" fmla="*/ 166688 w 1589"/>
              <a:gd name="T7" fmla="*/ 198438 h 254"/>
              <a:gd name="T8" fmla="*/ 212725 w 1589"/>
              <a:gd name="T9" fmla="*/ 144463 h 254"/>
              <a:gd name="T10" fmla="*/ 258763 w 1589"/>
              <a:gd name="T11" fmla="*/ 98425 h 254"/>
              <a:gd name="T12" fmla="*/ 296863 w 1589"/>
              <a:gd name="T13" fmla="*/ 60325 h 254"/>
              <a:gd name="T14" fmla="*/ 342900 w 1589"/>
              <a:gd name="T15" fmla="*/ 30163 h 254"/>
              <a:gd name="T16" fmla="*/ 387350 w 1589"/>
              <a:gd name="T17" fmla="*/ 7938 h 254"/>
              <a:gd name="T18" fmla="*/ 433388 w 1589"/>
              <a:gd name="T19" fmla="*/ 7938 h 254"/>
              <a:gd name="T20" fmla="*/ 471488 w 1589"/>
              <a:gd name="T21" fmla="*/ 30163 h 254"/>
              <a:gd name="T22" fmla="*/ 517525 w 1589"/>
              <a:gd name="T23" fmla="*/ 52388 h 254"/>
              <a:gd name="T24" fmla="*/ 563563 w 1589"/>
              <a:gd name="T25" fmla="*/ 68263 h 254"/>
              <a:gd name="T26" fmla="*/ 609600 w 1589"/>
              <a:gd name="T27" fmla="*/ 90488 h 254"/>
              <a:gd name="T28" fmla="*/ 647700 w 1589"/>
              <a:gd name="T29" fmla="*/ 114300 h 254"/>
              <a:gd name="T30" fmla="*/ 692150 w 1589"/>
              <a:gd name="T31" fmla="*/ 136525 h 254"/>
              <a:gd name="T32" fmla="*/ 738188 w 1589"/>
              <a:gd name="T33" fmla="*/ 152400 h 254"/>
              <a:gd name="T34" fmla="*/ 776288 w 1589"/>
              <a:gd name="T35" fmla="*/ 174625 h 254"/>
              <a:gd name="T36" fmla="*/ 822325 w 1589"/>
              <a:gd name="T37" fmla="*/ 198438 h 254"/>
              <a:gd name="T38" fmla="*/ 868363 w 1589"/>
              <a:gd name="T39" fmla="*/ 220663 h 254"/>
              <a:gd name="T40" fmla="*/ 914400 w 1589"/>
              <a:gd name="T41" fmla="*/ 236538 h 254"/>
              <a:gd name="T42" fmla="*/ 952500 w 1589"/>
              <a:gd name="T43" fmla="*/ 258763 h 254"/>
              <a:gd name="T44" fmla="*/ 996950 w 1589"/>
              <a:gd name="T45" fmla="*/ 280988 h 254"/>
              <a:gd name="T46" fmla="*/ 1042988 w 1589"/>
              <a:gd name="T47" fmla="*/ 304800 h 254"/>
              <a:gd name="T48" fmla="*/ 1089025 w 1589"/>
              <a:gd name="T49" fmla="*/ 319088 h 254"/>
              <a:gd name="T50" fmla="*/ 1127125 w 1589"/>
              <a:gd name="T51" fmla="*/ 342900 h 254"/>
              <a:gd name="T52" fmla="*/ 1173163 w 1589"/>
              <a:gd name="T53" fmla="*/ 365125 h 254"/>
              <a:gd name="T54" fmla="*/ 1219200 w 1589"/>
              <a:gd name="T55" fmla="*/ 388938 h 254"/>
              <a:gd name="T56" fmla="*/ 1263650 w 1589"/>
              <a:gd name="T57" fmla="*/ 395288 h 254"/>
              <a:gd name="T58" fmla="*/ 1301750 w 1589"/>
              <a:gd name="T59" fmla="*/ 342900 h 254"/>
              <a:gd name="T60" fmla="*/ 1347788 w 1589"/>
              <a:gd name="T61" fmla="*/ 288925 h 254"/>
              <a:gd name="T62" fmla="*/ 1393825 w 1589"/>
              <a:gd name="T63" fmla="*/ 236538 h 254"/>
              <a:gd name="T64" fmla="*/ 1439863 w 1589"/>
              <a:gd name="T65" fmla="*/ 190500 h 254"/>
              <a:gd name="T66" fmla="*/ 1485900 w 1589"/>
              <a:gd name="T67" fmla="*/ 136525 h 254"/>
              <a:gd name="T68" fmla="*/ 1524000 w 1589"/>
              <a:gd name="T69" fmla="*/ 90488 h 254"/>
              <a:gd name="T70" fmla="*/ 1568450 w 1589"/>
              <a:gd name="T71" fmla="*/ 52388 h 254"/>
              <a:gd name="T72" fmla="*/ 1614488 w 1589"/>
              <a:gd name="T73" fmla="*/ 22225 h 254"/>
              <a:gd name="T74" fmla="*/ 1652588 w 1589"/>
              <a:gd name="T75" fmla="*/ 7938 h 254"/>
              <a:gd name="T76" fmla="*/ 1698626 w 1589"/>
              <a:gd name="T77" fmla="*/ 7938 h 254"/>
              <a:gd name="T78" fmla="*/ 1744663 w 1589"/>
              <a:gd name="T79" fmla="*/ 30163 h 254"/>
              <a:gd name="T80" fmla="*/ 1790701 w 1589"/>
              <a:gd name="T81" fmla="*/ 52388 h 254"/>
              <a:gd name="T82" fmla="*/ 1828801 w 1589"/>
              <a:gd name="T83" fmla="*/ 76200 h 254"/>
              <a:gd name="T84" fmla="*/ 1873251 w 1589"/>
              <a:gd name="T85" fmla="*/ 90488 h 254"/>
              <a:gd name="T86" fmla="*/ 1919288 w 1589"/>
              <a:gd name="T87" fmla="*/ 114300 h 254"/>
              <a:gd name="T88" fmla="*/ 1965326 w 1589"/>
              <a:gd name="T89" fmla="*/ 136525 h 254"/>
              <a:gd name="T90" fmla="*/ 2003426 w 1589"/>
              <a:gd name="T91" fmla="*/ 160338 h 254"/>
              <a:gd name="T92" fmla="*/ 2049463 w 1589"/>
              <a:gd name="T93" fmla="*/ 174625 h 254"/>
              <a:gd name="T94" fmla="*/ 2095501 w 1589"/>
              <a:gd name="T95" fmla="*/ 198438 h 254"/>
              <a:gd name="T96" fmla="*/ 2141538 w 1589"/>
              <a:gd name="T97" fmla="*/ 220663 h 254"/>
              <a:gd name="T98" fmla="*/ 2179638 w 1589"/>
              <a:gd name="T99" fmla="*/ 242888 h 254"/>
              <a:gd name="T100" fmla="*/ 2224088 w 1589"/>
              <a:gd name="T101" fmla="*/ 258763 h 254"/>
              <a:gd name="T102" fmla="*/ 2270126 w 1589"/>
              <a:gd name="T103" fmla="*/ 280988 h 254"/>
              <a:gd name="T104" fmla="*/ 2316163 w 1589"/>
              <a:gd name="T105" fmla="*/ 304800 h 254"/>
              <a:gd name="T106" fmla="*/ 2354263 w 1589"/>
              <a:gd name="T107" fmla="*/ 327025 h 254"/>
              <a:gd name="T108" fmla="*/ 2400301 w 1589"/>
              <a:gd name="T109" fmla="*/ 342900 h 254"/>
              <a:gd name="T110" fmla="*/ 2446338 w 1589"/>
              <a:gd name="T111" fmla="*/ 365125 h 254"/>
              <a:gd name="T112" fmla="*/ 2490788 w 1589"/>
              <a:gd name="T113" fmla="*/ 388938 h 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89"/>
              <a:gd name="T172" fmla="*/ 0 h 254"/>
              <a:gd name="T173" fmla="*/ 1589 w 1589"/>
              <a:gd name="T174" fmla="*/ 254 h 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89" h="254">
                <a:moveTo>
                  <a:pt x="0" y="249"/>
                </a:moveTo>
                <a:lnTo>
                  <a:pt x="0" y="249"/>
                </a:lnTo>
                <a:lnTo>
                  <a:pt x="4" y="245"/>
                </a:lnTo>
                <a:lnTo>
                  <a:pt x="4" y="240"/>
                </a:lnTo>
                <a:lnTo>
                  <a:pt x="9" y="235"/>
                </a:lnTo>
                <a:lnTo>
                  <a:pt x="14" y="235"/>
                </a:lnTo>
                <a:lnTo>
                  <a:pt x="14" y="230"/>
                </a:lnTo>
                <a:lnTo>
                  <a:pt x="19" y="230"/>
                </a:lnTo>
                <a:lnTo>
                  <a:pt x="19" y="225"/>
                </a:lnTo>
                <a:lnTo>
                  <a:pt x="24" y="221"/>
                </a:lnTo>
                <a:lnTo>
                  <a:pt x="28" y="216"/>
                </a:lnTo>
                <a:lnTo>
                  <a:pt x="28" y="211"/>
                </a:lnTo>
                <a:lnTo>
                  <a:pt x="33" y="211"/>
                </a:lnTo>
                <a:lnTo>
                  <a:pt x="38" y="206"/>
                </a:lnTo>
                <a:lnTo>
                  <a:pt x="38" y="201"/>
                </a:lnTo>
                <a:lnTo>
                  <a:pt x="43" y="201"/>
                </a:lnTo>
                <a:lnTo>
                  <a:pt x="43" y="197"/>
                </a:lnTo>
                <a:lnTo>
                  <a:pt x="48" y="192"/>
                </a:lnTo>
                <a:lnTo>
                  <a:pt x="52" y="192"/>
                </a:lnTo>
                <a:lnTo>
                  <a:pt x="52" y="187"/>
                </a:lnTo>
                <a:lnTo>
                  <a:pt x="57" y="182"/>
                </a:lnTo>
                <a:lnTo>
                  <a:pt x="62" y="177"/>
                </a:lnTo>
                <a:lnTo>
                  <a:pt x="62" y="173"/>
                </a:lnTo>
                <a:lnTo>
                  <a:pt x="67" y="173"/>
                </a:lnTo>
                <a:lnTo>
                  <a:pt x="72" y="168"/>
                </a:lnTo>
                <a:lnTo>
                  <a:pt x="72" y="163"/>
                </a:lnTo>
                <a:lnTo>
                  <a:pt x="76" y="163"/>
                </a:lnTo>
                <a:lnTo>
                  <a:pt x="76" y="158"/>
                </a:lnTo>
                <a:lnTo>
                  <a:pt x="81" y="153"/>
                </a:lnTo>
                <a:lnTo>
                  <a:pt x="81" y="149"/>
                </a:lnTo>
                <a:lnTo>
                  <a:pt x="86" y="149"/>
                </a:lnTo>
                <a:lnTo>
                  <a:pt x="91" y="144"/>
                </a:lnTo>
                <a:lnTo>
                  <a:pt x="91" y="139"/>
                </a:lnTo>
                <a:lnTo>
                  <a:pt x="96" y="139"/>
                </a:lnTo>
                <a:lnTo>
                  <a:pt x="96" y="134"/>
                </a:lnTo>
                <a:lnTo>
                  <a:pt x="100" y="129"/>
                </a:lnTo>
                <a:lnTo>
                  <a:pt x="105" y="125"/>
                </a:lnTo>
                <a:lnTo>
                  <a:pt x="110" y="120"/>
                </a:lnTo>
                <a:lnTo>
                  <a:pt x="115" y="115"/>
                </a:lnTo>
                <a:lnTo>
                  <a:pt x="115" y="110"/>
                </a:lnTo>
                <a:lnTo>
                  <a:pt x="120" y="110"/>
                </a:lnTo>
                <a:lnTo>
                  <a:pt x="120" y="105"/>
                </a:lnTo>
                <a:lnTo>
                  <a:pt x="124" y="101"/>
                </a:lnTo>
                <a:lnTo>
                  <a:pt x="129" y="101"/>
                </a:lnTo>
                <a:lnTo>
                  <a:pt x="129" y="96"/>
                </a:lnTo>
                <a:lnTo>
                  <a:pt x="134" y="91"/>
                </a:lnTo>
                <a:lnTo>
                  <a:pt x="139" y="86"/>
                </a:lnTo>
                <a:lnTo>
                  <a:pt x="144" y="81"/>
                </a:lnTo>
                <a:lnTo>
                  <a:pt x="148" y="77"/>
                </a:lnTo>
                <a:lnTo>
                  <a:pt x="148" y="72"/>
                </a:lnTo>
                <a:lnTo>
                  <a:pt x="153" y="72"/>
                </a:lnTo>
                <a:lnTo>
                  <a:pt x="153" y="67"/>
                </a:lnTo>
                <a:lnTo>
                  <a:pt x="158" y="67"/>
                </a:lnTo>
                <a:lnTo>
                  <a:pt x="163" y="62"/>
                </a:lnTo>
                <a:lnTo>
                  <a:pt x="168" y="57"/>
                </a:lnTo>
                <a:lnTo>
                  <a:pt x="172" y="53"/>
                </a:lnTo>
                <a:lnTo>
                  <a:pt x="177" y="48"/>
                </a:lnTo>
                <a:lnTo>
                  <a:pt x="182" y="48"/>
                </a:lnTo>
                <a:lnTo>
                  <a:pt x="182" y="43"/>
                </a:lnTo>
                <a:lnTo>
                  <a:pt x="187" y="43"/>
                </a:lnTo>
                <a:lnTo>
                  <a:pt x="187" y="38"/>
                </a:lnTo>
                <a:lnTo>
                  <a:pt x="192" y="38"/>
                </a:lnTo>
                <a:lnTo>
                  <a:pt x="192" y="33"/>
                </a:lnTo>
                <a:lnTo>
                  <a:pt x="196" y="33"/>
                </a:lnTo>
                <a:lnTo>
                  <a:pt x="201" y="29"/>
                </a:lnTo>
                <a:lnTo>
                  <a:pt x="206" y="29"/>
                </a:lnTo>
                <a:lnTo>
                  <a:pt x="206" y="24"/>
                </a:lnTo>
                <a:lnTo>
                  <a:pt x="211" y="24"/>
                </a:lnTo>
                <a:lnTo>
                  <a:pt x="211" y="19"/>
                </a:lnTo>
                <a:lnTo>
                  <a:pt x="216" y="19"/>
                </a:lnTo>
                <a:lnTo>
                  <a:pt x="220" y="19"/>
                </a:lnTo>
                <a:lnTo>
                  <a:pt x="220" y="14"/>
                </a:lnTo>
                <a:lnTo>
                  <a:pt x="225" y="14"/>
                </a:lnTo>
                <a:lnTo>
                  <a:pt x="230" y="9"/>
                </a:lnTo>
                <a:lnTo>
                  <a:pt x="235" y="9"/>
                </a:lnTo>
                <a:lnTo>
                  <a:pt x="240" y="9"/>
                </a:lnTo>
                <a:lnTo>
                  <a:pt x="240" y="5"/>
                </a:lnTo>
                <a:lnTo>
                  <a:pt x="244" y="5"/>
                </a:lnTo>
                <a:lnTo>
                  <a:pt x="249" y="5"/>
                </a:lnTo>
                <a:lnTo>
                  <a:pt x="249" y="0"/>
                </a:lnTo>
                <a:lnTo>
                  <a:pt x="254" y="0"/>
                </a:lnTo>
                <a:lnTo>
                  <a:pt x="259" y="0"/>
                </a:lnTo>
                <a:lnTo>
                  <a:pt x="264" y="0"/>
                </a:lnTo>
                <a:lnTo>
                  <a:pt x="268" y="5"/>
                </a:lnTo>
                <a:lnTo>
                  <a:pt x="273" y="5"/>
                </a:lnTo>
                <a:lnTo>
                  <a:pt x="278" y="5"/>
                </a:lnTo>
                <a:lnTo>
                  <a:pt x="278" y="9"/>
                </a:lnTo>
                <a:lnTo>
                  <a:pt x="283" y="9"/>
                </a:lnTo>
                <a:lnTo>
                  <a:pt x="288" y="9"/>
                </a:lnTo>
                <a:lnTo>
                  <a:pt x="292" y="14"/>
                </a:lnTo>
                <a:lnTo>
                  <a:pt x="297" y="14"/>
                </a:lnTo>
                <a:lnTo>
                  <a:pt x="297" y="19"/>
                </a:lnTo>
                <a:lnTo>
                  <a:pt x="302" y="19"/>
                </a:lnTo>
                <a:lnTo>
                  <a:pt x="307" y="19"/>
                </a:lnTo>
                <a:lnTo>
                  <a:pt x="312" y="24"/>
                </a:lnTo>
                <a:lnTo>
                  <a:pt x="316" y="24"/>
                </a:lnTo>
                <a:lnTo>
                  <a:pt x="316" y="29"/>
                </a:lnTo>
                <a:lnTo>
                  <a:pt x="321" y="29"/>
                </a:lnTo>
                <a:lnTo>
                  <a:pt x="326" y="33"/>
                </a:lnTo>
                <a:lnTo>
                  <a:pt x="331" y="33"/>
                </a:lnTo>
                <a:lnTo>
                  <a:pt x="336" y="33"/>
                </a:lnTo>
                <a:lnTo>
                  <a:pt x="336" y="38"/>
                </a:lnTo>
                <a:lnTo>
                  <a:pt x="340" y="38"/>
                </a:lnTo>
                <a:lnTo>
                  <a:pt x="345" y="38"/>
                </a:lnTo>
                <a:lnTo>
                  <a:pt x="350" y="43"/>
                </a:lnTo>
                <a:lnTo>
                  <a:pt x="355" y="43"/>
                </a:lnTo>
                <a:lnTo>
                  <a:pt x="360" y="48"/>
                </a:lnTo>
                <a:lnTo>
                  <a:pt x="364" y="48"/>
                </a:lnTo>
                <a:lnTo>
                  <a:pt x="369" y="53"/>
                </a:lnTo>
                <a:lnTo>
                  <a:pt x="374" y="53"/>
                </a:lnTo>
                <a:lnTo>
                  <a:pt x="379" y="57"/>
                </a:lnTo>
                <a:lnTo>
                  <a:pt x="384" y="57"/>
                </a:lnTo>
                <a:lnTo>
                  <a:pt x="388" y="57"/>
                </a:lnTo>
                <a:lnTo>
                  <a:pt x="388" y="62"/>
                </a:lnTo>
                <a:lnTo>
                  <a:pt x="393" y="62"/>
                </a:lnTo>
                <a:lnTo>
                  <a:pt x="398" y="62"/>
                </a:lnTo>
                <a:lnTo>
                  <a:pt x="398" y="67"/>
                </a:lnTo>
                <a:lnTo>
                  <a:pt x="403" y="67"/>
                </a:lnTo>
                <a:lnTo>
                  <a:pt x="408" y="67"/>
                </a:lnTo>
                <a:lnTo>
                  <a:pt x="408" y="72"/>
                </a:lnTo>
                <a:lnTo>
                  <a:pt x="412" y="72"/>
                </a:lnTo>
                <a:lnTo>
                  <a:pt x="417" y="72"/>
                </a:lnTo>
                <a:lnTo>
                  <a:pt x="422" y="77"/>
                </a:lnTo>
                <a:lnTo>
                  <a:pt x="427" y="77"/>
                </a:lnTo>
                <a:lnTo>
                  <a:pt x="427" y="81"/>
                </a:lnTo>
                <a:lnTo>
                  <a:pt x="432" y="81"/>
                </a:lnTo>
                <a:lnTo>
                  <a:pt x="436" y="86"/>
                </a:lnTo>
                <a:lnTo>
                  <a:pt x="441" y="86"/>
                </a:lnTo>
                <a:lnTo>
                  <a:pt x="446" y="86"/>
                </a:lnTo>
                <a:lnTo>
                  <a:pt x="446" y="91"/>
                </a:lnTo>
                <a:lnTo>
                  <a:pt x="451" y="91"/>
                </a:lnTo>
                <a:lnTo>
                  <a:pt x="456" y="91"/>
                </a:lnTo>
                <a:lnTo>
                  <a:pt x="460" y="96"/>
                </a:lnTo>
                <a:lnTo>
                  <a:pt x="465" y="96"/>
                </a:lnTo>
                <a:lnTo>
                  <a:pt x="470" y="101"/>
                </a:lnTo>
                <a:lnTo>
                  <a:pt x="475" y="101"/>
                </a:lnTo>
                <a:lnTo>
                  <a:pt x="480" y="105"/>
                </a:lnTo>
                <a:lnTo>
                  <a:pt x="484" y="105"/>
                </a:lnTo>
                <a:lnTo>
                  <a:pt x="489" y="110"/>
                </a:lnTo>
                <a:lnTo>
                  <a:pt x="494" y="110"/>
                </a:lnTo>
                <a:lnTo>
                  <a:pt x="499" y="110"/>
                </a:lnTo>
                <a:lnTo>
                  <a:pt x="499" y="115"/>
                </a:lnTo>
                <a:lnTo>
                  <a:pt x="504" y="115"/>
                </a:lnTo>
                <a:lnTo>
                  <a:pt x="508" y="115"/>
                </a:lnTo>
                <a:lnTo>
                  <a:pt x="508" y="120"/>
                </a:lnTo>
                <a:lnTo>
                  <a:pt x="513" y="120"/>
                </a:lnTo>
                <a:lnTo>
                  <a:pt x="518" y="120"/>
                </a:lnTo>
                <a:lnTo>
                  <a:pt x="518" y="125"/>
                </a:lnTo>
                <a:lnTo>
                  <a:pt x="523" y="125"/>
                </a:lnTo>
                <a:lnTo>
                  <a:pt x="528" y="125"/>
                </a:lnTo>
                <a:lnTo>
                  <a:pt x="532" y="129"/>
                </a:lnTo>
                <a:lnTo>
                  <a:pt x="537" y="129"/>
                </a:lnTo>
                <a:lnTo>
                  <a:pt x="542" y="134"/>
                </a:lnTo>
                <a:lnTo>
                  <a:pt x="547" y="139"/>
                </a:lnTo>
                <a:lnTo>
                  <a:pt x="552" y="139"/>
                </a:lnTo>
                <a:lnTo>
                  <a:pt x="556" y="139"/>
                </a:lnTo>
                <a:lnTo>
                  <a:pt x="556" y="144"/>
                </a:lnTo>
                <a:lnTo>
                  <a:pt x="561" y="144"/>
                </a:lnTo>
                <a:lnTo>
                  <a:pt x="566" y="144"/>
                </a:lnTo>
                <a:lnTo>
                  <a:pt x="571" y="149"/>
                </a:lnTo>
                <a:lnTo>
                  <a:pt x="576" y="149"/>
                </a:lnTo>
                <a:lnTo>
                  <a:pt x="580" y="153"/>
                </a:lnTo>
                <a:lnTo>
                  <a:pt x="585" y="153"/>
                </a:lnTo>
                <a:lnTo>
                  <a:pt x="590" y="158"/>
                </a:lnTo>
                <a:lnTo>
                  <a:pt x="595" y="158"/>
                </a:lnTo>
                <a:lnTo>
                  <a:pt x="600" y="163"/>
                </a:lnTo>
                <a:lnTo>
                  <a:pt x="604" y="163"/>
                </a:lnTo>
                <a:lnTo>
                  <a:pt x="609" y="163"/>
                </a:lnTo>
                <a:lnTo>
                  <a:pt x="609" y="168"/>
                </a:lnTo>
                <a:lnTo>
                  <a:pt x="614" y="168"/>
                </a:lnTo>
                <a:lnTo>
                  <a:pt x="619" y="168"/>
                </a:lnTo>
                <a:lnTo>
                  <a:pt x="624" y="173"/>
                </a:lnTo>
                <a:lnTo>
                  <a:pt x="628" y="173"/>
                </a:lnTo>
                <a:lnTo>
                  <a:pt x="628" y="177"/>
                </a:lnTo>
                <a:lnTo>
                  <a:pt x="633" y="177"/>
                </a:lnTo>
                <a:lnTo>
                  <a:pt x="638" y="177"/>
                </a:lnTo>
                <a:lnTo>
                  <a:pt x="643" y="182"/>
                </a:lnTo>
                <a:lnTo>
                  <a:pt x="648" y="182"/>
                </a:lnTo>
                <a:lnTo>
                  <a:pt x="652" y="187"/>
                </a:lnTo>
                <a:lnTo>
                  <a:pt x="657" y="192"/>
                </a:lnTo>
                <a:lnTo>
                  <a:pt x="662" y="192"/>
                </a:lnTo>
                <a:lnTo>
                  <a:pt x="667" y="192"/>
                </a:lnTo>
                <a:lnTo>
                  <a:pt x="667" y="197"/>
                </a:lnTo>
                <a:lnTo>
                  <a:pt x="672" y="197"/>
                </a:lnTo>
                <a:lnTo>
                  <a:pt x="676" y="197"/>
                </a:lnTo>
                <a:lnTo>
                  <a:pt x="681" y="201"/>
                </a:lnTo>
                <a:lnTo>
                  <a:pt x="686" y="201"/>
                </a:lnTo>
                <a:lnTo>
                  <a:pt x="686" y="206"/>
                </a:lnTo>
                <a:lnTo>
                  <a:pt x="691" y="206"/>
                </a:lnTo>
                <a:lnTo>
                  <a:pt x="696" y="206"/>
                </a:lnTo>
                <a:lnTo>
                  <a:pt x="700" y="211"/>
                </a:lnTo>
                <a:lnTo>
                  <a:pt x="705" y="211"/>
                </a:lnTo>
                <a:lnTo>
                  <a:pt x="710" y="216"/>
                </a:lnTo>
                <a:lnTo>
                  <a:pt x="715" y="216"/>
                </a:lnTo>
                <a:lnTo>
                  <a:pt x="720" y="216"/>
                </a:lnTo>
                <a:lnTo>
                  <a:pt x="720" y="221"/>
                </a:lnTo>
                <a:lnTo>
                  <a:pt x="724" y="221"/>
                </a:lnTo>
                <a:lnTo>
                  <a:pt x="729" y="225"/>
                </a:lnTo>
                <a:lnTo>
                  <a:pt x="734" y="225"/>
                </a:lnTo>
                <a:lnTo>
                  <a:pt x="739" y="225"/>
                </a:lnTo>
                <a:lnTo>
                  <a:pt x="739" y="230"/>
                </a:lnTo>
                <a:lnTo>
                  <a:pt x="744" y="230"/>
                </a:lnTo>
                <a:lnTo>
                  <a:pt x="748" y="230"/>
                </a:lnTo>
                <a:lnTo>
                  <a:pt x="753" y="235"/>
                </a:lnTo>
                <a:lnTo>
                  <a:pt x="758" y="235"/>
                </a:lnTo>
                <a:lnTo>
                  <a:pt x="763" y="240"/>
                </a:lnTo>
                <a:lnTo>
                  <a:pt x="768" y="245"/>
                </a:lnTo>
                <a:lnTo>
                  <a:pt x="772" y="245"/>
                </a:lnTo>
                <a:lnTo>
                  <a:pt x="777" y="245"/>
                </a:lnTo>
                <a:lnTo>
                  <a:pt x="777" y="249"/>
                </a:lnTo>
                <a:lnTo>
                  <a:pt x="782" y="249"/>
                </a:lnTo>
                <a:lnTo>
                  <a:pt x="787" y="249"/>
                </a:lnTo>
                <a:lnTo>
                  <a:pt x="792" y="254"/>
                </a:lnTo>
                <a:lnTo>
                  <a:pt x="792" y="249"/>
                </a:lnTo>
                <a:lnTo>
                  <a:pt x="796" y="249"/>
                </a:lnTo>
                <a:lnTo>
                  <a:pt x="796" y="245"/>
                </a:lnTo>
                <a:lnTo>
                  <a:pt x="801" y="240"/>
                </a:lnTo>
                <a:lnTo>
                  <a:pt x="801" y="235"/>
                </a:lnTo>
                <a:lnTo>
                  <a:pt x="806" y="235"/>
                </a:lnTo>
                <a:lnTo>
                  <a:pt x="811" y="230"/>
                </a:lnTo>
                <a:lnTo>
                  <a:pt x="816" y="225"/>
                </a:lnTo>
                <a:lnTo>
                  <a:pt x="816" y="221"/>
                </a:lnTo>
                <a:lnTo>
                  <a:pt x="820" y="221"/>
                </a:lnTo>
                <a:lnTo>
                  <a:pt x="820" y="216"/>
                </a:lnTo>
                <a:lnTo>
                  <a:pt x="825" y="211"/>
                </a:lnTo>
                <a:lnTo>
                  <a:pt x="830" y="211"/>
                </a:lnTo>
                <a:lnTo>
                  <a:pt x="830" y="206"/>
                </a:lnTo>
                <a:lnTo>
                  <a:pt x="835" y="201"/>
                </a:lnTo>
                <a:lnTo>
                  <a:pt x="840" y="197"/>
                </a:lnTo>
                <a:lnTo>
                  <a:pt x="844" y="192"/>
                </a:lnTo>
                <a:lnTo>
                  <a:pt x="849" y="187"/>
                </a:lnTo>
                <a:lnTo>
                  <a:pt x="849" y="182"/>
                </a:lnTo>
                <a:lnTo>
                  <a:pt x="854" y="182"/>
                </a:lnTo>
                <a:lnTo>
                  <a:pt x="854" y="177"/>
                </a:lnTo>
                <a:lnTo>
                  <a:pt x="859" y="173"/>
                </a:lnTo>
                <a:lnTo>
                  <a:pt x="864" y="168"/>
                </a:lnTo>
                <a:lnTo>
                  <a:pt x="868" y="163"/>
                </a:lnTo>
                <a:lnTo>
                  <a:pt x="873" y="158"/>
                </a:lnTo>
                <a:lnTo>
                  <a:pt x="873" y="153"/>
                </a:lnTo>
                <a:lnTo>
                  <a:pt x="878" y="149"/>
                </a:lnTo>
                <a:lnTo>
                  <a:pt x="883" y="144"/>
                </a:lnTo>
                <a:lnTo>
                  <a:pt x="888" y="139"/>
                </a:lnTo>
                <a:lnTo>
                  <a:pt x="892" y="134"/>
                </a:lnTo>
                <a:lnTo>
                  <a:pt x="892" y="129"/>
                </a:lnTo>
                <a:lnTo>
                  <a:pt x="897" y="125"/>
                </a:lnTo>
                <a:lnTo>
                  <a:pt x="902" y="125"/>
                </a:lnTo>
                <a:lnTo>
                  <a:pt x="902" y="120"/>
                </a:lnTo>
                <a:lnTo>
                  <a:pt x="907" y="120"/>
                </a:lnTo>
                <a:lnTo>
                  <a:pt x="907" y="115"/>
                </a:lnTo>
                <a:lnTo>
                  <a:pt x="912" y="110"/>
                </a:lnTo>
                <a:lnTo>
                  <a:pt x="916" y="105"/>
                </a:lnTo>
                <a:lnTo>
                  <a:pt x="921" y="101"/>
                </a:lnTo>
                <a:lnTo>
                  <a:pt x="926" y="96"/>
                </a:lnTo>
                <a:lnTo>
                  <a:pt x="926" y="91"/>
                </a:lnTo>
                <a:lnTo>
                  <a:pt x="931" y="91"/>
                </a:lnTo>
                <a:lnTo>
                  <a:pt x="936" y="86"/>
                </a:lnTo>
                <a:lnTo>
                  <a:pt x="940" y="81"/>
                </a:lnTo>
                <a:lnTo>
                  <a:pt x="940" y="77"/>
                </a:lnTo>
                <a:lnTo>
                  <a:pt x="945" y="72"/>
                </a:lnTo>
                <a:lnTo>
                  <a:pt x="950" y="67"/>
                </a:lnTo>
                <a:lnTo>
                  <a:pt x="955" y="62"/>
                </a:lnTo>
                <a:lnTo>
                  <a:pt x="960" y="62"/>
                </a:lnTo>
                <a:lnTo>
                  <a:pt x="960" y="57"/>
                </a:lnTo>
                <a:lnTo>
                  <a:pt x="964" y="57"/>
                </a:lnTo>
                <a:lnTo>
                  <a:pt x="964" y="53"/>
                </a:lnTo>
                <a:lnTo>
                  <a:pt x="969" y="53"/>
                </a:lnTo>
                <a:lnTo>
                  <a:pt x="969" y="48"/>
                </a:lnTo>
                <a:lnTo>
                  <a:pt x="974" y="48"/>
                </a:lnTo>
                <a:lnTo>
                  <a:pt x="979" y="43"/>
                </a:lnTo>
                <a:lnTo>
                  <a:pt x="984" y="38"/>
                </a:lnTo>
                <a:lnTo>
                  <a:pt x="988" y="33"/>
                </a:lnTo>
                <a:lnTo>
                  <a:pt x="993" y="33"/>
                </a:lnTo>
                <a:lnTo>
                  <a:pt x="993" y="29"/>
                </a:lnTo>
                <a:lnTo>
                  <a:pt x="998" y="29"/>
                </a:lnTo>
                <a:lnTo>
                  <a:pt x="1003" y="24"/>
                </a:lnTo>
                <a:lnTo>
                  <a:pt x="1008" y="19"/>
                </a:lnTo>
                <a:lnTo>
                  <a:pt x="1012" y="19"/>
                </a:lnTo>
                <a:lnTo>
                  <a:pt x="1017" y="14"/>
                </a:lnTo>
                <a:lnTo>
                  <a:pt x="1022" y="14"/>
                </a:lnTo>
                <a:lnTo>
                  <a:pt x="1022" y="9"/>
                </a:lnTo>
                <a:lnTo>
                  <a:pt x="1027" y="9"/>
                </a:lnTo>
                <a:lnTo>
                  <a:pt x="1032" y="9"/>
                </a:lnTo>
                <a:lnTo>
                  <a:pt x="1036" y="5"/>
                </a:lnTo>
                <a:lnTo>
                  <a:pt x="1041" y="5"/>
                </a:lnTo>
                <a:lnTo>
                  <a:pt x="1046" y="0"/>
                </a:lnTo>
                <a:lnTo>
                  <a:pt x="1051" y="0"/>
                </a:lnTo>
                <a:lnTo>
                  <a:pt x="1056" y="0"/>
                </a:lnTo>
                <a:lnTo>
                  <a:pt x="1060" y="0"/>
                </a:lnTo>
                <a:lnTo>
                  <a:pt x="1060" y="5"/>
                </a:lnTo>
                <a:lnTo>
                  <a:pt x="1065" y="5"/>
                </a:lnTo>
                <a:lnTo>
                  <a:pt x="1070" y="5"/>
                </a:lnTo>
                <a:lnTo>
                  <a:pt x="1075" y="9"/>
                </a:lnTo>
                <a:lnTo>
                  <a:pt x="1080" y="9"/>
                </a:lnTo>
                <a:lnTo>
                  <a:pt x="1084" y="14"/>
                </a:lnTo>
                <a:lnTo>
                  <a:pt x="1089" y="14"/>
                </a:lnTo>
                <a:lnTo>
                  <a:pt x="1094" y="19"/>
                </a:lnTo>
                <a:lnTo>
                  <a:pt x="1099" y="19"/>
                </a:lnTo>
                <a:lnTo>
                  <a:pt x="1104" y="19"/>
                </a:lnTo>
                <a:lnTo>
                  <a:pt x="1104" y="24"/>
                </a:lnTo>
                <a:lnTo>
                  <a:pt x="1108" y="24"/>
                </a:lnTo>
                <a:lnTo>
                  <a:pt x="1113" y="29"/>
                </a:lnTo>
                <a:lnTo>
                  <a:pt x="1118" y="29"/>
                </a:lnTo>
                <a:lnTo>
                  <a:pt x="1123" y="33"/>
                </a:lnTo>
                <a:lnTo>
                  <a:pt x="1128" y="33"/>
                </a:lnTo>
                <a:lnTo>
                  <a:pt x="1132" y="38"/>
                </a:lnTo>
                <a:lnTo>
                  <a:pt x="1137" y="38"/>
                </a:lnTo>
                <a:lnTo>
                  <a:pt x="1142" y="38"/>
                </a:lnTo>
                <a:lnTo>
                  <a:pt x="1142" y="43"/>
                </a:lnTo>
                <a:lnTo>
                  <a:pt x="1147" y="43"/>
                </a:lnTo>
                <a:lnTo>
                  <a:pt x="1152" y="43"/>
                </a:lnTo>
                <a:lnTo>
                  <a:pt x="1152" y="48"/>
                </a:lnTo>
                <a:lnTo>
                  <a:pt x="1156" y="48"/>
                </a:lnTo>
                <a:lnTo>
                  <a:pt x="1161" y="48"/>
                </a:lnTo>
                <a:lnTo>
                  <a:pt x="1161" y="53"/>
                </a:lnTo>
                <a:lnTo>
                  <a:pt x="1166" y="53"/>
                </a:lnTo>
                <a:lnTo>
                  <a:pt x="1171" y="53"/>
                </a:lnTo>
                <a:lnTo>
                  <a:pt x="1171" y="57"/>
                </a:lnTo>
                <a:lnTo>
                  <a:pt x="1176" y="57"/>
                </a:lnTo>
                <a:lnTo>
                  <a:pt x="1180" y="57"/>
                </a:lnTo>
                <a:lnTo>
                  <a:pt x="1185" y="62"/>
                </a:lnTo>
                <a:lnTo>
                  <a:pt x="1190" y="62"/>
                </a:lnTo>
                <a:lnTo>
                  <a:pt x="1195" y="67"/>
                </a:lnTo>
                <a:lnTo>
                  <a:pt x="1200" y="67"/>
                </a:lnTo>
                <a:lnTo>
                  <a:pt x="1204" y="72"/>
                </a:lnTo>
                <a:lnTo>
                  <a:pt x="1209" y="72"/>
                </a:lnTo>
                <a:lnTo>
                  <a:pt x="1214" y="72"/>
                </a:lnTo>
                <a:lnTo>
                  <a:pt x="1214" y="77"/>
                </a:lnTo>
                <a:lnTo>
                  <a:pt x="1219" y="77"/>
                </a:lnTo>
                <a:lnTo>
                  <a:pt x="1224" y="81"/>
                </a:lnTo>
                <a:lnTo>
                  <a:pt x="1228" y="81"/>
                </a:lnTo>
                <a:lnTo>
                  <a:pt x="1233" y="86"/>
                </a:lnTo>
                <a:lnTo>
                  <a:pt x="1238" y="86"/>
                </a:lnTo>
                <a:lnTo>
                  <a:pt x="1243" y="91"/>
                </a:lnTo>
                <a:lnTo>
                  <a:pt x="1248" y="91"/>
                </a:lnTo>
                <a:lnTo>
                  <a:pt x="1252" y="96"/>
                </a:lnTo>
                <a:lnTo>
                  <a:pt x="1257" y="96"/>
                </a:lnTo>
                <a:lnTo>
                  <a:pt x="1262" y="96"/>
                </a:lnTo>
                <a:lnTo>
                  <a:pt x="1262" y="101"/>
                </a:lnTo>
                <a:lnTo>
                  <a:pt x="1267" y="101"/>
                </a:lnTo>
                <a:lnTo>
                  <a:pt x="1272" y="101"/>
                </a:lnTo>
                <a:lnTo>
                  <a:pt x="1272" y="105"/>
                </a:lnTo>
                <a:lnTo>
                  <a:pt x="1277" y="105"/>
                </a:lnTo>
                <a:lnTo>
                  <a:pt x="1281" y="105"/>
                </a:lnTo>
                <a:lnTo>
                  <a:pt x="1281" y="110"/>
                </a:lnTo>
                <a:lnTo>
                  <a:pt x="1286" y="110"/>
                </a:lnTo>
                <a:lnTo>
                  <a:pt x="1291" y="110"/>
                </a:lnTo>
                <a:lnTo>
                  <a:pt x="1296" y="115"/>
                </a:lnTo>
                <a:lnTo>
                  <a:pt x="1301" y="115"/>
                </a:lnTo>
                <a:lnTo>
                  <a:pt x="1305" y="115"/>
                </a:lnTo>
                <a:lnTo>
                  <a:pt x="1305" y="120"/>
                </a:lnTo>
                <a:lnTo>
                  <a:pt x="1310" y="120"/>
                </a:lnTo>
                <a:lnTo>
                  <a:pt x="1315" y="125"/>
                </a:lnTo>
                <a:lnTo>
                  <a:pt x="1320" y="125"/>
                </a:lnTo>
                <a:lnTo>
                  <a:pt x="1325" y="125"/>
                </a:lnTo>
                <a:lnTo>
                  <a:pt x="1325" y="129"/>
                </a:lnTo>
                <a:lnTo>
                  <a:pt x="1329" y="129"/>
                </a:lnTo>
                <a:lnTo>
                  <a:pt x="1334" y="129"/>
                </a:lnTo>
                <a:lnTo>
                  <a:pt x="1334" y="134"/>
                </a:lnTo>
                <a:lnTo>
                  <a:pt x="1339" y="134"/>
                </a:lnTo>
                <a:lnTo>
                  <a:pt x="1339" y="139"/>
                </a:lnTo>
                <a:lnTo>
                  <a:pt x="1344" y="139"/>
                </a:lnTo>
                <a:lnTo>
                  <a:pt x="1349" y="139"/>
                </a:lnTo>
                <a:lnTo>
                  <a:pt x="1353" y="144"/>
                </a:lnTo>
                <a:lnTo>
                  <a:pt x="1358" y="144"/>
                </a:lnTo>
                <a:lnTo>
                  <a:pt x="1363" y="144"/>
                </a:lnTo>
                <a:lnTo>
                  <a:pt x="1363" y="149"/>
                </a:lnTo>
                <a:lnTo>
                  <a:pt x="1368" y="149"/>
                </a:lnTo>
                <a:lnTo>
                  <a:pt x="1373" y="149"/>
                </a:lnTo>
                <a:lnTo>
                  <a:pt x="1373" y="153"/>
                </a:lnTo>
                <a:lnTo>
                  <a:pt x="1377" y="153"/>
                </a:lnTo>
                <a:lnTo>
                  <a:pt x="1382" y="153"/>
                </a:lnTo>
                <a:lnTo>
                  <a:pt x="1382" y="158"/>
                </a:lnTo>
                <a:lnTo>
                  <a:pt x="1387" y="158"/>
                </a:lnTo>
                <a:lnTo>
                  <a:pt x="1392" y="158"/>
                </a:lnTo>
                <a:lnTo>
                  <a:pt x="1392" y="163"/>
                </a:lnTo>
                <a:lnTo>
                  <a:pt x="1397" y="163"/>
                </a:lnTo>
                <a:lnTo>
                  <a:pt x="1401" y="163"/>
                </a:lnTo>
                <a:lnTo>
                  <a:pt x="1406" y="168"/>
                </a:lnTo>
                <a:lnTo>
                  <a:pt x="1411" y="168"/>
                </a:lnTo>
                <a:lnTo>
                  <a:pt x="1416" y="173"/>
                </a:lnTo>
                <a:lnTo>
                  <a:pt x="1421" y="173"/>
                </a:lnTo>
                <a:lnTo>
                  <a:pt x="1425" y="177"/>
                </a:lnTo>
                <a:lnTo>
                  <a:pt x="1430" y="177"/>
                </a:lnTo>
                <a:lnTo>
                  <a:pt x="1435" y="182"/>
                </a:lnTo>
                <a:lnTo>
                  <a:pt x="1440" y="182"/>
                </a:lnTo>
                <a:lnTo>
                  <a:pt x="1445" y="182"/>
                </a:lnTo>
                <a:lnTo>
                  <a:pt x="1445" y="187"/>
                </a:lnTo>
                <a:lnTo>
                  <a:pt x="1449" y="187"/>
                </a:lnTo>
                <a:lnTo>
                  <a:pt x="1449" y="192"/>
                </a:lnTo>
                <a:lnTo>
                  <a:pt x="1454" y="192"/>
                </a:lnTo>
                <a:lnTo>
                  <a:pt x="1459" y="192"/>
                </a:lnTo>
                <a:lnTo>
                  <a:pt x="1464" y="197"/>
                </a:lnTo>
                <a:lnTo>
                  <a:pt x="1469" y="197"/>
                </a:lnTo>
                <a:lnTo>
                  <a:pt x="1473" y="197"/>
                </a:lnTo>
                <a:lnTo>
                  <a:pt x="1473" y="201"/>
                </a:lnTo>
                <a:lnTo>
                  <a:pt x="1478" y="201"/>
                </a:lnTo>
                <a:lnTo>
                  <a:pt x="1483" y="206"/>
                </a:lnTo>
                <a:lnTo>
                  <a:pt x="1488" y="206"/>
                </a:lnTo>
                <a:lnTo>
                  <a:pt x="1493" y="206"/>
                </a:lnTo>
                <a:lnTo>
                  <a:pt x="1493" y="211"/>
                </a:lnTo>
                <a:lnTo>
                  <a:pt x="1497" y="211"/>
                </a:lnTo>
                <a:lnTo>
                  <a:pt x="1502" y="211"/>
                </a:lnTo>
                <a:lnTo>
                  <a:pt x="1502" y="216"/>
                </a:lnTo>
                <a:lnTo>
                  <a:pt x="1507" y="216"/>
                </a:lnTo>
                <a:lnTo>
                  <a:pt x="1512" y="216"/>
                </a:lnTo>
                <a:lnTo>
                  <a:pt x="1517" y="221"/>
                </a:lnTo>
                <a:lnTo>
                  <a:pt x="1521" y="221"/>
                </a:lnTo>
                <a:lnTo>
                  <a:pt x="1521" y="225"/>
                </a:lnTo>
                <a:lnTo>
                  <a:pt x="1526" y="225"/>
                </a:lnTo>
                <a:lnTo>
                  <a:pt x="1531" y="225"/>
                </a:lnTo>
                <a:lnTo>
                  <a:pt x="1536" y="230"/>
                </a:lnTo>
                <a:lnTo>
                  <a:pt x="1541" y="230"/>
                </a:lnTo>
                <a:lnTo>
                  <a:pt x="1545" y="235"/>
                </a:lnTo>
                <a:lnTo>
                  <a:pt x="1550" y="235"/>
                </a:lnTo>
                <a:lnTo>
                  <a:pt x="1555" y="235"/>
                </a:lnTo>
                <a:lnTo>
                  <a:pt x="1555" y="240"/>
                </a:lnTo>
                <a:lnTo>
                  <a:pt x="1560" y="240"/>
                </a:lnTo>
                <a:lnTo>
                  <a:pt x="1565" y="245"/>
                </a:lnTo>
                <a:lnTo>
                  <a:pt x="1569" y="245"/>
                </a:lnTo>
                <a:lnTo>
                  <a:pt x="1574" y="249"/>
                </a:lnTo>
                <a:lnTo>
                  <a:pt x="1579" y="249"/>
                </a:lnTo>
                <a:lnTo>
                  <a:pt x="1584" y="249"/>
                </a:lnTo>
                <a:lnTo>
                  <a:pt x="1584" y="254"/>
                </a:lnTo>
                <a:lnTo>
                  <a:pt x="1589" y="249"/>
                </a:lnTo>
              </a:path>
            </a:pathLst>
          </a:custGeom>
          <a:noFill/>
          <a:ln w="28575">
            <a:solidFill>
              <a:srgbClr val="FFFFFF"/>
            </a:solidFill>
            <a:prstDash val="solid"/>
            <a:round/>
            <a:headEnd/>
            <a:tailEnd/>
          </a:ln>
        </p:spPr>
        <p:txBody>
          <a:bodyPr/>
          <a:lstStyle/>
          <a:p>
            <a:endParaRPr lang="en-US"/>
          </a:p>
        </p:txBody>
      </p:sp>
      <p:pic>
        <p:nvPicPr>
          <p:cNvPr id="154" name="Image 153" descr="Image3.png"/>
          <p:cNvPicPr>
            <a:picLocks noChangeAspect="1"/>
          </p:cNvPicPr>
          <p:nvPr/>
        </p:nvPicPr>
        <p:blipFill>
          <a:blip r:embed="rId5" cstate="print"/>
          <a:stretch>
            <a:fillRect/>
          </a:stretch>
        </p:blipFill>
        <p:spPr>
          <a:xfrm>
            <a:off x="1295400" y="1676400"/>
            <a:ext cx="6682577" cy="4038600"/>
          </a:xfrm>
          <a:prstGeom prst="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72E41-01D2-4818-A2A7-135A7BED9119}">
  <ds:schemaRefs>
    <ds:schemaRef ds:uri="http://schemas.microsoft.com/sharepoint/v3/contenttype/forms"/>
  </ds:schemaRefs>
</ds:datastoreItem>
</file>

<file path=customXml/itemProps2.xml><?xml version="1.0" encoding="utf-8"?>
<ds:datastoreItem xmlns:ds="http://schemas.openxmlformats.org/officeDocument/2006/customXml" ds:itemID="{6C2914B7-8676-4E1E-9D2A-8D002B75D426}">
  <ds:schemaRef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3A4A34B4-77EA-47F3-A9D6-0337AF88C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11402</TotalTime>
  <Words>3152</Words>
  <Application>Microsoft Office PowerPoint</Application>
  <PresentationFormat>Affichage à l'écran (4:3)</PresentationFormat>
  <Paragraphs>790</Paragraphs>
  <Slides>57</Slides>
  <Notes>57</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Office Theme</vt:lpstr>
      <vt:lpstr>Module 9 : Planification des horaires des conducteurs et outils </vt:lpstr>
      <vt:lpstr>Sigles utilisés dans ce module</vt:lpstr>
      <vt:lpstr>Module 9 : Présentation</vt:lpstr>
      <vt:lpstr>Leçon 1 : Fatigue et facteurs de planification liés à la fatigue </vt:lpstr>
      <vt:lpstr>Qu’est-ce que la fatigue?</vt:lpstr>
      <vt:lpstr>Les effets de la fatigue</vt:lpstr>
      <vt:lpstr>Incidence de la fatigue sur la sécurité</vt:lpstr>
      <vt:lpstr>Fatigue ou baisse de vigilance : des phénomènes physiologiques</vt:lpstr>
      <vt:lpstr>Facteurs environnementaux influençant la manifestation de la fatigue physiologique</vt:lpstr>
      <vt:lpstr>Moment et durée de la période de sommeil </vt:lpstr>
      <vt:lpstr>Principaux facteurs physiologiques de fatigue</vt:lpstr>
      <vt:lpstr>Incidence des horaires de travail sur la durée et la qualité du sommeil</vt:lpstr>
      <vt:lpstr>Planification et historique récent des heures de sommeil</vt:lpstr>
      <vt:lpstr>Planification d’un horaire et dette de sommeil</vt:lpstr>
      <vt:lpstr>Calculatrice de la dette de sommeil</vt:lpstr>
      <vt:lpstr>Reconnaître et contrer la fatigue pendant l’exercice des responsabilités professionnelles</vt:lpstr>
      <vt:lpstr>Leçon 1 : Évaluation des acquis</vt:lpstr>
      <vt:lpstr>Leçon 1 : Évaluation des acquis (suite)</vt:lpstr>
      <vt:lpstr>Leçon 1 : Évaluation des acquis (suite)</vt:lpstr>
      <vt:lpstr>Leçon 1 : Évaluation des acquis (suite)</vt:lpstr>
      <vt:lpstr>Leçon 1 : Évaluation des acquis (suite)</vt:lpstr>
      <vt:lpstr>Leçon 2 : Minimiser la fatigue dans les horaires de travail : une responsabilité partagée </vt:lpstr>
      <vt:lpstr>Responsabilité partagée pour minimiser la fatigue due aux horaires de travail</vt:lpstr>
      <vt:lpstr>Responsabilité partagée :  dans l’entreprise (1 de 2)</vt:lpstr>
      <vt:lpstr>Responsabilité partagée :  dans l’entreprise (2 de 2)</vt:lpstr>
      <vt:lpstr>Tenir compte de la fatigue dans l’affectation des ressources</vt:lpstr>
      <vt:lpstr>Responsabilité partagée :  sur la route (1 de 4)</vt:lpstr>
      <vt:lpstr>Responsabilité partagée :  sur la route (2 de 4)</vt:lpstr>
      <vt:lpstr>Responsabilité partagée :  sur la route (3 de 4)</vt:lpstr>
      <vt:lpstr>Responsabilité partagée :  sur la route (4 de 4)</vt:lpstr>
      <vt:lpstr>Leçon 2 : Évaluation des acquis</vt:lpstr>
      <vt:lpstr>Leçon 2 : Évaluation des acquis (suite)</vt:lpstr>
      <vt:lpstr>Leçon 2 : Évaluation des acquis (suite)</vt:lpstr>
      <vt:lpstr>Leçon 2 : Évaluation des acquis (suite)</vt:lpstr>
      <vt:lpstr>Leçon 2 : Évaluation des acquis (suite)</vt:lpstr>
      <vt:lpstr>Leçon 3 : Outils de planification</vt:lpstr>
      <vt:lpstr>Outils de planification (1 de 2)</vt:lpstr>
      <vt:lpstr>Outils de planification (2 de 2)</vt:lpstr>
      <vt:lpstr>Exemple d’outil de planification</vt:lpstr>
      <vt:lpstr>Exemple d’outil de planification</vt:lpstr>
      <vt:lpstr>Exemple d’outil de planification</vt:lpstr>
      <vt:lpstr>Exemple d’outil de planification</vt:lpstr>
      <vt:lpstr>Exemple d’outil de planification</vt:lpstr>
      <vt:lpstr>Exemple d’outil de planification</vt:lpstr>
      <vt:lpstr>Outils de planification tenant compte des opérations prévues</vt:lpstr>
      <vt:lpstr>Outils de planification pour des analyses rétrospectives d’horaires</vt:lpstr>
      <vt:lpstr>Leçon 3 : Évaluation des acquis</vt:lpstr>
      <vt:lpstr>Leçon 3 : Évaluation des acquis (suite)</vt:lpstr>
      <vt:lpstr>Leçon 3 : Évaluation des acquis (suite)</vt:lpstr>
      <vt:lpstr>Leçon 3 : Évaluation des acquis (suite)</vt:lpstr>
      <vt:lpstr>Leçon 3 : Évaluation des acquis (suite)</vt:lpstr>
      <vt:lpstr>Leçon 4 : Défis en matière de planification : études de cas</vt:lpstr>
      <vt:lpstr>Étude de cas n° 1</vt:lpstr>
      <vt:lpstr>Étude de cas n° 2</vt:lpstr>
      <vt:lpstr>Conclusion : Bilan et résumé</vt:lpstr>
      <vt:lpstr>Résumé</vt:lpstr>
      <vt:lpstr>Examen du module 9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9: Scheduling</dc:title>
  <dc:creator>shursh</dc:creator>
  <cp:lastModifiedBy>cok08</cp:lastModifiedBy>
  <cp:revision>719</cp:revision>
  <dcterms:created xsi:type="dcterms:W3CDTF">2011-11-14T01:57:31Z</dcterms:created>
  <dcterms:modified xsi:type="dcterms:W3CDTF">2013-06-28T12:43:17Z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