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56" r:id="rId5"/>
    <p:sldId id="258" r:id="rId6"/>
    <p:sldId id="309" r:id="rId7"/>
    <p:sldId id="259" r:id="rId8"/>
    <p:sldId id="282" r:id="rId9"/>
    <p:sldId id="305" r:id="rId10"/>
    <p:sldId id="260" r:id="rId11"/>
    <p:sldId id="283" r:id="rId12"/>
    <p:sldId id="303" r:id="rId13"/>
    <p:sldId id="299" r:id="rId14"/>
    <p:sldId id="263" r:id="rId15"/>
    <p:sldId id="284" r:id="rId16"/>
    <p:sldId id="300" r:id="rId17"/>
    <p:sldId id="306" r:id="rId18"/>
    <p:sldId id="265" r:id="rId19"/>
    <p:sldId id="266" r:id="rId20"/>
    <p:sldId id="267" r:id="rId21"/>
    <p:sldId id="268" r:id="rId22"/>
    <p:sldId id="285" r:id="rId23"/>
    <p:sldId id="307" r:id="rId24"/>
    <p:sldId id="301" r:id="rId25"/>
    <p:sldId id="272" r:id="rId26"/>
    <p:sldId id="273" r:id="rId27"/>
    <p:sldId id="274" r:id="rId28"/>
    <p:sldId id="275" r:id="rId29"/>
    <p:sldId id="276" r:id="rId30"/>
    <p:sldId id="277" r:id="rId31"/>
    <p:sldId id="278" r:id="rId32"/>
    <p:sldId id="279" r:id="rId33"/>
    <p:sldId id="280" r:id="rId34"/>
    <p:sldId id="30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ickman" initials="JH" lastIdx="14" clrIdx="0"/>
  <p:cmAuthor id="1" name="mcs2319" initials="m"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498" autoAdjust="0"/>
  </p:normalViewPr>
  <p:slideViewPr>
    <p:cSldViewPr>
      <p:cViewPr>
        <p:scale>
          <a:sx n="50" d="100"/>
          <a:sy n="50" d="100"/>
        </p:scale>
        <p:origin x="-72"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6A6ACA-856F-43FA-B830-B114A9B25D24}" type="doc">
      <dgm:prSet loTypeId="urn:microsoft.com/office/officeart/2005/8/layout/radial4" loCatId="relationship" qsTypeId="urn:microsoft.com/office/officeart/2005/8/quickstyle/3d1" qsCatId="3D" csTypeId="urn:microsoft.com/office/officeart/2005/8/colors/colorful2" csCatId="colorful" phldr="1"/>
      <dgm:spPr/>
      <dgm:t>
        <a:bodyPr/>
        <a:lstStyle/>
        <a:p>
          <a:endParaRPr lang="en-US"/>
        </a:p>
      </dgm:t>
    </dgm:pt>
    <dgm:pt modelId="{5FF8448B-A94B-45D5-A0DE-8333A2EEE614}">
      <dgm:prSet phldrT="[Text]"/>
      <dgm:spPr/>
      <dgm:t>
        <a:bodyPr/>
        <a:lstStyle/>
        <a:p>
          <a:r>
            <a:rPr lang="en-US" b="1" dirty="0" smtClean="0"/>
            <a:t>Fatigue Management</a:t>
          </a:r>
          <a:endParaRPr lang="en-US" b="1" dirty="0"/>
        </a:p>
      </dgm:t>
    </dgm:pt>
    <dgm:pt modelId="{F07DA5F1-4474-46CC-B16A-947A9187531E}" type="parTrans" cxnId="{84F4F83E-5ED4-4FCA-BAB5-C90F59A208D5}">
      <dgm:prSet/>
      <dgm:spPr/>
      <dgm:t>
        <a:bodyPr/>
        <a:lstStyle/>
        <a:p>
          <a:endParaRPr lang="en-US"/>
        </a:p>
      </dgm:t>
    </dgm:pt>
    <dgm:pt modelId="{B1A1DEB3-0BFF-4466-B447-1760A671E312}" type="sibTrans" cxnId="{84F4F83E-5ED4-4FCA-BAB5-C90F59A208D5}">
      <dgm:prSet/>
      <dgm:spPr/>
      <dgm:t>
        <a:bodyPr/>
        <a:lstStyle/>
        <a:p>
          <a:endParaRPr lang="en-US"/>
        </a:p>
      </dgm:t>
    </dgm:pt>
    <dgm:pt modelId="{391FC4F1-5F06-48D2-AC35-216856A2C175}">
      <dgm:prSet phldrT="[Text]">
        <dgm:style>
          <a:lnRef idx="1">
            <a:schemeClr val="dk1"/>
          </a:lnRef>
          <a:fillRef idx="2">
            <a:schemeClr val="dk1"/>
          </a:fillRef>
          <a:effectRef idx="1">
            <a:schemeClr val="dk1"/>
          </a:effectRef>
          <a:fontRef idx="minor">
            <a:schemeClr val="dk1"/>
          </a:fontRef>
        </dgm:style>
      </dgm:prSet>
      <dgm:spPr/>
      <dgm:t>
        <a:bodyPr/>
        <a:lstStyle/>
        <a:p>
          <a:r>
            <a:rPr lang="en-US" b="1" dirty="0" smtClean="0"/>
            <a:t>Regulators</a:t>
          </a:r>
          <a:endParaRPr lang="en-US" b="1" dirty="0"/>
        </a:p>
      </dgm:t>
    </dgm:pt>
    <dgm:pt modelId="{943FC3FD-CB84-4BAB-A2C8-05D7B920500D}" type="parTrans" cxnId="{48ADC33C-2522-4CFA-B241-EB3A04B5B658}">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989DB77A-D310-4C73-ADE0-C6B2D8B026C5}" type="sibTrans" cxnId="{48ADC33C-2522-4CFA-B241-EB3A04B5B658}">
      <dgm:prSet/>
      <dgm:spPr/>
      <dgm:t>
        <a:bodyPr/>
        <a:lstStyle/>
        <a:p>
          <a:endParaRPr lang="en-US"/>
        </a:p>
      </dgm:t>
    </dgm:pt>
    <dgm:pt modelId="{121EC8C3-7BCA-4514-963A-A73DC6695B29}">
      <dgm:prSet phldrT="[Text]"/>
      <dgm:spPr/>
      <dgm:t>
        <a:bodyPr/>
        <a:lstStyle/>
        <a:p>
          <a:r>
            <a:rPr lang="en-US" b="1" dirty="0" smtClean="0"/>
            <a:t>Scheduling and Management</a:t>
          </a:r>
          <a:endParaRPr lang="en-US" b="1" dirty="0"/>
        </a:p>
      </dgm:t>
    </dgm:pt>
    <dgm:pt modelId="{9CA0DC9A-F53C-4F63-851F-BE1AAFB70381}" type="parTrans" cxnId="{E1D0F764-1E08-493B-A9C8-C6D538CA3F3D}">
      <dgm:prSet/>
      <dgm:spPr/>
      <dgm:t>
        <a:bodyPr/>
        <a:lstStyle/>
        <a:p>
          <a:endParaRPr lang="en-US"/>
        </a:p>
      </dgm:t>
    </dgm:pt>
    <dgm:pt modelId="{39DB612D-3208-46D3-9A38-DFA0F93C0E0F}" type="sibTrans" cxnId="{E1D0F764-1E08-493B-A9C8-C6D538CA3F3D}">
      <dgm:prSet/>
      <dgm:spPr/>
      <dgm:t>
        <a:bodyPr/>
        <a:lstStyle/>
        <a:p>
          <a:endParaRPr lang="en-US"/>
        </a:p>
      </dgm:t>
    </dgm:pt>
    <dgm:pt modelId="{1201BB82-CEA4-499B-A1DB-43A4516B9A98}">
      <dgm:prSet phldrT="[Text]">
        <dgm:style>
          <a:lnRef idx="1">
            <a:schemeClr val="dk1"/>
          </a:lnRef>
          <a:fillRef idx="2">
            <a:schemeClr val="dk1"/>
          </a:fillRef>
          <a:effectRef idx="1">
            <a:schemeClr val="dk1"/>
          </a:effectRef>
          <a:fontRef idx="minor">
            <a:schemeClr val="dk1"/>
          </a:fontRef>
        </dgm:style>
      </dgm:prSet>
      <dgm:spPr/>
      <dgm:t>
        <a:bodyPr/>
        <a:lstStyle/>
        <a:p>
          <a:r>
            <a:rPr lang="en-US" b="1" dirty="0" smtClean="0"/>
            <a:t>Drivers</a:t>
          </a:r>
          <a:endParaRPr lang="en-US" b="1" dirty="0"/>
        </a:p>
      </dgm:t>
    </dgm:pt>
    <dgm:pt modelId="{C84B3AE5-9E56-40FD-B7FD-25A512060398}" type="parTrans" cxnId="{C5656F56-19DA-4305-AA03-2679781BCD09}">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EE76342B-69F0-4AAF-8431-153598A0CA02}" type="sibTrans" cxnId="{C5656F56-19DA-4305-AA03-2679781BCD09}">
      <dgm:prSet/>
      <dgm:spPr/>
      <dgm:t>
        <a:bodyPr/>
        <a:lstStyle/>
        <a:p>
          <a:endParaRPr lang="en-US"/>
        </a:p>
      </dgm:t>
    </dgm:pt>
    <dgm:pt modelId="{0B1153D3-FCE2-40AD-BB0C-06CB6DA91ECD}" type="pres">
      <dgm:prSet presAssocID="{9E6A6ACA-856F-43FA-B830-B114A9B25D24}" presName="cycle" presStyleCnt="0">
        <dgm:presLayoutVars>
          <dgm:chMax val="1"/>
          <dgm:dir/>
          <dgm:animLvl val="ctr"/>
          <dgm:resizeHandles val="exact"/>
        </dgm:presLayoutVars>
      </dgm:prSet>
      <dgm:spPr/>
      <dgm:t>
        <a:bodyPr/>
        <a:lstStyle/>
        <a:p>
          <a:endParaRPr lang="en-US"/>
        </a:p>
      </dgm:t>
    </dgm:pt>
    <dgm:pt modelId="{26DE3F94-1740-4EAE-B4FA-2BC17126F58F}" type="pres">
      <dgm:prSet presAssocID="{5FF8448B-A94B-45D5-A0DE-8333A2EEE614}" presName="centerShape" presStyleLbl="node0" presStyleIdx="0" presStyleCnt="1" custScaleX="135785" custScaleY="118134"/>
      <dgm:spPr/>
      <dgm:t>
        <a:bodyPr/>
        <a:lstStyle/>
        <a:p>
          <a:endParaRPr lang="en-US"/>
        </a:p>
      </dgm:t>
    </dgm:pt>
    <dgm:pt modelId="{20D10F18-1457-4EB7-958E-15EF45D6801A}" type="pres">
      <dgm:prSet presAssocID="{943FC3FD-CB84-4BAB-A2C8-05D7B920500D}" presName="parTrans" presStyleLbl="bgSibTrans2D1" presStyleIdx="0" presStyleCnt="3"/>
      <dgm:spPr/>
      <dgm:t>
        <a:bodyPr/>
        <a:lstStyle/>
        <a:p>
          <a:endParaRPr lang="en-US"/>
        </a:p>
      </dgm:t>
    </dgm:pt>
    <dgm:pt modelId="{CB861433-09A8-4B9F-B43C-F2705FD29CA4}" type="pres">
      <dgm:prSet presAssocID="{391FC4F1-5F06-48D2-AC35-216856A2C175}" presName="node" presStyleLbl="node1" presStyleIdx="0" presStyleCnt="3">
        <dgm:presLayoutVars>
          <dgm:bulletEnabled val="1"/>
        </dgm:presLayoutVars>
      </dgm:prSet>
      <dgm:spPr/>
      <dgm:t>
        <a:bodyPr/>
        <a:lstStyle/>
        <a:p>
          <a:endParaRPr lang="en-US"/>
        </a:p>
      </dgm:t>
    </dgm:pt>
    <dgm:pt modelId="{FE3D06A3-056E-479E-ACD6-2F10748BBA51}" type="pres">
      <dgm:prSet presAssocID="{9CA0DC9A-F53C-4F63-851F-BE1AAFB70381}" presName="parTrans" presStyleLbl="bgSibTrans2D1" presStyleIdx="1" presStyleCnt="3"/>
      <dgm:spPr/>
      <dgm:t>
        <a:bodyPr/>
        <a:lstStyle/>
        <a:p>
          <a:endParaRPr lang="en-US"/>
        </a:p>
      </dgm:t>
    </dgm:pt>
    <dgm:pt modelId="{CAE65301-9131-410E-B558-0D223DE990D2}" type="pres">
      <dgm:prSet presAssocID="{121EC8C3-7BCA-4514-963A-A73DC6695B29}" presName="node" presStyleLbl="node1" presStyleIdx="1" presStyleCnt="3">
        <dgm:presLayoutVars>
          <dgm:bulletEnabled val="1"/>
        </dgm:presLayoutVars>
      </dgm:prSet>
      <dgm:spPr/>
      <dgm:t>
        <a:bodyPr/>
        <a:lstStyle/>
        <a:p>
          <a:endParaRPr lang="en-US"/>
        </a:p>
      </dgm:t>
    </dgm:pt>
    <dgm:pt modelId="{9EA7BA6B-D1FC-4DC1-958E-1A25B5A0904F}" type="pres">
      <dgm:prSet presAssocID="{C84B3AE5-9E56-40FD-B7FD-25A512060398}" presName="parTrans" presStyleLbl="bgSibTrans2D1" presStyleIdx="2" presStyleCnt="3"/>
      <dgm:spPr/>
      <dgm:t>
        <a:bodyPr/>
        <a:lstStyle/>
        <a:p>
          <a:endParaRPr lang="en-US"/>
        </a:p>
      </dgm:t>
    </dgm:pt>
    <dgm:pt modelId="{4FC5F6AC-60D5-4E49-8B55-4CB82BD9528B}" type="pres">
      <dgm:prSet presAssocID="{1201BB82-CEA4-499B-A1DB-43A4516B9A98}" presName="node" presStyleLbl="node1" presStyleIdx="2" presStyleCnt="3" custRadScaleRad="101743" custRadScaleInc="2426">
        <dgm:presLayoutVars>
          <dgm:bulletEnabled val="1"/>
        </dgm:presLayoutVars>
      </dgm:prSet>
      <dgm:spPr/>
      <dgm:t>
        <a:bodyPr/>
        <a:lstStyle/>
        <a:p>
          <a:endParaRPr lang="en-US"/>
        </a:p>
      </dgm:t>
    </dgm:pt>
  </dgm:ptLst>
  <dgm:cxnLst>
    <dgm:cxn modelId="{48ADC33C-2522-4CFA-B241-EB3A04B5B658}" srcId="{5FF8448B-A94B-45D5-A0DE-8333A2EEE614}" destId="{391FC4F1-5F06-48D2-AC35-216856A2C175}" srcOrd="0" destOrd="0" parTransId="{943FC3FD-CB84-4BAB-A2C8-05D7B920500D}" sibTransId="{989DB77A-D310-4C73-ADE0-C6B2D8B026C5}"/>
    <dgm:cxn modelId="{84F4F83E-5ED4-4FCA-BAB5-C90F59A208D5}" srcId="{9E6A6ACA-856F-43FA-B830-B114A9B25D24}" destId="{5FF8448B-A94B-45D5-A0DE-8333A2EEE614}" srcOrd="0" destOrd="0" parTransId="{F07DA5F1-4474-46CC-B16A-947A9187531E}" sibTransId="{B1A1DEB3-0BFF-4466-B447-1760A671E312}"/>
    <dgm:cxn modelId="{EBDE102A-F1A1-408A-87B4-6587AFC96192}" type="presOf" srcId="{121EC8C3-7BCA-4514-963A-A73DC6695B29}" destId="{CAE65301-9131-410E-B558-0D223DE990D2}" srcOrd="0" destOrd="0" presId="urn:microsoft.com/office/officeart/2005/8/layout/radial4"/>
    <dgm:cxn modelId="{CAB874AD-3801-4781-9010-D15826BC4BBA}" type="presOf" srcId="{391FC4F1-5F06-48D2-AC35-216856A2C175}" destId="{CB861433-09A8-4B9F-B43C-F2705FD29CA4}" srcOrd="0" destOrd="0" presId="urn:microsoft.com/office/officeart/2005/8/layout/radial4"/>
    <dgm:cxn modelId="{E2BA1934-A78E-4C17-9F41-0385DF70B47F}" type="presOf" srcId="{9E6A6ACA-856F-43FA-B830-B114A9B25D24}" destId="{0B1153D3-FCE2-40AD-BB0C-06CB6DA91ECD}" srcOrd="0" destOrd="0" presId="urn:microsoft.com/office/officeart/2005/8/layout/radial4"/>
    <dgm:cxn modelId="{E1D0F764-1E08-493B-A9C8-C6D538CA3F3D}" srcId="{5FF8448B-A94B-45D5-A0DE-8333A2EEE614}" destId="{121EC8C3-7BCA-4514-963A-A73DC6695B29}" srcOrd="1" destOrd="0" parTransId="{9CA0DC9A-F53C-4F63-851F-BE1AAFB70381}" sibTransId="{39DB612D-3208-46D3-9A38-DFA0F93C0E0F}"/>
    <dgm:cxn modelId="{A82F36FF-C10C-48DD-BC46-24010E80DF57}" type="presOf" srcId="{943FC3FD-CB84-4BAB-A2C8-05D7B920500D}" destId="{20D10F18-1457-4EB7-958E-15EF45D6801A}" srcOrd="0" destOrd="0" presId="urn:microsoft.com/office/officeart/2005/8/layout/radial4"/>
    <dgm:cxn modelId="{AD4E029B-86AE-4E08-A7FF-A09EB1BDD184}" type="presOf" srcId="{C84B3AE5-9E56-40FD-B7FD-25A512060398}" destId="{9EA7BA6B-D1FC-4DC1-958E-1A25B5A0904F}" srcOrd="0" destOrd="0" presId="urn:microsoft.com/office/officeart/2005/8/layout/radial4"/>
    <dgm:cxn modelId="{C5656F56-19DA-4305-AA03-2679781BCD09}" srcId="{5FF8448B-A94B-45D5-A0DE-8333A2EEE614}" destId="{1201BB82-CEA4-499B-A1DB-43A4516B9A98}" srcOrd="2" destOrd="0" parTransId="{C84B3AE5-9E56-40FD-B7FD-25A512060398}" sibTransId="{EE76342B-69F0-4AAF-8431-153598A0CA02}"/>
    <dgm:cxn modelId="{4BDB90D5-0F06-4C9A-B919-4B999638C511}" type="presOf" srcId="{9CA0DC9A-F53C-4F63-851F-BE1AAFB70381}" destId="{FE3D06A3-056E-479E-ACD6-2F10748BBA51}" srcOrd="0" destOrd="0" presId="urn:microsoft.com/office/officeart/2005/8/layout/radial4"/>
    <dgm:cxn modelId="{027C6C46-FA51-45A1-873C-56534AC0BBA1}" type="presOf" srcId="{1201BB82-CEA4-499B-A1DB-43A4516B9A98}" destId="{4FC5F6AC-60D5-4E49-8B55-4CB82BD9528B}" srcOrd="0" destOrd="0" presId="urn:microsoft.com/office/officeart/2005/8/layout/radial4"/>
    <dgm:cxn modelId="{BCC93649-AB3F-4FCF-9271-C4B7FBDEB5C3}" type="presOf" srcId="{5FF8448B-A94B-45D5-A0DE-8333A2EEE614}" destId="{26DE3F94-1740-4EAE-B4FA-2BC17126F58F}" srcOrd="0" destOrd="0" presId="urn:microsoft.com/office/officeart/2005/8/layout/radial4"/>
    <dgm:cxn modelId="{29E6F68B-0862-4A35-8757-91B28DA28E58}" type="presParOf" srcId="{0B1153D3-FCE2-40AD-BB0C-06CB6DA91ECD}" destId="{26DE3F94-1740-4EAE-B4FA-2BC17126F58F}" srcOrd="0" destOrd="0" presId="urn:microsoft.com/office/officeart/2005/8/layout/radial4"/>
    <dgm:cxn modelId="{889C47CB-5715-4BC1-81C5-58D017F3BDAA}" type="presParOf" srcId="{0B1153D3-FCE2-40AD-BB0C-06CB6DA91ECD}" destId="{20D10F18-1457-4EB7-958E-15EF45D6801A}" srcOrd="1" destOrd="0" presId="urn:microsoft.com/office/officeart/2005/8/layout/radial4"/>
    <dgm:cxn modelId="{5E055CA0-2EE7-4DC9-9A11-D7521F06F9B6}" type="presParOf" srcId="{0B1153D3-FCE2-40AD-BB0C-06CB6DA91ECD}" destId="{CB861433-09A8-4B9F-B43C-F2705FD29CA4}" srcOrd="2" destOrd="0" presId="urn:microsoft.com/office/officeart/2005/8/layout/radial4"/>
    <dgm:cxn modelId="{55A780A9-3F56-4106-AE2A-40C61F60EC32}" type="presParOf" srcId="{0B1153D3-FCE2-40AD-BB0C-06CB6DA91ECD}" destId="{FE3D06A3-056E-479E-ACD6-2F10748BBA51}" srcOrd="3" destOrd="0" presId="urn:microsoft.com/office/officeart/2005/8/layout/radial4"/>
    <dgm:cxn modelId="{BFCC4EC5-6A68-430A-AE44-3201B31F21E7}" type="presParOf" srcId="{0B1153D3-FCE2-40AD-BB0C-06CB6DA91ECD}" destId="{CAE65301-9131-410E-B558-0D223DE990D2}" srcOrd="4" destOrd="0" presId="urn:microsoft.com/office/officeart/2005/8/layout/radial4"/>
    <dgm:cxn modelId="{A9BFC724-2EF6-40FC-B85F-BE6975147F2C}" type="presParOf" srcId="{0B1153D3-FCE2-40AD-BB0C-06CB6DA91ECD}" destId="{9EA7BA6B-D1FC-4DC1-958E-1A25B5A0904F}" srcOrd="5" destOrd="0" presId="urn:microsoft.com/office/officeart/2005/8/layout/radial4"/>
    <dgm:cxn modelId="{5B574F2B-FF0A-4323-BCA4-38F1D22B5346}" type="presParOf" srcId="{0B1153D3-FCE2-40AD-BB0C-06CB6DA91ECD}" destId="{4FC5F6AC-60D5-4E49-8B55-4CB82BD9528B}"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E85322-F88C-4F3A-A995-9866E2475CC8}" type="datetimeFigureOut">
              <a:rPr lang="en-US" smtClean="0"/>
              <a:pPr/>
              <a:t>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96693D-AA16-4215-A2EE-6E9B5908C3A5}" type="slidenum">
              <a:rPr lang="en-US" smtClean="0"/>
              <a:pPr/>
              <a:t>‹#›</a:t>
            </a:fld>
            <a:endParaRPr lang="en-US"/>
          </a:p>
        </p:txBody>
      </p:sp>
    </p:spTree>
    <p:extLst>
      <p:ext uri="{BB962C8B-B14F-4D97-AF65-F5344CB8AC3E}">
        <p14:creationId xmlns:p14="http://schemas.microsoft.com/office/powerpoint/2010/main" val="1089764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Narration: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r>
              <a:rPr lang="en-US" b="0" baseline="0" dirty="0" smtClean="0"/>
              <a:t>Welcome to North American Fatigue Management Program, Introduction and Overview. Thank you for taking the time to learn more about fatigue and its effects on drivers. The NAFMP was developed through collaboration between carriers, the insurance industry, and government, and is based on significant real time research in the carrier operating environment. </a:t>
            </a:r>
            <a:r>
              <a:rPr lang="en-US" b="0" dirty="0" smtClean="0"/>
              <a:t>Fatigue management is essential</a:t>
            </a:r>
            <a:r>
              <a:rPr lang="en-US" b="0" baseline="0" dirty="0" smtClean="0"/>
              <a:t> for truck and bus drivers, both for their safety and for their long-term health.”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1</a:t>
            </a:fld>
            <a:endParaRPr lang="en-US"/>
          </a:p>
        </p:txBody>
      </p:sp>
    </p:spTree>
    <p:extLst>
      <p:ext uri="{BB962C8B-B14F-4D97-AF65-F5344CB8AC3E}">
        <p14:creationId xmlns:p14="http://schemas.microsoft.com/office/powerpoint/2010/main" val="1106972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Narration:</a:t>
            </a:r>
          </a:p>
          <a:p>
            <a:r>
              <a:rPr lang="en-US" dirty="0" smtClean="0"/>
              <a:t>“Another</a:t>
            </a:r>
            <a:r>
              <a:rPr lang="en-US" baseline="0" dirty="0" smtClean="0"/>
              <a:t> major characteristic of driver fatigue is a loss of alertness, attention to the driving task, and driving vigilance. Even a slight decrease in alertness and watchfulness may mean the difference in life or death in a crash. When drivers are fatigued they may not recognize a hazard fast enough to take evasive action. </a:t>
            </a:r>
            <a:r>
              <a:rPr lang="en-US" dirty="0" smtClean="0">
                <a:solidFill>
                  <a:srgbClr val="002060"/>
                </a:solidFill>
              </a:rPr>
              <a:t>Other characteristics of fatigue include a</a:t>
            </a:r>
            <a:r>
              <a:rPr lang="en-US" baseline="0" dirty="0" smtClean="0">
                <a:solidFill>
                  <a:srgbClr val="002060"/>
                </a:solidFill>
              </a:rPr>
              <a:t> reduced field-of-vision, a</a:t>
            </a:r>
            <a:r>
              <a:rPr lang="en-US" dirty="0" smtClean="0">
                <a:solidFill>
                  <a:srgbClr val="002060"/>
                </a:solidFill>
              </a:rPr>
              <a:t>n increase in wandering thoughts and boredom, loss of motivation, slow</a:t>
            </a:r>
            <a:r>
              <a:rPr lang="en-US" baseline="0" dirty="0" smtClean="0">
                <a:solidFill>
                  <a:srgbClr val="002060"/>
                </a:solidFill>
              </a:rPr>
              <a:t> reactions</a:t>
            </a:r>
            <a:r>
              <a:rPr lang="en-US" dirty="0" smtClean="0">
                <a:solidFill>
                  <a:srgbClr val="002060"/>
                </a:solidFill>
              </a:rPr>
              <a:t>, and poor responses</a:t>
            </a:r>
            <a:r>
              <a:rPr lang="en-US" baseline="0" dirty="0" smtClean="0">
                <a:solidFill>
                  <a:srgbClr val="002060"/>
                </a:solidFill>
              </a:rPr>
              <a:t>. </a:t>
            </a:r>
          </a:p>
          <a:p>
            <a:endParaRPr lang="en-US" baseline="0" dirty="0" smtClean="0">
              <a:solidFill>
                <a:srgbClr val="002060"/>
              </a:solidFill>
            </a:endParaRPr>
          </a:p>
          <a:p>
            <a:r>
              <a:rPr lang="en-US" baseline="0" dirty="0" smtClean="0"/>
              <a:t>Fatigue may also cause impaired judgment that may adversely affect safe driving practices, impaired memory, and </a:t>
            </a:r>
            <a:r>
              <a:rPr lang="en-US" baseline="0" dirty="0" err="1" smtClean="0"/>
              <a:t>microsleeps</a:t>
            </a:r>
            <a:r>
              <a:rPr lang="en-US" baseline="0" dirty="0" smtClean="0"/>
              <a:t>. </a:t>
            </a:r>
            <a:r>
              <a:rPr lang="en-US" baseline="0" dirty="0" err="1" smtClean="0"/>
              <a:t>Mircosleeps</a:t>
            </a:r>
            <a:r>
              <a:rPr lang="en-US" baseline="0" dirty="0" smtClean="0"/>
              <a:t> are intermittent </a:t>
            </a:r>
            <a:r>
              <a:rPr lang="en-US" baseline="0" dirty="0" smtClean="0">
                <a:solidFill>
                  <a:srgbClr val="002060"/>
                </a:solidFill>
              </a:rPr>
              <a:t>short losses of consciousness.  You “nod off” for a few seconds.  </a:t>
            </a:r>
            <a:r>
              <a:rPr lang="en-US" baseline="0" dirty="0" err="1" smtClean="0">
                <a:solidFill>
                  <a:srgbClr val="002060"/>
                </a:solidFill>
              </a:rPr>
              <a:t>Microsleeps</a:t>
            </a:r>
            <a:r>
              <a:rPr lang="en-US" baseline="0" dirty="0" smtClean="0">
                <a:solidFill>
                  <a:srgbClr val="002060"/>
                </a:solidFill>
              </a:rPr>
              <a:t> be</a:t>
            </a:r>
            <a:r>
              <a:rPr lang="en-US" sz="1100" dirty="0" smtClean="0">
                <a:solidFill>
                  <a:srgbClr val="002060"/>
                </a:solidFill>
              </a:rPr>
              <a:t>come longer, more frequent, and more</a:t>
            </a:r>
            <a:r>
              <a:rPr lang="en-US" sz="1100" baseline="0" dirty="0" smtClean="0">
                <a:solidFill>
                  <a:srgbClr val="002060"/>
                </a:solidFill>
              </a:rPr>
              <a:t> dangerous</a:t>
            </a:r>
            <a:r>
              <a:rPr lang="en-US" sz="1100" dirty="0" smtClean="0">
                <a:solidFill>
                  <a:srgbClr val="002060"/>
                </a:solidFill>
              </a:rPr>
              <a:t> with greater fatigue. Note, however, that fatigue has l</a:t>
            </a:r>
            <a:r>
              <a:rPr lang="en-US" dirty="0" smtClean="0">
                <a:solidFill>
                  <a:srgbClr val="002060"/>
                </a:solidFill>
              </a:rPr>
              <a:t>ittle effect on purely physical tasks such</a:t>
            </a:r>
            <a:r>
              <a:rPr lang="en-US" baseline="0" dirty="0" smtClean="0">
                <a:solidFill>
                  <a:srgbClr val="002060"/>
                </a:solidFill>
              </a:rPr>
              <a:t> as w</a:t>
            </a:r>
            <a:r>
              <a:rPr lang="en-US" sz="1100" dirty="0" smtClean="0">
                <a:solidFill>
                  <a:srgbClr val="002060"/>
                </a:solidFill>
              </a:rPr>
              <a:t>alking or lifting</a:t>
            </a:r>
            <a:r>
              <a:rPr lang="en-US" dirty="0" smtClean="0">
                <a:solidFill>
                  <a:srgbClr val="002060"/>
                </a:solidFill>
              </a:rPr>
              <a:t>.”</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While mental fatigue has little effect on the performance of purely physical tasks, fatigue impacts many things critical to driving, such as judgment and field-of-vision. These general characteristics of fatigue may cause the driver to make unsafe actions, and these unsafe actions can then lead to injury.” </a:t>
            </a:r>
            <a:endParaRPr lang="en-US" dirty="0" smtClean="0"/>
          </a:p>
          <a:p>
            <a:pPr lvl="0">
              <a:buFont typeface="Arial" pitchFamily="34" charset="0"/>
              <a:buNone/>
            </a:pPr>
            <a:endParaRPr lang="en-US" dirty="0" smtClean="0"/>
          </a:p>
          <a:p>
            <a:pPr marL="0" indent="0">
              <a:buFont typeface="Arial" pitchFamily="34" charset="0"/>
              <a:buNone/>
            </a:pPr>
            <a:r>
              <a:rPr lang="en-US" baseline="0" dirty="0" smtClean="0"/>
              <a:t>______________________________________</a:t>
            </a:r>
          </a:p>
          <a:p>
            <a:r>
              <a:rPr lang="en-US" dirty="0" smtClean="0"/>
              <a:t>Key</a:t>
            </a:r>
            <a:r>
              <a:rPr lang="en-US" baseline="0" dirty="0" smtClean="0"/>
              <a:t> Points:</a:t>
            </a:r>
          </a:p>
          <a:p>
            <a:pPr marL="171450" lvl="0" indent="-171450">
              <a:buFont typeface="Arial" pitchFamily="34" charset="0"/>
              <a:buChar char="•"/>
            </a:pPr>
            <a:r>
              <a:rPr lang="en-US" dirty="0" smtClean="0">
                <a:solidFill>
                  <a:srgbClr val="002060"/>
                </a:solidFill>
              </a:rPr>
              <a:t>A major characteristic of driver fatigue is</a:t>
            </a:r>
            <a:r>
              <a:rPr lang="en-US" baseline="0" dirty="0" smtClean="0">
                <a:solidFill>
                  <a:srgbClr val="002060"/>
                </a:solidFill>
              </a:rPr>
              <a:t> a loss of alertness, attention to the driving task, and vigilance. Even a slight decrease in alertness and vigilance may mean the difference in life or death in a crash. When drivers are fatigued, they may not recognize a hazard fast enough to take evasive actions. </a:t>
            </a:r>
            <a:endParaRPr lang="en-US" baseline="0" dirty="0" smtClean="0">
              <a:solidFill>
                <a:schemeClr val="tx1"/>
              </a:solidFill>
            </a:endParaRPr>
          </a:p>
          <a:p>
            <a:pPr marL="171450" indent="-171450">
              <a:buFont typeface="Arial" pitchFamily="34" charset="0"/>
              <a:buChar char="•"/>
            </a:pPr>
            <a:r>
              <a:rPr lang="en-US" baseline="0" dirty="0" smtClean="0"/>
              <a:t>While fatigue has little effect on purely physical tasks, fatigue does impair judgment which may cause the driver to take unnecessary short-cuts. These short-cuts can then lead to injury. </a:t>
            </a:r>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Narration</a:t>
            </a:r>
            <a:r>
              <a:rPr lang="en-US" sz="1200" b="1" i="0" kern="1200" dirty="0" smtClean="0">
                <a:solidFill>
                  <a:schemeClr val="tx1"/>
                </a:solidFill>
                <a:latin typeface="+mn-lt"/>
                <a:ea typeface="+mn-ea"/>
                <a:cs typeface="+mn-cs"/>
              </a:rPr>
              <a:t>:</a:t>
            </a:r>
          </a:p>
          <a:p>
            <a:r>
              <a:rPr lang="en-US" sz="1200" kern="1200" dirty="0" smtClean="0">
                <a:solidFill>
                  <a:schemeClr val="tx1"/>
                </a:solidFill>
                <a:effectLst/>
                <a:latin typeface="+mn-lt"/>
                <a:ea typeface="+mn-ea"/>
                <a:cs typeface="+mn-cs"/>
              </a:rPr>
              <a:t>“Now that you know what fatigue is, it is important to discuss how fatigue impacts CMV operations. Several studies have shown that fatigue plays a role in large vehicle crashes. For example, in 1990 the National Transportation Safety Board studied 182 fatal-to-the-driver large truck crashes. Their in-depth investigations revealed fatigue to be a principal cause in 31% of these crashes. More recent research has found that in four percent of heavy vehicle crashes drivers were asleep-at-the-wheel. Additionally, the large truck crash causation study found that driver fatigue was an associated factor in 13 percent of heavy vehicle crashes that resulted in injuries or fatalities.  </a:t>
            </a:r>
          </a:p>
          <a:p>
            <a:r>
              <a:rPr lang="en-US" sz="1200" kern="1200" dirty="0" smtClean="0">
                <a:solidFill>
                  <a:schemeClr val="tx1"/>
                </a:solidFill>
                <a:effectLst/>
                <a:latin typeface="+mn-lt"/>
                <a:ea typeface="+mn-ea"/>
                <a:cs typeface="+mn-cs"/>
              </a:rPr>
              <a:t>Several reasons may explain why driver fatigue can contribute to a CMV crash. First, CMV drivers may lack an adequate amount of sleep. Second, drivers may have a sleep disorder such as obstructive sleep apnea. Third, some drivers may not always drive the same shift, switching between day and night shifts. This can disrupt the driver’s normal circadian rhythm. Finally, some operations may inadvertently encourage fatigued driving through their policies. Considering that the daily and weekly HOS regulation requirements allow drivers the opportunity to get the sleep they need, the FMP gives additional guidance and support to achieve the rest they need”</a:t>
            </a:r>
            <a:endParaRPr lang="en-US" sz="1200" b="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C96693D-AA16-4215-A2EE-6E9B5908C3A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Narration</a:t>
            </a:r>
            <a:r>
              <a:rPr lang="en-US" b="1"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a:t>
            </a:r>
            <a:r>
              <a:rPr lang="en-US" baseline="0" dirty="0" smtClean="0"/>
              <a:t> only can fatigue contribute to CMV crashes, but a number of health issues can at least in part be linked to chronic sleep deprivation. These include: disruption of normal circadian rhythm, increased blood pressure, increased risk of heart disease, gastrointestinal problems, increased calorie consumption, weight gain, type II diabetes, and decreased function of the immune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______________________________________</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Principal source:  Saltzman and </a:t>
            </a:r>
            <a:r>
              <a:rPr lang="en-US" dirty="0" err="1" smtClean="0"/>
              <a:t>Belzer</a:t>
            </a:r>
            <a:r>
              <a:rPr lang="en-US" dirty="0" smtClean="0"/>
              <a:t>, 2007.</a:t>
            </a:r>
          </a:p>
          <a:p>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a:t>
            </a:r>
            <a:r>
              <a:rPr lang="en-US" b="1" dirty="0" smtClean="0"/>
              <a:t>:</a:t>
            </a:r>
            <a:r>
              <a:rPr lang="en-US" b="1" baseline="0" dirty="0" smtClean="0"/>
              <a:t> </a:t>
            </a:r>
          </a:p>
          <a:p>
            <a:r>
              <a:rPr lang="en-US" b="0" i="0" strike="noStrike" baseline="0" dirty="0" smtClean="0"/>
              <a:t>“Additional</a:t>
            </a:r>
            <a:r>
              <a:rPr lang="en-US" b="1" i="0" strike="noStrike" baseline="0" dirty="0" smtClean="0"/>
              <a:t> </a:t>
            </a:r>
            <a:r>
              <a:rPr lang="en-US" baseline="0" dirty="0" smtClean="0"/>
              <a:t>health and wellness issues associated with chronic sleep deprivation: drivers are more likely to smoke and use alcohol, increased irritability, increased chances of depression, increased chances of relationship problems, a worsening of psychiatric conditions such as anxiety, decreased quality of life, and an increase in the number of sick days used. </a:t>
            </a:r>
          </a:p>
          <a:p>
            <a:endParaRPr lang="en-US" baseline="0" dirty="0" smtClean="0"/>
          </a:p>
          <a:p>
            <a:r>
              <a:rPr lang="en-US" baseline="0" dirty="0" smtClean="0"/>
              <a:t>By targeting sleep deprivation, this FMP address</a:t>
            </a:r>
            <a:r>
              <a:rPr lang="en-US" b="0" baseline="0" dirty="0" smtClean="0"/>
              <a:t>es</a:t>
            </a:r>
            <a:r>
              <a:rPr lang="en-US" baseline="0" dirty="0" smtClean="0"/>
              <a:t> many aspects of these health and wellness implications in numerous modules.”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Narration</a:t>
            </a:r>
            <a:r>
              <a:rPr lang="en-US" b="1" dirty="0" smtClean="0"/>
              <a:t>:</a:t>
            </a:r>
          </a:p>
          <a:p>
            <a:r>
              <a:rPr lang="en-US" dirty="0" smtClean="0"/>
              <a:t>“Next we will take a closer look at the FMP.”</a:t>
            </a:r>
          </a:p>
          <a:p>
            <a:endParaRPr lang="en-US" dirty="0" smtClean="0"/>
          </a:p>
        </p:txBody>
      </p:sp>
      <p:sp>
        <p:nvSpPr>
          <p:cNvPr id="4" name="Slide Number Placeholder 3"/>
          <p:cNvSpPr>
            <a:spLocks noGrp="1"/>
          </p:cNvSpPr>
          <p:nvPr>
            <p:ph type="sldNum" sz="quarter" idx="10"/>
          </p:nvPr>
        </p:nvSpPr>
        <p:spPr/>
        <p:txBody>
          <a:bodyPr/>
          <a:lstStyle/>
          <a:p>
            <a:fld id="{AC96693D-AA16-4215-A2EE-6E9B5908C3A5}" type="slidenum">
              <a:rPr lang="en-US" smtClean="0"/>
              <a:pPr/>
              <a:t>14</a:t>
            </a:fld>
            <a:endParaRPr lang="en-US"/>
          </a:p>
        </p:txBody>
      </p:sp>
    </p:spTree>
    <p:extLst>
      <p:ext uri="{BB962C8B-B14F-4D97-AF65-F5344CB8AC3E}">
        <p14:creationId xmlns:p14="http://schemas.microsoft.com/office/powerpoint/2010/main" val="1356858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a:t>
            </a:r>
            <a:r>
              <a:rPr lang="en-US" b="1" dirty="0" smtClean="0"/>
              <a:t>:</a:t>
            </a:r>
          </a:p>
          <a:p>
            <a:r>
              <a:rPr lang="en-US" sz="1200" kern="1200" dirty="0" smtClean="0">
                <a:solidFill>
                  <a:schemeClr val="tx1"/>
                </a:solidFill>
                <a:effectLst/>
                <a:latin typeface="+mn-lt"/>
                <a:ea typeface="+mn-ea"/>
                <a:cs typeface="+mn-cs"/>
              </a:rPr>
              <a:t>“CMV driver fatigue is a serious issue that affects all motorists on the roadway. One means to respond to driver fatigue is through the HOS rules. HOS </a:t>
            </a:r>
            <a:r>
              <a:rPr lang="en-US" sz="1200" u="none" kern="1200" dirty="0" smtClean="0">
                <a:solidFill>
                  <a:schemeClr val="tx1"/>
                </a:solidFill>
                <a:effectLst/>
                <a:latin typeface="+mn-lt"/>
                <a:ea typeface="+mn-ea"/>
                <a:cs typeface="+mn-cs"/>
              </a:rPr>
              <a:t>regulations give drivers the opportunity to get the rest/sleep they need; however, the FMP provides additional tools and techniques that drivers may need to make the best use of the rest/sleep under HOS regulations</a:t>
            </a:r>
            <a:r>
              <a:rPr lang="en-US" sz="1200" kern="1200" dirty="0" smtClean="0">
                <a:solidFill>
                  <a:schemeClr val="tx1"/>
                </a:solidFill>
                <a:effectLst/>
                <a:latin typeface="+mn-lt"/>
                <a:ea typeface="+mn-ea"/>
                <a:cs typeface="+mn-cs"/>
              </a:rPr>
              <a:t>. With this in mind, the FMP addresses the issue of driver fatigue with a comprehensive approach that includes: (1) information on how to develop a corporate safety culture that facilitates reduced driver fatigue, (2) fatigue management education and training for drivers, drivers’ families, carrier executives and managers, shippers and receivers, and dispatchers, (3) information on sleep disorders screening and treatment, and (4) driver and trip scheduling information.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Because driver fatigue is a very complex issue, it is critical for collaboration between drivers, drivers’ families, management, dispatchers, and customers. With this collaboration, driver fatigue can be approached from all angles to achieve the most success.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FMP is applicable to all CMV operations regardless of industry type and fleet size. Benefits from this FMP can be achieved as long as the FMP is implemented appropriately and tailored to your specific organization.”</a:t>
            </a:r>
            <a:endParaRPr lang="en-US" baseline="0" dirty="0" smtClean="0"/>
          </a:p>
          <a:p>
            <a:endParaRPr lang="en-US" baseline="0" dirty="0" smtClean="0"/>
          </a:p>
          <a:p>
            <a:pPr marL="0" indent="0">
              <a:buFont typeface="Arial" pitchFamily="34" charset="0"/>
              <a:buNone/>
            </a:pPr>
            <a:r>
              <a:rPr lang="en-US" baseline="0" dirty="0" smtClean="0"/>
              <a:t>______________________________________</a:t>
            </a:r>
          </a:p>
          <a:p>
            <a:r>
              <a:rPr lang="en-US" dirty="0" smtClean="0"/>
              <a:t>Key Points:</a:t>
            </a:r>
          </a:p>
          <a:p>
            <a:pPr marL="171450" indent="-171450">
              <a:buFont typeface="Arial" pitchFamily="34" charset="0"/>
              <a:buChar char="•"/>
            </a:pPr>
            <a:r>
              <a:rPr lang="en-US" dirty="0" smtClean="0"/>
              <a:t>Fatigue</a:t>
            </a:r>
            <a:r>
              <a:rPr lang="en-US" baseline="0" dirty="0" smtClean="0"/>
              <a:t> is serious issue to all motorists on the roadway. </a:t>
            </a:r>
          </a:p>
          <a:p>
            <a:pPr marL="171450" indent="-171450">
              <a:buFont typeface="Arial" pitchFamily="34" charset="0"/>
              <a:buChar char="•"/>
            </a:pPr>
            <a:r>
              <a:rPr lang="en-US" baseline="0" dirty="0" smtClean="0"/>
              <a:t>One means to responding to driver fatigue are the hours of service (HOS) rules. Research has shown that other factors are involved in fatigue, and that there is no simple solution to reducing driver fatigue and improving safety performance. </a:t>
            </a:r>
          </a:p>
          <a:p>
            <a:pPr marL="171450" indent="-171450">
              <a:buFont typeface="Arial" pitchFamily="34" charset="0"/>
              <a:buChar char="•"/>
            </a:pPr>
            <a:r>
              <a:rPr lang="en-US" baseline="0" dirty="0" smtClean="0"/>
              <a:t>The FMP addresses the issue of driver fatigue with a comprehensive approach that includes:</a:t>
            </a:r>
          </a:p>
          <a:p>
            <a:pPr marL="628650" lvl="1" indent="-171450">
              <a:buFont typeface="Arial" pitchFamily="34" charset="0"/>
              <a:buChar char="•"/>
            </a:pPr>
            <a:r>
              <a:rPr lang="en-US" baseline="0" dirty="0" smtClean="0"/>
              <a:t>Developing a corporate safety culture that facilitates reduced driver fatigue</a:t>
            </a:r>
          </a:p>
          <a:p>
            <a:pPr marL="628650" lvl="1" indent="-171450">
              <a:buFont typeface="Arial" pitchFamily="34" charset="0"/>
              <a:buChar char="•"/>
            </a:pPr>
            <a:r>
              <a:rPr lang="en-US" baseline="0" dirty="0" smtClean="0"/>
              <a:t>Education and training of drivers, drivers’ families, carrier executives and managers, shippers and receivers, and dispatchers</a:t>
            </a:r>
          </a:p>
          <a:p>
            <a:pPr marL="628650" lvl="1" indent="-171450">
              <a:buFont typeface="Arial" pitchFamily="34" charset="0"/>
              <a:buChar char="•"/>
            </a:pPr>
            <a:r>
              <a:rPr lang="en-US" baseline="0" dirty="0" smtClean="0"/>
              <a:t>Driver and trip scheduling</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Sleep disorders screening and treatment</a:t>
            </a:r>
          </a:p>
          <a:p>
            <a:pPr lvl="1">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AC96693D-AA16-4215-A2EE-6E9B5908C3A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a:t>
            </a:r>
            <a:r>
              <a:rPr lang="en-US" b="1" dirty="0" smtClean="0"/>
              <a:t>:</a:t>
            </a:r>
            <a:r>
              <a:rPr lang="en-US" b="1" baseline="0" dirty="0" smtClean="0"/>
              <a:t> </a:t>
            </a:r>
          </a:p>
          <a:p>
            <a:r>
              <a:rPr lang="en-US" sz="1200" kern="1200" dirty="0" smtClean="0">
                <a:solidFill>
                  <a:schemeClr val="tx1"/>
                </a:solidFill>
                <a:effectLst/>
                <a:latin typeface="+mn-lt"/>
                <a:ea typeface="+mn-ea"/>
                <a:cs typeface="+mn-cs"/>
              </a:rPr>
              <a:t>“There are three areas where this FMP can benefit your organization if implemented successfully: safety, driver health and well-being, and financially. In terms of safety, the information included in the FMP will help to reduce fatigue-related risks, such as OSA. The FMP will also improve driver alertness and his or her</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ability to make quick, accurate decisions on the road. Thus, the FMP will help reduce </a:t>
            </a:r>
            <a:r>
              <a:rPr lang="en-US" sz="1200" u="none" kern="1200" dirty="0" smtClean="0">
                <a:solidFill>
                  <a:schemeClr val="tx1"/>
                </a:solidFill>
                <a:effectLst/>
                <a:latin typeface="+mn-lt"/>
                <a:ea typeface="+mn-ea"/>
                <a:cs typeface="+mn-cs"/>
              </a:rPr>
              <a:t>driver fatigue and may reduce the number of fatigue-related </a:t>
            </a:r>
            <a:r>
              <a:rPr lang="en-US" sz="1200" kern="1200" dirty="0" smtClean="0">
                <a:solidFill>
                  <a:schemeClr val="tx1"/>
                </a:solidFill>
                <a:effectLst/>
                <a:latin typeface="+mn-lt"/>
                <a:ea typeface="+mn-ea"/>
                <a:cs typeface="+mn-cs"/>
              </a:rPr>
              <a:t>crashes.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terms of driver health and wellbeing, the FMP will help to increase drivers’ job and life satisfaction. Drivers will experience fewer health complications, such as lower incidence of driver hypertension. Additionally, drivers are likely to exhibit improved weight management.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Financially, the FMP will reduce your organization’s legal exposure through a reduction in fatigue-related crashes. Your organization will experience lower healthcare and crash costs. Driver absenteeism will also be reduced because they are healthier and happier.”</a:t>
            </a:r>
            <a:endParaRPr lang="en-US" b="0" baseline="0" dirty="0" smtClean="0"/>
          </a:p>
          <a:p>
            <a:pPr marL="0" indent="0">
              <a:buFont typeface="Arial" pitchFamily="34" charset="0"/>
              <a:buNone/>
            </a:pPr>
            <a:r>
              <a:rPr lang="en-US" baseline="0" dirty="0" smtClean="0"/>
              <a:t>______________________________________</a:t>
            </a:r>
            <a:endParaRPr lang="en-US" dirty="0" smtClean="0"/>
          </a:p>
          <a:p>
            <a:r>
              <a:rPr lang="en-US" dirty="0" err="1" smtClean="0"/>
              <a:t>Fourie</a:t>
            </a:r>
            <a:r>
              <a:rPr lang="en-US" dirty="0" smtClean="0"/>
              <a:t>, C., Holmes, A., &amp; Bourgeois-</a:t>
            </a:r>
            <a:r>
              <a:rPr lang="en-US" dirty="0" err="1" smtClean="0"/>
              <a:t>Bougrine</a:t>
            </a:r>
            <a:r>
              <a:rPr lang="en-US" dirty="0" smtClean="0"/>
              <a:t>,</a:t>
            </a:r>
            <a:r>
              <a:rPr lang="en-US" baseline="0" dirty="0" smtClean="0"/>
              <a:t> S. (2010). </a:t>
            </a:r>
            <a:r>
              <a:rPr lang="en-US" i="1" baseline="0" dirty="0" smtClean="0"/>
              <a:t>Road Safety Research Report No. 110. Fatigue Risk Management Systems: A Review of the Literature. </a:t>
            </a:r>
            <a:r>
              <a:rPr lang="en-US" i="0" baseline="0" dirty="0" smtClean="0"/>
              <a:t>London: Department of Transport. </a:t>
            </a:r>
            <a:endParaRPr lang="en-US" i="1"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a:t>
            </a:r>
            <a:r>
              <a:rPr lang="en-US" b="1" dirty="0" smtClean="0"/>
              <a:t>:</a:t>
            </a:r>
          </a:p>
          <a:p>
            <a:r>
              <a:rPr lang="en-US" b="0" dirty="0" smtClean="0"/>
              <a:t>“The</a:t>
            </a:r>
            <a:r>
              <a:rPr lang="en-US" b="0" baseline="0" dirty="0" smtClean="0"/>
              <a:t> information included in the FMP is organized into a series of learning modules that cover different fatigue topics, such as driver education and trip scheduling. Some modules present the same information but in a slightly different way to several different audiences. Some modules are directed toward carrier management while others are directed to drivers. There are three different instructional</a:t>
            </a:r>
            <a:r>
              <a:rPr lang="en-US" b="1" baseline="0" dirty="0" smtClean="0"/>
              <a:t> </a:t>
            </a:r>
            <a:r>
              <a:rPr lang="en-US" b="0" baseline="0" dirty="0" smtClean="0"/>
              <a:t>options for the FMP. The first option is an instructor-led PowerPoint presentation. This instruction method relies on a trainer to present the FMP PowerPoint presentation to students. Typically, a CMV trainer is used to lead this method. The second instructional option is a web-based non-interactive course. This method is the same FMP PowerPoint presentation as the Instructor-led version, but it is housed online with a complete voiceover narration. This method is self-paced and is not led by an instructor. Typically, this method is used by owner-operators or small CMV operations. The third instructional option is a web-based interactive course with a complete voice-over narration. This method is also self-paced and housed online, but, it is designed to be interactive. This method can be used by anyone with internet access. </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The FMP incorporates periodic quizzes on course material and lesson tests. </a:t>
            </a:r>
          </a:p>
          <a:p>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a:t>
            </a:r>
            <a:r>
              <a:rPr lang="en-US" b="1" dirty="0" smtClean="0"/>
              <a:t>:</a:t>
            </a:r>
            <a:r>
              <a:rPr lang="en-US" b="1" baseline="0" dirty="0" smtClean="0"/>
              <a:t> </a:t>
            </a:r>
          </a:p>
          <a:p>
            <a:r>
              <a:rPr lang="en-US" b="0" baseline="0" dirty="0" smtClean="0"/>
              <a:t>“To facilitate the implementation of a comprehensive FMP, a step-by-step manual was developed for use by carrier management, including: the president/CEO, safety managers, fleet managers, logistics managers, and transportation managers. The manual is a practical, easy-to-understand reference guide for implementing the FMP.” </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Narration</a:t>
            </a:r>
            <a:r>
              <a:rPr lang="en-US" b="1" dirty="0" smtClean="0"/>
              <a:t>:</a:t>
            </a:r>
          </a:p>
          <a:p>
            <a:r>
              <a:rPr lang="en-US" b="0" baseline="0" dirty="0" smtClean="0"/>
              <a:t>“The implementation manual will discuss the definition and benefits of the FMP and will detail the following topics: the importance of an organization’s safety culture in determining the success of the FMP, the roles and responsibilities of different people in a successful FMP, different performance measures and rewards in the FMP, risk management and the FMP, a step-by-step guide to corporate culture change, methods to select trainers to deliver the FMP, and a step-by-step guide on how to develop and implement a sleep disorders screening and treatment program.”</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C96693D-AA16-4215-A2EE-6E9B5908C3A5}" type="slidenum">
              <a:rPr lang="en-US" smtClean="0"/>
              <a:pPr/>
              <a:t>19</a:t>
            </a:fld>
            <a:endParaRPr lang="en-US"/>
          </a:p>
        </p:txBody>
      </p:sp>
    </p:spTree>
    <p:extLst>
      <p:ext uri="{BB962C8B-B14F-4D97-AF65-F5344CB8AC3E}">
        <p14:creationId xmlns:p14="http://schemas.microsoft.com/office/powerpoint/2010/main" val="1419590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Narration</a:t>
            </a:r>
            <a:r>
              <a:rPr lang="en-US" b="1"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module provides an overview of the North American Fatigue Management Program. This overview will start with a brief introduction to fatigue, including: a description of the characteristics of fatigue, the health and wellness implications of fatigue, the benefits of using a fatigue management program (or FMP), and an overview of the FMP. Then there will be a short overview of the implementation manual that accompanies the FMP. Finally, a summary of major topics for each of the nine modules in the FMP will be outlined.”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indent="0">
              <a:buFont typeface="Arial" pitchFamily="34" charset="0"/>
              <a:buNone/>
            </a:pPr>
            <a:r>
              <a:rPr lang="en-US" baseline="0" dirty="0" smtClean="0"/>
              <a:t>______________________________________</a:t>
            </a:r>
            <a:endParaRPr lang="en-US" dirty="0" smtClean="0"/>
          </a:p>
          <a:p>
            <a:r>
              <a:rPr lang="en-US" dirty="0" smtClean="0"/>
              <a:t>Key</a:t>
            </a:r>
            <a:r>
              <a:rPr lang="en-US" baseline="0" dirty="0" smtClean="0"/>
              <a:t> Points:</a:t>
            </a:r>
          </a:p>
          <a:p>
            <a:pPr marL="171450" indent="-171450">
              <a:buFont typeface="Arial" pitchFamily="34" charset="0"/>
              <a:buChar char="•"/>
            </a:pPr>
            <a:r>
              <a:rPr lang="en-US" baseline="0" dirty="0" smtClean="0"/>
              <a:t>Introduction to include definition of fatigue, characteristics of fatigue, health and wellness implications of fatigue, benefits of an FMP, and an overview of the FMP</a:t>
            </a:r>
          </a:p>
          <a:p>
            <a:pPr marL="171450" indent="-171450">
              <a:buFont typeface="Arial" pitchFamily="34" charset="0"/>
              <a:buChar char="•"/>
            </a:pPr>
            <a:r>
              <a:rPr lang="en-US" baseline="0" dirty="0" smtClean="0"/>
              <a:t>The overview of the implementation manual will discuss the purpose of the implementation manual and a brief overview. </a:t>
            </a:r>
          </a:p>
          <a:p>
            <a:pPr marL="171450" indent="-171450">
              <a:buFont typeface="Arial" pitchFamily="34" charset="0"/>
              <a:buChar char="•"/>
            </a:pPr>
            <a:r>
              <a:rPr lang="en-US" baseline="0" dirty="0" smtClean="0"/>
              <a:t>Summaries of the modules will discuss major topics included </a:t>
            </a:r>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Narration</a:t>
            </a:r>
            <a:r>
              <a:rPr lang="en-US" b="1" dirty="0" smtClean="0"/>
              <a:t>:</a:t>
            </a:r>
          </a:p>
          <a:p>
            <a:r>
              <a:rPr lang="en-US" dirty="0" smtClean="0"/>
              <a:t>“Next we will take a closer look at the modules that make up the FMP.”</a:t>
            </a:r>
          </a:p>
          <a:p>
            <a:endParaRPr lang="en-US" dirty="0" smtClean="0"/>
          </a:p>
        </p:txBody>
      </p:sp>
      <p:sp>
        <p:nvSpPr>
          <p:cNvPr id="4" name="Slide Number Placeholder 3"/>
          <p:cNvSpPr>
            <a:spLocks noGrp="1"/>
          </p:cNvSpPr>
          <p:nvPr>
            <p:ph type="sldNum" sz="quarter" idx="10"/>
          </p:nvPr>
        </p:nvSpPr>
        <p:spPr/>
        <p:txBody>
          <a:bodyPr/>
          <a:lstStyle/>
          <a:p>
            <a:fld id="{AC96693D-AA16-4215-A2EE-6E9B5908C3A5}" type="slidenum">
              <a:rPr lang="en-US" smtClean="0"/>
              <a:pPr/>
              <a:t>20</a:t>
            </a:fld>
            <a:endParaRPr lang="en-US"/>
          </a:p>
        </p:txBody>
      </p:sp>
    </p:spTree>
    <p:extLst>
      <p:ext uri="{BB962C8B-B14F-4D97-AF65-F5344CB8AC3E}">
        <p14:creationId xmlns:p14="http://schemas.microsoft.com/office/powerpoint/2010/main" val="1940356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a:t>
            </a:r>
            <a:r>
              <a:rPr lang="en-US" b="1" dirty="0" smtClean="0"/>
              <a:t>: </a:t>
            </a:r>
          </a:p>
          <a:p>
            <a:r>
              <a:rPr lang="en-US" dirty="0" smtClean="0"/>
              <a:t>“The FMP includes a total of 10 different modules,</a:t>
            </a:r>
            <a:r>
              <a:rPr lang="en-US" baseline="0" dirty="0" smtClean="0"/>
              <a:t> including this overview, that are targeted to specific audiences. These topics include: an overview of safety culture and management practices necessary for a successful FMP, fatigue management education and training, sleep disorders screening and treatment, driver scheduling and tools, and fatigue monitoring and management technologies. The FMP is designed for 9 hours and 15 minutes of instruction for carrier management, 4 hours and 15 minutes of instruction for drivers, 45 minutes of instruction for drivers’ families, 30 minutes of instruction for shippers and receivers, and 1 hour of instruction for dispatchers. In addition to Module 3 and 8, Module 9 is an advanced module for drivers if they are interested.” </a:t>
            </a:r>
          </a:p>
          <a:p>
            <a:endParaRPr lang="en-US" baseline="0" dirty="0" smtClean="0"/>
          </a:p>
          <a:p>
            <a:pPr marL="0" indent="0">
              <a:buFont typeface="Arial" pitchFamily="34" charset="0"/>
              <a:buNone/>
            </a:pPr>
            <a:r>
              <a:rPr lang="en-US" baseline="0" dirty="0" smtClean="0"/>
              <a:t>______________________________________</a:t>
            </a:r>
          </a:p>
          <a:p>
            <a:r>
              <a:rPr lang="en-US" dirty="0" smtClean="0"/>
              <a:t>*Module 9 is an advanced module for drivers if interested</a:t>
            </a:r>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baseline="0" dirty="0" smtClean="0"/>
              <a:t>Narration</a:t>
            </a:r>
            <a:r>
              <a:rPr lang="en-US" b="1" dirty="0" smtClean="0"/>
              <a:t>:</a:t>
            </a:r>
          </a:p>
          <a:p>
            <a:pPr>
              <a:buFont typeface="Arial" pitchFamily="34" charset="0"/>
              <a:buNone/>
            </a:pPr>
            <a:r>
              <a:rPr lang="en-US" dirty="0" smtClean="0"/>
              <a:t>“Module 2 is designed to introduce the</a:t>
            </a:r>
            <a:r>
              <a:rPr lang="en-US" baseline="0" dirty="0" smtClean="0"/>
              <a:t> topic of safety culture and management practices related to the FMP to carrier executives and managers. Its goal is to have carrier management understand how various safety culture components can be used to implement and maintain a successful FMP. Included in this module is an introduction to safety culture and principles associated with successful safety cultures. The module then outlines corporate responsibilities and roles in the implementation of the FMP and strategies used to engage and empower staff to generate a sustainable commitment in the FMP. Finally, this module provides an overview of the process of organizational culture change and examples </a:t>
            </a:r>
            <a:r>
              <a:rPr lang="en-US" b="0" baseline="0" dirty="0" smtClean="0"/>
              <a:t>of</a:t>
            </a:r>
            <a:r>
              <a:rPr lang="en-US" baseline="0" dirty="0" smtClean="0"/>
              <a:t> performance measures necessary to gauge the effectiveness of the FMP.”</a:t>
            </a:r>
          </a:p>
          <a:p>
            <a:pPr>
              <a:buFont typeface="Arial" pitchFamily="34" charset="0"/>
              <a:buNone/>
            </a:pPr>
            <a:endParaRPr lang="en-US" baseline="0"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Narration</a:t>
            </a:r>
            <a:r>
              <a:rPr lang="en-US" b="1" dirty="0" smtClean="0"/>
              <a:t>:</a:t>
            </a:r>
          </a:p>
          <a:p>
            <a:r>
              <a:rPr lang="en-US" dirty="0" smtClean="0"/>
              <a:t>“Module 3 is the first module to</a:t>
            </a:r>
            <a:r>
              <a:rPr lang="en-US" baseline="0" dirty="0" smtClean="0"/>
              <a:t> specifically target drivers. It’s general goal is to teach drivers critical fatigue management concepts and strategies. This module provides drivers with an introduction to fatigue and drowsiness, along with a discussion on the importance of sleep, alertness, and wellness. Also included in this module is an introduction to sleep disorders, strategies for effective fatigue management, and HOS rules.”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23</a:t>
            </a:fld>
            <a:endParaRPr lang="en-US"/>
          </a:p>
        </p:txBody>
      </p:sp>
    </p:spTree>
    <p:extLst>
      <p:ext uri="{BB962C8B-B14F-4D97-AF65-F5344CB8AC3E}">
        <p14:creationId xmlns:p14="http://schemas.microsoft.com/office/powerpoint/2010/main" val="1659718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Narration</a:t>
            </a:r>
            <a:r>
              <a:rPr lang="en-US" sz="1200" b="1" i="0" kern="1200" dirty="0" smtClean="0">
                <a:solidFill>
                  <a:schemeClr val="tx1"/>
                </a:solidFill>
                <a:latin typeface="+mn-lt"/>
                <a:ea typeface="+mn-ea"/>
                <a:cs typeface="+mn-cs"/>
              </a:rPr>
              <a:t>:</a:t>
            </a:r>
            <a:r>
              <a:rPr lang="en-US" sz="1200" b="1" i="0"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“Module 4 targets drivers’ families and is designed to improve home support for driver</a:t>
            </a:r>
            <a:r>
              <a:rPr lang="en-US" sz="1200" b="0" i="0" kern="1200" baseline="0" dirty="0" smtClean="0">
                <a:solidFill>
                  <a:schemeClr val="tx1"/>
                </a:solidFill>
                <a:latin typeface="+mn-lt"/>
                <a:ea typeface="+mn-ea"/>
                <a:cs typeface="+mn-cs"/>
              </a:rPr>
              <a:t> sleep quantity and quality and overall wellness. Drivers’ families are briefly presented with an introduction to sleep disorders and impart various strategies for improving their drivers’ sleep and alertness.”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a:t>
            </a:r>
            <a:r>
              <a:rPr lang="en-US" b="1" dirty="0" smtClean="0"/>
              <a:t>: </a:t>
            </a:r>
          </a:p>
          <a:p>
            <a:r>
              <a:rPr lang="en-US" dirty="0" smtClean="0"/>
              <a:t>“Module 5</a:t>
            </a:r>
            <a:r>
              <a:rPr lang="en-US" baseline="0" dirty="0" smtClean="0"/>
              <a:t> is designed for carrier safety managers and driver trainers in the organization. This module’s goal is to prepare trainers to effectively teach Modules 3 and 4. Included in this module is an introduction to the trainer’s role in the success of the FMP, descriptions of activities and responsibilities of the trainer, a review of the FMP training structure and features included in the FMP, and an outline of principles and strategies for effective instruction.”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a:t>
            </a:r>
            <a:r>
              <a:rPr lang="en-US" b="1" dirty="0" smtClean="0"/>
              <a:t>: </a:t>
            </a:r>
          </a:p>
          <a:p>
            <a:r>
              <a:rPr lang="en-US" dirty="0" smtClean="0"/>
              <a:t>“Module 6’s </a:t>
            </a:r>
            <a:r>
              <a:rPr lang="en-US" baseline="0" dirty="0" smtClean="0"/>
              <a:t>goal is to teach shippers and receivers how they can help to reduce driver fatigue by supporting driver rest and HOS compliance. In a sense, the principal strategy of this module is to make shippers and receivers feel that they are “partners” in fatigue management and part of drivers’ “work families.” Shippers and receivers are presented with industry guidelines and standards associated with driver fatigue. This module also outlines the “Chain of Responsibility” concept and implications. Finally, this module provides best practices for reducing driver fatigue that are applicable to shippers and receivers, such as, parking availability and access.”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 </a:t>
            </a:r>
          </a:p>
          <a:p>
            <a:r>
              <a:rPr lang="en-US" dirty="0" smtClean="0"/>
              <a:t>“The goal of Module 7 is to provide education,</a:t>
            </a:r>
            <a:r>
              <a:rPr lang="en-US" baseline="0" dirty="0" smtClean="0"/>
              <a:t> training, and materials to carrier executives and management so that </a:t>
            </a:r>
            <a:r>
              <a:rPr lang="en-US" b="0" baseline="0" dirty="0" smtClean="0"/>
              <a:t>they</a:t>
            </a:r>
            <a:r>
              <a:rPr lang="en-US" baseline="0" dirty="0" smtClean="0"/>
              <a:t> may develop and implement a dynamic, innovative, and effective sleep disorders program for their fleet as part of the FMP. This module provides management with an introduction to sleep disorders, including a discussion on the prevention and treatment of OSA. The module also outlines corporate responsibility and roles in identifying, treating, and managing drivers’ sleep disorders, and how management can develop and implement a sleep disorders management program. Finally, the module provides strategies for providing driver support and encouragement.”  </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Narration</a:t>
            </a:r>
            <a:r>
              <a:rPr lang="en-US" b="1" dirty="0" smtClean="0"/>
              <a:t>: </a:t>
            </a:r>
          </a:p>
          <a:p>
            <a:r>
              <a:rPr lang="en-US" dirty="0" smtClean="0"/>
              <a:t>“Module</a:t>
            </a:r>
            <a:r>
              <a:rPr lang="en-US" baseline="0" dirty="0" smtClean="0"/>
              <a:t> 8’s goal is to provide drivers with educational information, materials, and tools concerning sleep disorders, sleep disorders programs in CMV operations, and general recommendations for drivers participating in a fleet-implemented sleep disorders program. This module provides drivers with an introduction to sleep disorders, signs, symptoms, and implications of OSA, and information pertaining to the screening, testing, and treatment for sleep disorders. Drivers are also presented with information about complying with OSA treatment and strategies for working with managers to make the FMP successful.”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28</a:t>
            </a:fld>
            <a:endParaRPr lang="en-US"/>
          </a:p>
        </p:txBody>
      </p:sp>
    </p:spTree>
    <p:extLst>
      <p:ext uri="{BB962C8B-B14F-4D97-AF65-F5344CB8AC3E}">
        <p14:creationId xmlns:p14="http://schemas.microsoft.com/office/powerpoint/2010/main" val="17683206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a:t>
            </a:r>
            <a:r>
              <a:rPr lang="en-US" b="1" dirty="0" smtClean="0"/>
              <a:t>: </a:t>
            </a:r>
          </a:p>
          <a:p>
            <a:r>
              <a:rPr lang="en-US" dirty="0" smtClean="0"/>
              <a:t>“Module</a:t>
            </a:r>
            <a:r>
              <a:rPr lang="en-US" baseline="0" dirty="0" smtClean="0"/>
              <a:t> 9 is designed to provide dispatchers and managers with best practices to develop and implement a practical, dynamic, and effective driver scheduling program. This module is also considered an advanced module for drivers if they have interest in completing it.  This module begins with a brief introduction to fatigue and its effect on CMV drivers. Dispatchers then receive information on how driver scheduling impacts fatigue, the limitations of current work/rest regulations, and why there is a shared responsibility for minimizing fatigue in schedules. Finally, Module 9 outlines strategies for implementing scheduling tools, challenges faced when scheduling drivers, and case studies detailing best practices.” </a:t>
            </a:r>
          </a:p>
          <a:p>
            <a:endParaRPr lang="en-US" baseline="0" dirty="0" smtClean="0"/>
          </a:p>
        </p:txBody>
      </p:sp>
      <p:sp>
        <p:nvSpPr>
          <p:cNvPr id="4" name="Slide Number Placeholder 3"/>
          <p:cNvSpPr>
            <a:spLocks noGrp="1"/>
          </p:cNvSpPr>
          <p:nvPr>
            <p:ph type="sldNum" sz="quarter" idx="10"/>
          </p:nvPr>
        </p:nvSpPr>
        <p:spPr/>
        <p:txBody>
          <a:bodyPr/>
          <a:lstStyle/>
          <a:p>
            <a:fld id="{AC96693D-AA16-4215-A2EE-6E9B5908C3A5}"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a:t>
            </a:r>
            <a:r>
              <a:rPr lang="en-US" b="1" dirty="0" smtClean="0"/>
              <a:t>:</a:t>
            </a:r>
          </a:p>
          <a:p>
            <a:r>
              <a:rPr lang="en-US" dirty="0" smtClean="0"/>
              <a:t>“This is a list of abbreviations</a:t>
            </a:r>
            <a:r>
              <a:rPr lang="en-US" baseline="0" dirty="0" smtClean="0"/>
              <a:t> and acronyms that appear throughout this module. You may print this page for your reference throughout the module.“</a:t>
            </a:r>
          </a:p>
          <a:p>
            <a:endParaRPr lang="en-US" baseline="0" dirty="0" smtClean="0"/>
          </a:p>
        </p:txBody>
      </p:sp>
      <p:sp>
        <p:nvSpPr>
          <p:cNvPr id="4" name="Slide Number Placeholder 3"/>
          <p:cNvSpPr>
            <a:spLocks noGrp="1"/>
          </p:cNvSpPr>
          <p:nvPr>
            <p:ph type="sldNum" sz="quarter" idx="10"/>
          </p:nvPr>
        </p:nvSpPr>
        <p:spPr/>
        <p:txBody>
          <a:bodyPr/>
          <a:lstStyle/>
          <a:p>
            <a:fld id="{C56DECDE-6C9B-48CB-9CEF-BDC402B9B02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Narration</a:t>
            </a:r>
            <a:r>
              <a:rPr lang="en-US" b="1" dirty="0" smtClean="0"/>
              <a:t>: </a:t>
            </a:r>
          </a:p>
          <a:p>
            <a:r>
              <a:rPr lang="en-US" dirty="0" smtClean="0"/>
              <a:t>“The final module</a:t>
            </a:r>
            <a:r>
              <a:rPr lang="en-US" baseline="0" dirty="0" smtClean="0"/>
              <a:t> is designed to educate carrier executives, transportation directors, and safety managers so that they better understand how fatigue monitoring and management technologies, also known as FMTs, can be used as part of an overall FMP. This module provides management with an introduction to FMTs, a description and concepts of back-office FMTs and driver-level FMTs, and current FMTs available on the market. Also included in this module are deployment strategies and operational guidelines for implementing FMTs. Finally, a guide to evaluating new FMTs is presented.”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30</a:t>
            </a:fld>
            <a:endParaRPr lang="en-US"/>
          </a:p>
        </p:txBody>
      </p:sp>
    </p:spTree>
    <p:extLst>
      <p:ext uri="{BB962C8B-B14F-4D97-AF65-F5344CB8AC3E}">
        <p14:creationId xmlns:p14="http://schemas.microsoft.com/office/powerpoint/2010/main" val="9711849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a:t>
            </a:r>
            <a:r>
              <a:rPr lang="en-US" b="1" dirty="0" smtClean="0"/>
              <a:t>:</a:t>
            </a:r>
            <a:r>
              <a:rPr lang="en-US" b="1" baseline="0" dirty="0" smtClean="0"/>
              <a:t> </a:t>
            </a:r>
          </a:p>
          <a:p>
            <a:r>
              <a:rPr lang="en-US" dirty="0" smtClean="0"/>
              <a:t>“As</a:t>
            </a:r>
            <a:r>
              <a:rPr lang="en-US" baseline="0" dirty="0" smtClean="0"/>
              <a:t> a review, this is a comprehensive approach to reduce driver fatigue and its implications. Modules have been developed to target all parties that contribute to driver fatigue, including: drivers, carrier management, drivers’ families, dispatchers, and shippers and receivers. Completion of the FMP will increase the awareness of driver fatigue while effectively reducing the outcomes associated with it.”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indent="0">
              <a:buFont typeface="Arial" pitchFamily="34" charset="0"/>
              <a:buNone/>
            </a:pPr>
            <a:r>
              <a:rPr lang="en-US" baseline="0" dirty="0" smtClean="0"/>
              <a:t>______________________________________</a:t>
            </a:r>
          </a:p>
          <a:p>
            <a:r>
              <a:rPr lang="en-US" dirty="0" smtClean="0"/>
              <a:t>*Module 9 is an advanced module for drivers if interested</a:t>
            </a:r>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Narration</a:t>
            </a:r>
            <a:r>
              <a:rPr lang="en-US" b="1" dirty="0" smtClean="0"/>
              <a:t>:</a:t>
            </a:r>
          </a:p>
          <a:p>
            <a:r>
              <a:rPr lang="en-US" dirty="0" smtClean="0"/>
              <a:t>“After this</a:t>
            </a:r>
            <a:r>
              <a:rPr lang="en-US" baseline="0" dirty="0" smtClean="0"/>
              <a:t> overview module, you will be able to: define what the fatigue management program (FMP) is, identify why fatigue management is important in commercial motor vehicle (or CMV) operations, identify the major benefits from implementing the FMP, identify the importance of the corporate culture change process, driver scheduling, fatigue management training, and sleep apnea screening and treatment, identify the major elements of the FMP, identify what is in the implementation manual, and identify the major topics covered in each of the nine modules included in this FMP.”</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4</a:t>
            </a:fld>
            <a:endParaRPr lang="en-US"/>
          </a:p>
        </p:txBody>
      </p:sp>
    </p:spTree>
    <p:extLst>
      <p:ext uri="{BB962C8B-B14F-4D97-AF65-F5344CB8AC3E}">
        <p14:creationId xmlns:p14="http://schemas.microsoft.com/office/powerpoint/2010/main" val="2039281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None/>
            </a:pPr>
            <a:r>
              <a:rPr lang="en-US" b="1" baseline="0" dirty="0" smtClean="0"/>
              <a:t>Narration</a:t>
            </a:r>
            <a:r>
              <a:rPr lang="en-US" b="1" dirty="0" smtClean="0"/>
              <a:t>:</a:t>
            </a:r>
          </a:p>
          <a:p>
            <a:pPr marL="228600" indent="-228600">
              <a:buFont typeface="+mj-lt"/>
              <a:buNone/>
            </a:pPr>
            <a:r>
              <a:rPr lang="en-US" dirty="0" smtClean="0"/>
              <a:t>“Additionally, you will be able</a:t>
            </a:r>
            <a:r>
              <a:rPr lang="en-US" baseline="0" dirty="0" smtClean="0"/>
              <a:t> to: i</a:t>
            </a:r>
            <a:r>
              <a:rPr lang="en-US" dirty="0" smtClean="0"/>
              <a:t>dentify</a:t>
            </a:r>
            <a:r>
              <a:rPr lang="en-US" baseline="0" dirty="0" smtClean="0"/>
              <a:t> how the FMP assesses your learning in each module, identify which modules are designed for drivers, and identify which modules are designed for carrier executives and managers.”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C96693D-AA16-4215-A2EE-6E9B5908C3A5}" type="slidenum">
              <a:rPr lang="en-US" smtClean="0"/>
              <a:pPr/>
              <a:t>5</a:t>
            </a:fld>
            <a:endParaRPr lang="en-US"/>
          </a:p>
        </p:txBody>
      </p:sp>
    </p:spTree>
    <p:extLst>
      <p:ext uri="{BB962C8B-B14F-4D97-AF65-F5344CB8AC3E}">
        <p14:creationId xmlns:p14="http://schemas.microsoft.com/office/powerpoint/2010/main" val="1858757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Narration: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0" i="0" strike="noStrike" baseline="0" dirty="0" smtClean="0"/>
              <a:t>We begin by looking at fatigue, its characteristics, and how it can affect a driver’s health and wellness.”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0" strike="noStrike" baseline="0" dirty="0" smtClean="0"/>
          </a:p>
          <a:p>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6</a:t>
            </a:fld>
            <a:endParaRPr lang="en-US"/>
          </a:p>
        </p:txBody>
      </p:sp>
    </p:spTree>
    <p:extLst>
      <p:ext uri="{BB962C8B-B14F-4D97-AF65-F5344CB8AC3E}">
        <p14:creationId xmlns:p14="http://schemas.microsoft.com/office/powerpoint/2010/main" val="1272834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a:t>
            </a:r>
            <a:r>
              <a:rPr lang="en-US" b="1" dirty="0" smtClean="0"/>
              <a:t>:</a:t>
            </a:r>
          </a:p>
          <a:p>
            <a:r>
              <a:rPr lang="en-US" dirty="0" smtClean="0"/>
              <a:t>“Fatigue is a</a:t>
            </a:r>
            <a:r>
              <a:rPr lang="en-US" baseline="0" dirty="0" smtClean="0"/>
              <a:t> feeling of drowsiness or sleepiness, and can best be described as a combination of symptoms. The first symptom of fatigue is decreased alertness. Alertness is when you are awake and attentive. Therefore fatigue is when you are sleepy and less attentive to the environment. In other words, feeling fatigued is the opposite of feeling alert. In terms of CMV driving, an example of decreased alertness may be if the driver misses an exit. </a:t>
            </a:r>
          </a:p>
          <a:p>
            <a:pPr marL="228600" indent="-228600">
              <a:buFont typeface="+mj-lt"/>
              <a:buNone/>
            </a:pPr>
            <a:endParaRPr lang="en-US" baseline="0" dirty="0" smtClean="0"/>
          </a:p>
          <a:p>
            <a:pPr marL="228600" indent="-228600">
              <a:buFont typeface="+mj-lt"/>
              <a:buNone/>
            </a:pPr>
            <a:r>
              <a:rPr lang="en-US" baseline="0" dirty="0" smtClean="0"/>
              <a:t>The second symptom of fatigue is decreased attention to the environment. For example, a driver may not have noticed another vehicle’s turn signal turn indicating their intent to change lanes. </a:t>
            </a:r>
          </a:p>
          <a:p>
            <a:pPr marL="228600" indent="-228600">
              <a:buFont typeface="+mj-lt"/>
              <a:buNone/>
            </a:pPr>
            <a:endParaRPr lang="en-US" baseline="0" dirty="0" smtClean="0"/>
          </a:p>
          <a:p>
            <a:pPr marL="228600" indent="-228600">
              <a:buFont typeface="+mj-lt"/>
              <a:buNone/>
            </a:pPr>
            <a:r>
              <a:rPr lang="en-US" baseline="0" dirty="0" smtClean="0"/>
              <a:t>A third symptom of fatigue is reduced performance. For example, a driver may have inadequately braked to a potentially hazardous situation. </a:t>
            </a:r>
          </a:p>
          <a:p>
            <a:pPr marL="228600" indent="-228600">
              <a:buFont typeface="+mj-lt"/>
              <a:buNone/>
            </a:pPr>
            <a:endParaRPr lang="en-US" baseline="0" dirty="0" smtClean="0"/>
          </a:p>
          <a:p>
            <a:pPr marL="228600" indent="-228600">
              <a:buFont typeface="+mj-lt"/>
              <a:buNone/>
            </a:pPr>
            <a:r>
              <a:rPr lang="en-US" baseline="0" dirty="0" smtClean="0"/>
              <a:t>A fourth symptom of fatigue is reduced motivation. For example, a fatigued driver may be less motivated to perform a walk around safety check/inspection before driving off to make a delivery. </a:t>
            </a:r>
          </a:p>
          <a:p>
            <a:pPr marL="228600" indent="-228600">
              <a:buFont typeface="+mj-lt"/>
              <a:buNone/>
            </a:pPr>
            <a:endParaRPr lang="en-US" baseline="0" dirty="0" smtClean="0"/>
          </a:p>
          <a:p>
            <a:pPr marL="228600" indent="-228600">
              <a:buFont typeface="+mj-lt"/>
              <a:buNone/>
            </a:pPr>
            <a:r>
              <a:rPr lang="en-US" baseline="0" dirty="0" smtClean="0"/>
              <a:t>Fifth, fatigue causes irritability.  A CMV example of increased irritability from fatigue is a driver becomes easily agitated about other drivers’ actions on the road. </a:t>
            </a:r>
          </a:p>
          <a:p>
            <a:pPr marL="228600" indent="-228600">
              <a:buFont typeface="+mj-lt"/>
              <a:buNone/>
            </a:pPr>
            <a:endParaRPr lang="en-US" baseline="0" dirty="0" smtClean="0"/>
          </a:p>
          <a:p>
            <a:pPr marL="228600" indent="-228600">
              <a:buFont typeface="+mj-lt"/>
              <a:buNone/>
            </a:pPr>
            <a:r>
              <a:rPr lang="en-US" baseline="0" dirty="0" smtClean="0"/>
              <a:t>Sixth, fatigue impairs judgment.  Obviously, driving requires a great deal of judgment, and fatigue may cause a driver to make poor decisions. For example, a driver may select an inappropriate defensive driving maneuver in response to a potential crash threat. </a:t>
            </a:r>
          </a:p>
          <a:p>
            <a:pPr marL="228600" indent="-228600">
              <a:buFont typeface="+mj-lt"/>
              <a:buNone/>
            </a:pPr>
            <a:endParaRPr lang="en-US" baseline="0" dirty="0" smtClean="0"/>
          </a:p>
          <a:p>
            <a:pPr marL="228600" indent="-228600">
              <a:buFont typeface="+mj-lt"/>
              <a:buNone/>
            </a:pPr>
            <a:r>
              <a:rPr lang="en-US" baseline="0" dirty="0" smtClean="0"/>
              <a:t>Finally, fatigue increases feelings of drowsiness. Therefore, fatigue can increase the chances of a driver falling asleep behind the wheel.”</a:t>
            </a:r>
          </a:p>
          <a:p>
            <a:endParaRPr lang="en-US" dirty="0" smtClean="0"/>
          </a:p>
          <a:p>
            <a:pPr marL="0" indent="0">
              <a:buFont typeface="Arial" pitchFamily="34" charset="0"/>
              <a:buNone/>
            </a:pPr>
            <a:r>
              <a:rPr lang="en-US" baseline="0" dirty="0" smtClean="0"/>
              <a:t>______________________________________</a:t>
            </a:r>
          </a:p>
          <a:p>
            <a:r>
              <a:rPr lang="en-US" dirty="0" smtClean="0"/>
              <a:t>Key</a:t>
            </a:r>
            <a:r>
              <a:rPr lang="en-US" baseline="0" dirty="0" smtClean="0"/>
              <a:t> Points:</a:t>
            </a:r>
          </a:p>
          <a:p>
            <a:pPr>
              <a:buFont typeface="Arial" pitchFamily="34" charset="0"/>
              <a:buChar char="•"/>
            </a:pPr>
            <a:r>
              <a:rPr lang="en-US" baseline="0" dirty="0" smtClean="0"/>
              <a:t> fatigue is a feeling of drowsiness or sleepiness, and is not physical exhaustion. </a:t>
            </a:r>
          </a:p>
          <a:p>
            <a:pPr>
              <a:buFont typeface="Arial" pitchFamily="34" charset="0"/>
              <a:buChar char="•"/>
            </a:pPr>
            <a:r>
              <a:rPr lang="en-US" baseline="0" dirty="0" smtClean="0"/>
              <a:t> fatigue is a combination of symptoms including…</a:t>
            </a:r>
          </a:p>
          <a:p>
            <a:pPr lvl="1">
              <a:buFont typeface="Arial" pitchFamily="34" charset="0"/>
              <a:buChar char="•"/>
            </a:pPr>
            <a:r>
              <a:rPr lang="en-US" baseline="0" dirty="0" smtClean="0"/>
              <a:t> alertness is when you are awake and attentive. Fatigue is then when you are sleepy and less attentive to the environment. </a:t>
            </a:r>
          </a:p>
          <a:p>
            <a:pPr lvl="0">
              <a:buFont typeface="Arial" pitchFamily="34" charset="0"/>
              <a:buChar char="•"/>
            </a:pPr>
            <a:r>
              <a:rPr lang="en-US" baseline="0" dirty="0" smtClean="0"/>
              <a:t> CMV examples of symptoms include:</a:t>
            </a:r>
          </a:p>
          <a:p>
            <a:pPr lvl="1">
              <a:buFont typeface="Arial" pitchFamily="34" charset="0"/>
              <a:buChar char="•"/>
            </a:pPr>
            <a:r>
              <a:rPr lang="en-US" baseline="0" dirty="0" smtClean="0"/>
              <a:t> decreased alertness – missing your exit</a:t>
            </a:r>
          </a:p>
          <a:p>
            <a:pPr lvl="1">
              <a:buFont typeface="Arial" pitchFamily="34" charset="0"/>
              <a:buChar char="•"/>
            </a:pPr>
            <a:r>
              <a:rPr lang="en-US" baseline="0" dirty="0" smtClean="0"/>
              <a:t> decreased attention to environment – did not notice another vehicle’s turn signal on</a:t>
            </a:r>
          </a:p>
          <a:p>
            <a:pPr lvl="1">
              <a:buFont typeface="Arial" pitchFamily="34" charset="0"/>
              <a:buChar char="•"/>
            </a:pPr>
            <a:r>
              <a:rPr lang="en-US" baseline="0" dirty="0" smtClean="0"/>
              <a:t> reduced performance – inadequate braking to a potentially hazardous situation</a:t>
            </a:r>
          </a:p>
          <a:p>
            <a:pPr lvl="1">
              <a:buFont typeface="Arial" pitchFamily="34" charset="0"/>
              <a:buChar char="•"/>
            </a:pPr>
            <a:r>
              <a:rPr lang="en-US" baseline="0" dirty="0" smtClean="0"/>
              <a:t> reduced motivation – reduced motivation to perform walk </a:t>
            </a:r>
            <a:r>
              <a:rPr lang="en-US" baseline="0" dirty="0" err="1" smtClean="0"/>
              <a:t>arounds</a:t>
            </a:r>
            <a:endParaRPr lang="en-US" baseline="0" dirty="0" smtClean="0"/>
          </a:p>
          <a:p>
            <a:pPr lvl="1">
              <a:buFont typeface="Arial" pitchFamily="34" charset="0"/>
              <a:buChar char="•"/>
            </a:pPr>
            <a:r>
              <a:rPr lang="en-US" baseline="0" dirty="0" smtClean="0"/>
              <a:t> irritability – may be more likely to become agitated about other drivers’ actions</a:t>
            </a:r>
          </a:p>
          <a:p>
            <a:pPr lvl="1">
              <a:buFont typeface="Arial" pitchFamily="34" charset="0"/>
              <a:buChar char="•"/>
            </a:pPr>
            <a:r>
              <a:rPr lang="en-US" baseline="0" dirty="0" smtClean="0"/>
              <a:t> impaired judgment – may not recognize a potential crash threat</a:t>
            </a:r>
          </a:p>
          <a:p>
            <a:pPr lvl="1">
              <a:buFont typeface="Arial" pitchFamily="34" charset="0"/>
              <a:buChar char="•"/>
            </a:pPr>
            <a:r>
              <a:rPr lang="en-US" baseline="0" dirty="0" smtClean="0"/>
              <a:t> feelings of drowsiness - sleepiness</a:t>
            </a:r>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“As mentioned</a:t>
            </a:r>
            <a:r>
              <a:rPr lang="en-US" sz="1200" kern="1200" baseline="0" dirty="0" smtClean="0">
                <a:solidFill>
                  <a:schemeClr val="tx1"/>
                </a:solidFill>
                <a:latin typeface="+mn-lt"/>
                <a:ea typeface="+mn-ea"/>
                <a:cs typeface="+mn-cs"/>
              </a:rPr>
              <a:t> on the previous slide, fatigue is a feeling of drowsiness. However, there actually is a distinction between fatigue and sleepiness. Fatigue is usually believed to be physical, therefore, being felt in the body. For example, when you feel de-energized, sore, or achy after physical exertion. Sleepiness, on the other hand, is felt in the mind. For example, when you have heavy eyes or have difficulty concentrating.  Sometimes this distinction can become clearer when you label the two terms physical fatigue versus mental fatigue.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This distinction is important because there are different ways to treat physical fatigue and sleepiness. Just obtaining sleep alone can alleviate feelings of sleepiness, but resting the body’s muscles and obtaining sleep may both be needed to restore alertness from physical fatigue. With physical fatigue you will want to rest without having the urge to sleep. While there is a distinction between physical fatigue and sleepiness, this FMP addresses both. However, from this point forward, the FMP will use the term fatigue interchangeably.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When it comes to CMV operations, physical fatigue is generally not the major problem, while sleepiness and mental fatigue are. Thus, the majority of this FMP will be geared toward understanding mental fatigue and driver sleepiness, the implications of mental fatigue and sleepiness in relation to driving, and the management of drivers’ mental fatigue and sleepiness.” </a:t>
            </a:r>
          </a:p>
          <a:p>
            <a:endParaRPr lang="en-US" sz="1200" kern="1200" baseline="0" dirty="0" smtClean="0">
              <a:solidFill>
                <a:schemeClr val="tx1"/>
              </a:solidFill>
              <a:latin typeface="+mn-lt"/>
              <a:ea typeface="+mn-ea"/>
              <a:cs typeface="+mn-cs"/>
            </a:endParaRPr>
          </a:p>
          <a:p>
            <a:pPr marL="0" indent="0">
              <a:buFont typeface="Arial" pitchFamily="34" charset="0"/>
              <a:buNone/>
            </a:pPr>
            <a:r>
              <a:rPr lang="en-US" baseline="0" dirty="0" smtClean="0"/>
              <a:t>______________________________________</a:t>
            </a:r>
          </a:p>
          <a:p>
            <a:r>
              <a:rPr lang="en-US" sz="1200" kern="1200" dirty="0" smtClean="0">
                <a:solidFill>
                  <a:schemeClr val="tx1"/>
                </a:solidFill>
                <a:latin typeface="+mn-lt"/>
                <a:ea typeface="+mn-ea"/>
                <a:cs typeface="+mn-cs"/>
              </a:rPr>
              <a:t>Key Points:</a:t>
            </a:r>
          </a:p>
          <a:p>
            <a:pPr>
              <a:buFont typeface="Arial" pitchFamily="34" charset="0"/>
              <a:buChar char="•"/>
            </a:pPr>
            <a:r>
              <a:rPr lang="en-US" sz="1200" kern="1200" dirty="0" smtClean="0">
                <a:solidFill>
                  <a:schemeClr val="tx1"/>
                </a:solidFill>
                <a:latin typeface="+mn-lt"/>
                <a:ea typeface="+mn-ea"/>
                <a:cs typeface="+mn-cs"/>
              </a:rPr>
              <a:t> Sleep can alleviate feelings of sleepiness which is not always true with physical fatigue (you’ll want to rest to alleviate fatigue without necessarily the urge to sleep). </a:t>
            </a:r>
          </a:p>
          <a:p>
            <a:pPr>
              <a:buFont typeface="Arial" pitchFamily="34" charset="0"/>
              <a:buChar char="•"/>
            </a:pPr>
            <a:r>
              <a:rPr lang="en-US" sz="1200" kern="1200" dirty="0" smtClean="0">
                <a:solidFill>
                  <a:schemeClr val="tx1"/>
                </a:solidFill>
                <a:latin typeface="+mn-lt"/>
                <a:ea typeface="+mn-ea"/>
                <a:cs typeface="+mn-cs"/>
              </a:rPr>
              <a:t> While there is a distinction</a:t>
            </a:r>
            <a:r>
              <a:rPr lang="en-US" sz="1200" kern="1200" baseline="0" dirty="0" smtClean="0">
                <a:solidFill>
                  <a:schemeClr val="tx1"/>
                </a:solidFill>
                <a:latin typeface="+mn-lt"/>
                <a:ea typeface="+mn-ea"/>
                <a:cs typeface="+mn-cs"/>
              </a:rPr>
              <a:t> between fatigue and sleepiness, the FMP addresses both. However, the FMP will use the term fatigue to address both. </a:t>
            </a:r>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Narration</a:t>
            </a:r>
            <a:r>
              <a:rPr lang="en-US" b="1" dirty="0" smtClean="0"/>
              <a:t>:</a:t>
            </a:r>
          </a:p>
          <a:p>
            <a:r>
              <a:rPr lang="en-US" sz="1200" kern="1200" dirty="0" smtClean="0">
                <a:solidFill>
                  <a:schemeClr val="tx1"/>
                </a:solidFill>
                <a:effectLst/>
                <a:latin typeface="+mn-lt"/>
                <a:ea typeface="+mn-ea"/>
                <a:cs typeface="+mn-cs"/>
              </a:rPr>
              <a:t>“There are two different types of fatigue, acute or short-term fatigue and chronic or long-term fatigue. Acute fatigue may be experienced daily and weekly by most people and is caused by normal activities. Acute fatigue can be reduced or eliminated altogether by one night’s sleep or a mid-day nap. Acute fatigue may also be reduced with caffeine consumption or simply with rest without any sleep. </a:t>
            </a:r>
          </a:p>
          <a:p>
            <a:r>
              <a:rPr lang="en-US" sz="1200" kern="1200" dirty="0" smtClean="0">
                <a:solidFill>
                  <a:schemeClr val="tx1"/>
                </a:solidFill>
                <a:effectLst/>
                <a:latin typeface="+mn-lt"/>
                <a:ea typeface="+mn-ea"/>
                <a:cs typeface="+mn-cs"/>
              </a:rPr>
              <a:t>On the other hand, chronic fatigue is likely due to inadequate sleep over longer periods of time, called sleep deprivation. Sleep deprivation is when you consistently do not get enough sleep over a period of time. In spite of the requirement for, and allowance to gain adequate rest within hours-of-service (or HOS) regulations, chronic fatigue may also result from other factors such as personal, home life, medical, or work-related issues. In order to recover from chronic fatigue, you need a few nights of long, sound sleep or a break from work, such as a vacation. Furthermore, sleep deprivation or chronic fatigue may be caused by a sleep disorder, the most common of which is obstructed sleep apnea (or OSA). OSA is when your breathing stops during sleep due to an obstruction of the throat. OSA is characterized by repeated closures of the upper airway that last approximately 10 seconds or more each time.”</a:t>
            </a:r>
            <a:endParaRPr lang="en-US" dirty="0" smtClean="0"/>
          </a:p>
          <a:p>
            <a:pPr marL="0" indent="0">
              <a:buFont typeface="Arial" pitchFamily="34" charset="0"/>
              <a:buNone/>
            </a:pPr>
            <a:r>
              <a:rPr lang="en-US" baseline="0" dirty="0" smtClean="0"/>
              <a:t>______________________________________</a:t>
            </a:r>
            <a:endParaRPr lang="en-US" dirty="0" smtClean="0"/>
          </a:p>
          <a:p>
            <a:r>
              <a:rPr lang="en-US" dirty="0" smtClean="0"/>
              <a:t>Key points: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solidFill>
                  <a:schemeClr val="tx1"/>
                </a:solidFill>
              </a:rPr>
              <a:t> </a:t>
            </a:r>
            <a:r>
              <a:rPr lang="en-US" dirty="0" smtClean="0">
                <a:solidFill>
                  <a:srgbClr val="002060"/>
                </a:solidFill>
              </a:rPr>
              <a:t>OSA - breathing stops during sleep due to obstruction of the throat. Repeated closures of the upper airway that last ~10 seconds.</a:t>
            </a:r>
          </a:p>
          <a:p>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9</a:t>
            </a:fld>
            <a:endParaRPr lang="en-US"/>
          </a:p>
        </p:txBody>
      </p:sp>
    </p:spTree>
    <p:extLst>
      <p:ext uri="{BB962C8B-B14F-4D97-AF65-F5344CB8AC3E}">
        <p14:creationId xmlns:p14="http://schemas.microsoft.com/office/powerpoint/2010/main" val="36143123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63103-7FEE-418E-9D9E-33457BC8D7C2}"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userDrawn="1"/>
        </p:nvSpPr>
        <p:spPr>
          <a:xfrm>
            <a:off x="0" y="488272"/>
            <a:ext cx="9144000" cy="16002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287" y="5498357"/>
            <a:ext cx="2619313" cy="135964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F7363103-7FEE-418E-9D9E-33457BC8D7C2}" type="slidenum">
              <a:rPr lang="en-US" smtClean="0"/>
              <a:pPr/>
              <a:t>‹#›</a:t>
            </a:fld>
            <a:endParaRPr lang="en-US"/>
          </a:p>
        </p:txBody>
      </p:sp>
      <p:sp>
        <p:nvSpPr>
          <p:cNvPr id="5" name="Title 1"/>
          <p:cNvSpPr>
            <a:spLocks noGrp="1"/>
          </p:cNvSpPr>
          <p:nvPr>
            <p:ph type="ctrTitle"/>
          </p:nvPr>
        </p:nvSpPr>
        <p:spPr>
          <a:xfrm>
            <a:off x="0" y="1752600"/>
            <a:ext cx="9144000" cy="1524000"/>
          </a:xfrm>
          <a:solidFill>
            <a:srgbClr val="C00000">
              <a:alpha val="60000"/>
            </a:srgbClr>
          </a:solidFill>
          <a:ln w="50800" cmpd="tri">
            <a:noFill/>
          </a:ln>
        </p:spPr>
        <p:txBody>
          <a:bodyPr/>
          <a:lstStyle/>
          <a:p>
            <a:r>
              <a:rPr lang="en-US" dirty="0" smtClean="0">
                <a:solidFill>
                  <a:schemeClr val="bg1"/>
                </a:solidFill>
              </a:rPr>
              <a:t>Subtitle</a:t>
            </a:r>
            <a:endParaRPr lang="en-US" dirty="0">
              <a:solidFill>
                <a:schemeClr val="bg1"/>
              </a:solidFill>
            </a:endParaRPr>
          </a:p>
        </p:txBody>
      </p:sp>
      <p:sp>
        <p:nvSpPr>
          <p:cNvPr id="6" name="Rectangle 5"/>
          <p:cNvSpPr/>
          <p:nvPr userDrawn="1"/>
        </p:nvSpPr>
        <p:spPr>
          <a:xfrm rot="5400000">
            <a:off x="-2286000" y="2590800"/>
            <a:ext cx="6858000" cy="1676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1557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F7363103-7FEE-418E-9D9E-33457BC8D7C2}" type="slidenum">
              <a:rPr lang="en-US" smtClean="0"/>
              <a:pPr/>
              <a:t>‹#›</a:t>
            </a:fld>
            <a:endParaRPr lang="en-US"/>
          </a:p>
        </p:txBody>
      </p:sp>
    </p:spTree>
    <p:extLst>
      <p:ext uri="{BB962C8B-B14F-4D97-AF65-F5344CB8AC3E}">
        <p14:creationId xmlns:p14="http://schemas.microsoft.com/office/powerpoint/2010/main" val="888488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hasCustomPrompt="1"/>
          </p:nvPr>
        </p:nvSpPr>
        <p:spPr/>
        <p:txBody>
          <a:bodyPr/>
          <a:lstStyle>
            <a:lvl1pPr eaLnBrk="1" hangingPunct="1">
              <a:defRPr/>
            </a:lvl1pPr>
          </a:lstStyle>
          <a:p>
            <a:pPr eaLnBrk="1" hangingPunct="1"/>
            <a:r>
              <a:rPr lang="en-US" dirty="0" smtClean="0"/>
              <a:t>Text goes here</a:t>
            </a:r>
          </a:p>
          <a:p>
            <a:pPr eaLnBrk="1" hangingPunct="1"/>
            <a:r>
              <a:rPr lang="en-US" dirty="0" smtClean="0"/>
              <a:t>1 column</a:t>
            </a:r>
          </a:p>
          <a:p>
            <a:pPr eaLnBrk="1" hangingPunct="1"/>
            <a:r>
              <a:rPr lang="en-US" dirty="0" smtClean="0"/>
              <a:t>Whatever you might want to say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7"/>
          <p:cNvSpPr txBox="1">
            <a:spLocks/>
          </p:cNvSpPr>
          <p:nvPr userDrawn="1"/>
        </p:nvSpPr>
        <p:spPr>
          <a:xfrm>
            <a:off x="457200" y="228600"/>
            <a:ext cx="8229600" cy="1219200"/>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dirty="0" smtClean="0">
              <a:solidFill>
                <a:schemeClr val="bg1"/>
              </a:solidFill>
            </a:endParaRPr>
          </a:p>
        </p:txBody>
      </p:sp>
      <p:sp>
        <p:nvSpPr>
          <p:cNvPr id="10" name="Slide Number Placeholder 6"/>
          <p:cNvSpPr txBox="1">
            <a:spLocks/>
          </p:cNvSpPr>
          <p:nvPr userDrawn="1"/>
        </p:nvSpPr>
        <p:spPr>
          <a:xfrm>
            <a:off x="6686145" y="637019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42927B0-CCC6-4C4E-9D65-320C8D09312A}" type="slidenum">
              <a:rPr lang="en-US" sz="1400" smtClean="0"/>
              <a:pPr>
                <a:defRPr/>
              </a:pPr>
              <a:t>‹#›</a:t>
            </a:fld>
            <a:endParaRPr lang="en-US" sz="1400" dirty="0"/>
          </a:p>
        </p:txBody>
      </p:sp>
      <p:sp>
        <p:nvSpPr>
          <p:cNvPr id="8" name="Footer Placeholder 5"/>
          <p:cNvSpPr txBox="1">
            <a:spLocks/>
          </p:cNvSpPr>
          <p:nvPr userDrawn="1"/>
        </p:nvSpPr>
        <p:spPr>
          <a:xfrm>
            <a:off x="2743200" y="6483953"/>
            <a:ext cx="42672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NAFMP  |  North American Fatigue Management Program</a:t>
            </a:r>
          </a:p>
          <a:p>
            <a:pPr marL="0" marR="0" indent="0" algn="ctr" defTabSz="914400" rtl="0" eaLnBrk="1" fontAlgn="base" latinLnBrk="0" hangingPunct="1">
              <a:lnSpc>
                <a:spcPct val="100000"/>
              </a:lnSpc>
              <a:spcBef>
                <a:spcPct val="0"/>
              </a:spcBef>
              <a:spcAft>
                <a:spcPct val="0"/>
              </a:spcAft>
              <a:buClrTx/>
              <a:buSzTx/>
              <a:buFontTx/>
              <a:buNone/>
              <a:tabLst/>
              <a:defRPr/>
            </a:pPr>
            <a:r>
              <a:rPr lang="en-US" sz="1100" dirty="0" smtClean="0">
                <a:solidFill>
                  <a:srgbClr val="898989"/>
                </a:solidFill>
                <a:latin typeface="+mn-lt"/>
              </a:rPr>
              <a:t>Copyright © 2012</a:t>
            </a:r>
          </a:p>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eaLnBrk="1" hangingPunct="1">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eaLnBrk="1" hangingPunct="1"/>
            <a:r>
              <a:rPr lang="en-US" dirty="0" smtClean="0"/>
              <a:t>Text also goes here side by side</a:t>
            </a:r>
          </a:p>
          <a:p>
            <a:pPr eaLnBrk="1" hangingPunct="1"/>
            <a:r>
              <a:rPr lang="en-US" dirty="0" smtClean="0"/>
              <a:t>2 columns</a:t>
            </a:r>
          </a:p>
          <a:p>
            <a:pPr eaLnBrk="1" hangingPunct="1"/>
            <a:r>
              <a:rPr lang="en-US" dirty="0" smtClean="0"/>
              <a:t>Whatever you might want to say</a:t>
            </a:r>
          </a:p>
          <a:p>
            <a:pPr lvl="4"/>
            <a:r>
              <a:rPr lang="en-US" dirty="0" smtClean="0"/>
              <a:t>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eaLnBrk="1" hangingPunct="1">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eaLnBrk="1" hangingPunct="1"/>
            <a:r>
              <a:rPr lang="en-US" dirty="0" smtClean="0"/>
              <a:t>Text also goes here side by side</a:t>
            </a:r>
          </a:p>
          <a:p>
            <a:pPr eaLnBrk="1" hangingPunct="1"/>
            <a:r>
              <a:rPr lang="en-US" dirty="0" smtClean="0"/>
              <a:t>2 columns</a:t>
            </a:r>
          </a:p>
          <a:p>
            <a:pPr eaLnBrk="1" hangingPunct="1"/>
            <a:r>
              <a:rPr lang="en-US" dirty="0" smtClean="0"/>
              <a:t>Whatever you might want to say</a:t>
            </a:r>
          </a:p>
          <a:p>
            <a:pPr lvl="4"/>
            <a:r>
              <a:rPr lang="en-US" dirty="0" smtClean="0"/>
              <a:t>h level</a:t>
            </a:r>
            <a:endParaRPr lang="en-US" dirty="0"/>
          </a:p>
        </p:txBody>
      </p:sp>
      <p:sp>
        <p:nvSpPr>
          <p:cNvPr id="12" name="Title 7"/>
          <p:cNvSpPr txBox="1">
            <a:spLocks/>
          </p:cNvSpPr>
          <p:nvPr userDrawn="1"/>
        </p:nvSpPr>
        <p:spPr>
          <a:xfrm>
            <a:off x="457200" y="228600"/>
            <a:ext cx="8229600" cy="1143000"/>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solidFill>
                  <a:schemeClr val="bg1"/>
                </a:solidFill>
              </a:rPr>
              <a:t>Slide title goes here</a:t>
            </a:r>
            <a:endParaRPr lang="en-US" dirty="0" smtClean="0">
              <a:solidFill>
                <a:schemeClr val="bg1"/>
              </a:solidFill>
            </a:endParaRPr>
          </a:p>
        </p:txBody>
      </p:sp>
      <p:sp>
        <p:nvSpPr>
          <p:cNvPr id="15" name="Slide Number Placeholder 6"/>
          <p:cNvSpPr txBox="1">
            <a:spLocks/>
          </p:cNvSpPr>
          <p:nvPr userDrawn="1"/>
        </p:nvSpPr>
        <p:spPr>
          <a:xfrm>
            <a:off x="6705600" y="632618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42927B0-CCC6-4C4E-9D65-320C8D09312A}" type="slidenum">
              <a:rPr lang="en-US" sz="1400" smtClean="0"/>
              <a:pPr>
                <a:defRPr/>
              </a:pPr>
              <a:t>‹#›</a:t>
            </a:fld>
            <a:endParaRPr lang="en-US" sz="1400" dirty="0"/>
          </a:p>
        </p:txBody>
      </p:sp>
      <p:sp>
        <p:nvSpPr>
          <p:cNvPr id="10" name="Footer Placeholder 5"/>
          <p:cNvSpPr txBox="1">
            <a:spLocks/>
          </p:cNvSpPr>
          <p:nvPr userDrawn="1"/>
        </p:nvSpPr>
        <p:spPr>
          <a:xfrm>
            <a:off x="2743200" y="6483953"/>
            <a:ext cx="42672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NAFMP  |  North American Fatigue Management Program</a:t>
            </a:r>
          </a:p>
          <a:p>
            <a:pPr marL="0" marR="0" indent="0" algn="ctr" defTabSz="914400" rtl="0" eaLnBrk="1" fontAlgn="base" latinLnBrk="0" hangingPunct="1">
              <a:lnSpc>
                <a:spcPct val="100000"/>
              </a:lnSpc>
              <a:spcBef>
                <a:spcPct val="0"/>
              </a:spcBef>
              <a:spcAft>
                <a:spcPct val="0"/>
              </a:spcAft>
              <a:buClrTx/>
              <a:buSzTx/>
              <a:buFontTx/>
              <a:buNone/>
              <a:tabLst/>
              <a:defRPr/>
            </a:pPr>
            <a:r>
              <a:rPr lang="en-US" sz="1100" dirty="0" smtClean="0">
                <a:solidFill>
                  <a:srgbClr val="898989"/>
                </a:solidFill>
                <a:latin typeface="+mn-lt"/>
              </a:rPr>
              <a:t>Copyright © 2012</a:t>
            </a:r>
          </a:p>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363103-7FEE-418E-9D9E-33457BC8D7C2}" type="slidenum">
              <a:rPr lang="en-US" smtClean="0"/>
              <a:pPr/>
              <a:t>‹#›</a:t>
            </a:fld>
            <a:endParaRPr lang="en-US"/>
          </a:p>
        </p:txBody>
      </p:sp>
      <p:sp>
        <p:nvSpPr>
          <p:cNvPr id="5" name="Content Placeholder 4"/>
          <p:cNvSpPr>
            <a:spLocks noGrp="1"/>
          </p:cNvSpPr>
          <p:nvPr>
            <p:ph sz="half" idx="1"/>
          </p:nvPr>
        </p:nvSpPr>
        <p:spPr>
          <a:xfrm>
            <a:off x="457200" y="1600200"/>
            <a:ext cx="2743200" cy="4525963"/>
          </a:xfrm>
          <a:ln>
            <a:solidFill>
              <a:schemeClr val="accent1"/>
            </a:solidFill>
          </a:ln>
        </p:spPr>
        <p:txBody>
          <a:bodyPr/>
          <a:lstStyle/>
          <a:p>
            <a:r>
              <a:rPr lang="en-US" dirty="0" smtClean="0"/>
              <a:t>Text Goes here</a:t>
            </a:r>
          </a:p>
          <a:p>
            <a:r>
              <a:rPr lang="en-US" dirty="0" smtClean="0"/>
              <a:t>3 column</a:t>
            </a:r>
            <a:endParaRPr lang="en-US" dirty="0"/>
          </a:p>
        </p:txBody>
      </p:sp>
      <p:sp>
        <p:nvSpPr>
          <p:cNvPr id="6" name="Content Placeholder 4"/>
          <p:cNvSpPr>
            <a:spLocks noGrp="1"/>
          </p:cNvSpPr>
          <p:nvPr>
            <p:ph sz="half" idx="13"/>
          </p:nvPr>
        </p:nvSpPr>
        <p:spPr>
          <a:xfrm>
            <a:off x="3200400" y="1600200"/>
            <a:ext cx="2743200" cy="4525963"/>
          </a:xfrm>
          <a:ln>
            <a:solidFill>
              <a:schemeClr val="accent1"/>
            </a:solidFill>
          </a:ln>
        </p:spPr>
        <p:txBody>
          <a:bodyPr/>
          <a:lstStyle/>
          <a:p>
            <a:r>
              <a:rPr lang="en-US" dirty="0" smtClean="0"/>
              <a:t>Text goes here</a:t>
            </a:r>
          </a:p>
          <a:p>
            <a:r>
              <a:rPr lang="en-US" dirty="0" smtClean="0"/>
              <a:t>3 column</a:t>
            </a:r>
            <a:endParaRPr lang="en-US" dirty="0"/>
          </a:p>
        </p:txBody>
      </p:sp>
      <p:sp>
        <p:nvSpPr>
          <p:cNvPr id="7" name="Content Placeholder 4"/>
          <p:cNvSpPr>
            <a:spLocks noGrp="1"/>
          </p:cNvSpPr>
          <p:nvPr>
            <p:ph sz="half" idx="14"/>
          </p:nvPr>
        </p:nvSpPr>
        <p:spPr>
          <a:xfrm>
            <a:off x="5943600" y="1600200"/>
            <a:ext cx="2743200" cy="4525963"/>
          </a:xfrm>
          <a:noFill/>
          <a:ln>
            <a:solidFill>
              <a:schemeClr val="accent1"/>
            </a:solidFill>
          </a:ln>
        </p:spPr>
        <p:txBody>
          <a:bodyPr/>
          <a:lstStyle/>
          <a:p>
            <a:r>
              <a:rPr lang="en-US" dirty="0" smtClean="0"/>
              <a:t>Text goes here</a:t>
            </a:r>
          </a:p>
          <a:p>
            <a:r>
              <a:rPr lang="en-US" dirty="0" smtClean="0"/>
              <a:t>3 column</a:t>
            </a:r>
            <a:endParaRPr lang="en-US" dirty="0"/>
          </a:p>
        </p:txBody>
      </p:sp>
      <p:sp>
        <p:nvSpPr>
          <p:cNvPr id="10" name="Slide Number Placeholder 6"/>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42927B0-CCC6-4C4E-9D65-320C8D09312A}" type="slidenum">
              <a:rPr lang="en-US" sz="1400" smtClean="0"/>
              <a:pPr>
                <a:defRPr/>
              </a:pPr>
              <a:t>‹#›</a:t>
            </a:fld>
            <a:endParaRPr lang="en-US" sz="1400" dirty="0"/>
          </a:p>
        </p:txBody>
      </p:sp>
      <p:sp>
        <p:nvSpPr>
          <p:cNvPr id="11" name="Title 7"/>
          <p:cNvSpPr txBox="1">
            <a:spLocks/>
          </p:cNvSpPr>
          <p:nvPr userDrawn="1"/>
        </p:nvSpPr>
        <p:spPr>
          <a:xfrm>
            <a:off x="457200" y="304800"/>
            <a:ext cx="8229600" cy="1143000"/>
          </a:xfrm>
          <a:prstGeom prst="rect">
            <a:avLst/>
          </a:prstGeom>
          <a:solidFill>
            <a:schemeClr val="accent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Slide title goes here</a:t>
            </a:r>
          </a:p>
        </p:txBody>
      </p:sp>
      <p:sp>
        <p:nvSpPr>
          <p:cNvPr id="12" name="Footer Placeholder 5"/>
          <p:cNvSpPr txBox="1">
            <a:spLocks/>
          </p:cNvSpPr>
          <p:nvPr userDrawn="1"/>
        </p:nvSpPr>
        <p:spPr>
          <a:xfrm>
            <a:off x="2743200" y="6483953"/>
            <a:ext cx="42672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NAFMP  |  North American Fatigue Management Program</a:t>
            </a:r>
          </a:p>
          <a:p>
            <a:pPr marL="0" marR="0" indent="0" algn="ctr" defTabSz="914400" rtl="0" eaLnBrk="1" fontAlgn="base" latinLnBrk="0" hangingPunct="1">
              <a:lnSpc>
                <a:spcPct val="100000"/>
              </a:lnSpc>
              <a:spcBef>
                <a:spcPct val="0"/>
              </a:spcBef>
              <a:spcAft>
                <a:spcPct val="0"/>
              </a:spcAft>
              <a:buClrTx/>
              <a:buSzTx/>
              <a:buFontTx/>
              <a:buNone/>
              <a:tabLst/>
              <a:defRPr/>
            </a:pPr>
            <a:r>
              <a:rPr lang="en-US" sz="1100" dirty="0" smtClean="0">
                <a:solidFill>
                  <a:srgbClr val="898989"/>
                </a:solidFill>
                <a:latin typeface="+mn-lt"/>
              </a:rPr>
              <a:t>Copyright © 2012</a:t>
            </a:r>
          </a:p>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lvl1pPr>
              <a:defRPr sz="1400"/>
            </a:lvl1pPr>
          </a:lstStyle>
          <a:p>
            <a:fld id="{F7363103-7FEE-418E-9D9E-33457BC8D7C2}" type="slidenum">
              <a:rPr lang="en-US" smtClean="0"/>
              <a:pPr/>
              <a:t>‹#›</a:t>
            </a:fld>
            <a:endParaRPr lang="en-US"/>
          </a:p>
        </p:txBody>
      </p:sp>
      <p:sp>
        <p:nvSpPr>
          <p:cNvPr id="9" name="Slide Number Placeholder 3"/>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363103-7FEE-418E-9D9E-33457BC8D7C2}" type="slidenum">
              <a:rPr lang="en-US" smtClean="0"/>
              <a:pPr/>
              <a:t>‹#›</a:t>
            </a:fld>
            <a:endParaRPr lang="en-US"/>
          </a:p>
        </p:txBody>
      </p:sp>
      <p:sp>
        <p:nvSpPr>
          <p:cNvPr id="11" name="Footer Placeholder 5"/>
          <p:cNvSpPr txBox="1">
            <a:spLocks/>
          </p:cNvSpPr>
          <p:nvPr userDrawn="1"/>
        </p:nvSpPr>
        <p:spPr>
          <a:xfrm>
            <a:off x="2743200" y="6483953"/>
            <a:ext cx="42672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NAFMP  |  North American Fatigue Management Program</a:t>
            </a:r>
          </a:p>
          <a:p>
            <a:pPr marL="0" marR="0" indent="0" algn="ctr" defTabSz="914400" rtl="0" eaLnBrk="1" fontAlgn="base" latinLnBrk="0" hangingPunct="1">
              <a:lnSpc>
                <a:spcPct val="100000"/>
              </a:lnSpc>
              <a:spcBef>
                <a:spcPct val="0"/>
              </a:spcBef>
              <a:spcAft>
                <a:spcPct val="0"/>
              </a:spcAft>
              <a:buClrTx/>
              <a:buSzTx/>
              <a:buFontTx/>
              <a:buNone/>
              <a:tabLst/>
              <a:defRPr/>
            </a:pPr>
            <a:r>
              <a:rPr lang="en-US" sz="1100" dirty="0" smtClean="0">
                <a:solidFill>
                  <a:srgbClr val="898989"/>
                </a:solidFill>
                <a:latin typeface="+mn-lt"/>
              </a:rPr>
              <a:t>Copyright © 2012</a:t>
            </a:r>
          </a:p>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363103-7FEE-418E-9D9E-33457BC8D7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50" r:id="rId4"/>
    <p:sldLayoutId id="2147483652" r:id="rId5"/>
    <p:sldLayoutId id="2147483655" r:id="rId6"/>
    <p:sldLayoutId id="2147483657"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5098" y="533400"/>
            <a:ext cx="8686800" cy="1446550"/>
          </a:xfrm>
          <a:prstGeom prst="rect">
            <a:avLst/>
          </a:prstGeom>
          <a:noFill/>
        </p:spPr>
        <p:txBody>
          <a:bodyPr wrap="square" rtlCol="0">
            <a:spAutoFit/>
          </a:bodyPr>
          <a:lstStyle/>
          <a:p>
            <a:pPr algn="ctr"/>
            <a:r>
              <a:rPr lang="en-US" sz="4400" dirty="0" smtClean="0">
                <a:solidFill>
                  <a:schemeClr val="bg1"/>
                </a:solidFill>
              </a:rPr>
              <a:t>Module 1</a:t>
            </a:r>
          </a:p>
          <a:p>
            <a:pPr algn="ctr"/>
            <a:r>
              <a:rPr lang="en-US" sz="4400" dirty="0">
                <a:solidFill>
                  <a:schemeClr val="bg1"/>
                </a:solidFill>
              </a:rPr>
              <a:t>FMP Introduction and </a:t>
            </a:r>
            <a:r>
              <a:rPr lang="en-US" sz="4400" dirty="0" smtClean="0">
                <a:solidFill>
                  <a:schemeClr val="bg1"/>
                </a:solidFill>
              </a:rPr>
              <a:t>Overview</a:t>
            </a: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Characteristics of Fatigue (2 of 2)</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US" dirty="0"/>
              <a:t>Loss of alertness, attention, and vigilance</a:t>
            </a:r>
          </a:p>
          <a:p>
            <a:r>
              <a:rPr lang="en-US" dirty="0" smtClean="0"/>
              <a:t>Reduced field-of-vision</a:t>
            </a:r>
          </a:p>
          <a:p>
            <a:r>
              <a:rPr lang="en-US" dirty="0" smtClean="0"/>
              <a:t>Wandering thoughts/boredom</a:t>
            </a:r>
            <a:endParaRPr lang="en-US" dirty="0"/>
          </a:p>
          <a:p>
            <a:r>
              <a:rPr lang="en-US" dirty="0" smtClean="0"/>
              <a:t>Loss of motivation</a:t>
            </a:r>
          </a:p>
          <a:p>
            <a:r>
              <a:rPr lang="en-US" dirty="0" smtClean="0"/>
              <a:t>Slow reactions, poor response</a:t>
            </a:r>
            <a:endParaRPr lang="en-US" dirty="0"/>
          </a:p>
          <a:p>
            <a:r>
              <a:rPr lang="en-US" dirty="0" smtClean="0"/>
              <a:t>Impaired judgment</a:t>
            </a:r>
          </a:p>
          <a:p>
            <a:pPr lvl="1"/>
            <a:r>
              <a:rPr lang="en-US" dirty="0" smtClean="0"/>
              <a:t>Adversely affects safe driving practices</a:t>
            </a:r>
            <a:endParaRPr lang="en-US" dirty="0"/>
          </a:p>
          <a:p>
            <a:r>
              <a:rPr lang="en-US" dirty="0" smtClean="0"/>
              <a:t>Impaired memory</a:t>
            </a:r>
          </a:p>
          <a:p>
            <a:r>
              <a:rPr lang="en-US" dirty="0" smtClean="0"/>
              <a:t>Occasionally experience </a:t>
            </a:r>
            <a:r>
              <a:rPr lang="en-US" dirty="0" err="1" smtClean="0"/>
              <a:t>microsleeps</a:t>
            </a:r>
            <a:endParaRPr lang="en-US" dirty="0" smtClean="0"/>
          </a:p>
          <a:p>
            <a:r>
              <a:rPr lang="en-US" dirty="0" smtClean="0"/>
              <a:t>Little effect on purely physical tasks</a:t>
            </a:r>
          </a:p>
          <a:p>
            <a:pPr>
              <a:buNone/>
            </a:pPr>
            <a:endParaRPr lang="en-US" dirty="0"/>
          </a:p>
        </p:txBody>
      </p:sp>
      <p:pic>
        <p:nvPicPr>
          <p:cNvPr id="4098" name="Picture 2" title="Woman yawning"/>
          <p:cNvPicPr>
            <a:picLocks noChangeAspect="1" noChangeArrowheads="1"/>
          </p:cNvPicPr>
          <p:nvPr/>
        </p:nvPicPr>
        <p:blipFill>
          <a:blip r:embed="rId3" cstate="print"/>
          <a:srcRect/>
          <a:stretch>
            <a:fillRect/>
          </a:stretch>
        </p:blipFill>
        <p:spPr bwMode="auto">
          <a:xfrm>
            <a:off x="6477094" y="2135613"/>
            <a:ext cx="2031906" cy="3045987"/>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How Fatigue Affects Commercial Motor Vehicle Fleets</a:t>
            </a:r>
            <a:endParaRPr lang="en-US" dirty="0">
              <a:solidFill>
                <a:schemeClr val="bg1"/>
              </a:solidFill>
            </a:endParaRPr>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r>
              <a:rPr lang="en-US" sz="3500" dirty="0" smtClean="0"/>
              <a:t>Fatigue’s role in crashes</a:t>
            </a:r>
          </a:p>
          <a:p>
            <a:pPr lvl="1"/>
            <a:r>
              <a:rPr lang="en-US" sz="3100" dirty="0" smtClean="0"/>
              <a:t>Principal cause in 31% fatal-to-the-driver large truck crashes</a:t>
            </a:r>
            <a:r>
              <a:rPr lang="en-US" dirty="0" smtClean="0"/>
              <a:t> </a:t>
            </a:r>
            <a:r>
              <a:rPr lang="en-US" sz="1800" dirty="0" smtClean="0"/>
              <a:t>(NTSB, 1990)</a:t>
            </a:r>
            <a:endParaRPr lang="en-US" sz="1600" dirty="0" smtClean="0"/>
          </a:p>
          <a:p>
            <a:pPr lvl="1"/>
            <a:r>
              <a:rPr lang="en-US" sz="3100" dirty="0" smtClean="0"/>
              <a:t>Asleep-at-the-wheel in 4% of heavy vehicle crashes</a:t>
            </a:r>
            <a:r>
              <a:rPr lang="en-US" dirty="0" smtClean="0"/>
              <a:t>         </a:t>
            </a:r>
            <a:r>
              <a:rPr lang="en-US" sz="1600" dirty="0" smtClean="0"/>
              <a:t>(Knipling &amp; </a:t>
            </a:r>
            <a:r>
              <a:rPr lang="en-US" sz="1800" dirty="0" smtClean="0"/>
              <a:t>Wang, 2004)</a:t>
            </a:r>
            <a:endParaRPr lang="en-US" sz="1600" dirty="0" smtClean="0"/>
          </a:p>
          <a:p>
            <a:pPr lvl="1"/>
            <a:r>
              <a:rPr lang="en-US" sz="3100" dirty="0" smtClean="0"/>
              <a:t>Associated factor in 13% of serious heavy vehicle crashes </a:t>
            </a:r>
            <a:r>
              <a:rPr lang="en-US" sz="1800" dirty="0" smtClean="0"/>
              <a:t>(FMCSA, 2006)</a:t>
            </a:r>
            <a:endParaRPr lang="en-US" sz="1600" dirty="0" smtClean="0"/>
          </a:p>
          <a:p>
            <a:r>
              <a:rPr lang="en-US" sz="3500" dirty="0" smtClean="0"/>
              <a:t>Fatigue-related crashes 				              may be result of:</a:t>
            </a:r>
          </a:p>
          <a:p>
            <a:pPr lvl="1"/>
            <a:r>
              <a:rPr lang="en-US" sz="3100" dirty="0" smtClean="0"/>
              <a:t>Lack of sleep/sleep disorders</a:t>
            </a:r>
          </a:p>
          <a:p>
            <a:pPr lvl="1"/>
            <a:r>
              <a:rPr lang="en-US" sz="3100" dirty="0" smtClean="0"/>
              <a:t>Extended driving hours</a:t>
            </a:r>
          </a:p>
          <a:p>
            <a:pPr lvl="1"/>
            <a:r>
              <a:rPr lang="en-US" sz="3100" dirty="0" smtClean="0"/>
              <a:t>Switching day and night shifts </a:t>
            </a:r>
          </a:p>
          <a:p>
            <a:pPr lvl="1">
              <a:buNone/>
            </a:pPr>
            <a:r>
              <a:rPr lang="en-US" sz="3100" dirty="0" smtClean="0"/>
              <a:t>     without time to adjust</a:t>
            </a:r>
          </a:p>
          <a:p>
            <a:pPr lvl="1"/>
            <a:r>
              <a:rPr lang="en-US" sz="3100" dirty="0" smtClean="0"/>
              <a:t>Work conditions</a:t>
            </a:r>
            <a:endParaRPr lang="en-US" sz="3100" dirty="0"/>
          </a:p>
        </p:txBody>
      </p:sp>
      <p:pic>
        <p:nvPicPr>
          <p:cNvPr id="1026" name="Picture 2" title="CMV rolled over on the side of the r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752850"/>
            <a:ext cx="3444875"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title="Blood pressure monitor"/>
          <p:cNvPicPr>
            <a:picLocks noChangeAspect="1" noChangeArrowheads="1"/>
          </p:cNvPicPr>
          <p:nvPr/>
        </p:nvPicPr>
        <p:blipFill>
          <a:blip r:embed="rId3" cstate="print"/>
          <a:srcRect/>
          <a:stretch>
            <a:fillRect/>
          </a:stretch>
        </p:blipFill>
        <p:spPr bwMode="auto">
          <a:xfrm>
            <a:off x="6553200" y="2133600"/>
            <a:ext cx="2153070" cy="3225800"/>
          </a:xfrm>
          <a:prstGeom prst="rect">
            <a:avLst/>
          </a:prstGeom>
          <a:noFill/>
        </p:spPr>
      </p:pic>
      <p:sp>
        <p:nvSpPr>
          <p:cNvPr id="2" name="Title 1"/>
          <p:cNvSpPr>
            <a:spLocks noGrp="1"/>
          </p:cNvSpPr>
          <p:nvPr>
            <p:ph type="title"/>
          </p:nvPr>
        </p:nvSpPr>
        <p:spPr>
          <a:xfrm>
            <a:off x="228600" y="274638"/>
            <a:ext cx="8610600" cy="1143000"/>
          </a:xfrm>
        </p:spPr>
        <p:txBody>
          <a:bodyPr>
            <a:normAutofit/>
          </a:bodyPr>
          <a:lstStyle/>
          <a:p>
            <a:r>
              <a:rPr lang="en-US" sz="4000" dirty="0" smtClean="0">
                <a:solidFill>
                  <a:schemeClr val="bg1"/>
                </a:solidFill>
              </a:rPr>
              <a:t>Health</a:t>
            </a:r>
            <a:r>
              <a:rPr lang="en-US" sz="4000" dirty="0" smtClean="0"/>
              <a:t> </a:t>
            </a:r>
            <a:r>
              <a:rPr lang="en-US" sz="4000" dirty="0" smtClean="0">
                <a:solidFill>
                  <a:schemeClr val="bg1"/>
                </a:solidFill>
              </a:rPr>
              <a:t>and Wellness Issues </a:t>
            </a:r>
            <a:r>
              <a:rPr lang="en-US" sz="3200" dirty="0" smtClean="0">
                <a:solidFill>
                  <a:schemeClr val="bg1"/>
                </a:solidFill>
              </a:rPr>
              <a:t>(1 of 2)</a:t>
            </a:r>
            <a:endParaRPr lang="en-US" sz="3200"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dirty="0" smtClean="0"/>
              <a:t>Disrupts circadian rhythm</a:t>
            </a:r>
          </a:p>
          <a:p>
            <a:r>
              <a:rPr lang="en-US" dirty="0" smtClean="0"/>
              <a:t>Increased blood pressure</a:t>
            </a:r>
          </a:p>
          <a:p>
            <a:r>
              <a:rPr lang="en-US" dirty="0" smtClean="0"/>
              <a:t>Increased risk of heart disease</a:t>
            </a:r>
          </a:p>
          <a:p>
            <a:r>
              <a:rPr lang="en-US" dirty="0" smtClean="0"/>
              <a:t>Gastrointestinal problems</a:t>
            </a:r>
          </a:p>
          <a:p>
            <a:r>
              <a:rPr lang="en-US" dirty="0" smtClean="0"/>
              <a:t>Increased calorie consumption</a:t>
            </a:r>
          </a:p>
          <a:p>
            <a:r>
              <a:rPr lang="en-US" dirty="0" smtClean="0"/>
              <a:t>Weight gain</a:t>
            </a:r>
          </a:p>
          <a:p>
            <a:r>
              <a:rPr lang="en-US" dirty="0" smtClean="0"/>
              <a:t>Type II diabetes</a:t>
            </a:r>
          </a:p>
          <a:p>
            <a:r>
              <a:rPr lang="en-US" dirty="0" smtClean="0"/>
              <a:t>Poor immune system function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Medications"/>
          <p:cNvPicPr>
            <a:picLocks noChangeAspect="1" noChangeArrowheads="1"/>
          </p:cNvPicPr>
          <p:nvPr/>
        </p:nvPicPr>
        <p:blipFill>
          <a:blip r:embed="rId3" cstate="print"/>
          <a:srcRect/>
          <a:stretch>
            <a:fillRect/>
          </a:stretch>
        </p:blipFill>
        <p:spPr bwMode="auto">
          <a:xfrm>
            <a:off x="6629400" y="2819400"/>
            <a:ext cx="2032000" cy="3046127"/>
          </a:xfrm>
          <a:prstGeom prst="rect">
            <a:avLst/>
          </a:prstGeom>
          <a:noFill/>
          <a:ln>
            <a:solidFill>
              <a:schemeClr val="tx1"/>
            </a:solidFill>
          </a:ln>
        </p:spPr>
      </p:pic>
      <p:sp>
        <p:nvSpPr>
          <p:cNvPr id="2" name="Title 1"/>
          <p:cNvSpPr>
            <a:spLocks noGrp="1"/>
          </p:cNvSpPr>
          <p:nvPr>
            <p:ph type="title"/>
          </p:nvPr>
        </p:nvSpPr>
        <p:spPr>
          <a:xfrm>
            <a:off x="228600" y="274638"/>
            <a:ext cx="8610600" cy="1143000"/>
          </a:xfrm>
        </p:spPr>
        <p:txBody>
          <a:bodyPr>
            <a:normAutofit/>
          </a:bodyPr>
          <a:lstStyle/>
          <a:p>
            <a:r>
              <a:rPr lang="en-US" sz="4000" dirty="0" smtClean="0">
                <a:solidFill>
                  <a:schemeClr val="bg1"/>
                </a:solidFill>
              </a:rPr>
              <a:t>Health and Wellness Issues </a:t>
            </a:r>
            <a:r>
              <a:rPr lang="en-US" sz="3200" dirty="0" smtClean="0">
                <a:solidFill>
                  <a:schemeClr val="bg1"/>
                </a:solidFill>
              </a:rPr>
              <a:t>(2 of 2)</a:t>
            </a:r>
            <a:endParaRPr lang="en-US" sz="3200" dirty="0">
              <a:solidFill>
                <a:schemeClr val="bg1"/>
              </a:solidFill>
            </a:endParaRPr>
          </a:p>
        </p:txBody>
      </p:sp>
      <p:sp>
        <p:nvSpPr>
          <p:cNvPr id="5" name="Content Placeholder 4"/>
          <p:cNvSpPr>
            <a:spLocks noGrp="1"/>
          </p:cNvSpPr>
          <p:nvPr>
            <p:ph idx="1"/>
          </p:nvPr>
        </p:nvSpPr>
        <p:spPr/>
        <p:txBody>
          <a:bodyPr/>
          <a:lstStyle/>
          <a:p>
            <a:r>
              <a:rPr lang="en-US" dirty="0" smtClean="0"/>
              <a:t>More likely to smoke &amp; use alcohol</a:t>
            </a:r>
          </a:p>
          <a:p>
            <a:r>
              <a:rPr lang="en-US" dirty="0" smtClean="0"/>
              <a:t>Irritability and depression</a:t>
            </a:r>
          </a:p>
          <a:p>
            <a:r>
              <a:rPr lang="en-US" dirty="0" smtClean="0"/>
              <a:t>Disrupts relationships</a:t>
            </a:r>
          </a:p>
          <a:p>
            <a:r>
              <a:rPr lang="en-US" dirty="0" smtClean="0"/>
              <a:t>Worsens psychiatric conditions</a:t>
            </a:r>
          </a:p>
          <a:p>
            <a:r>
              <a:rPr lang="en-US" dirty="0" smtClean="0"/>
              <a:t>Decreased quality of life</a:t>
            </a:r>
          </a:p>
          <a:p>
            <a:r>
              <a:rPr lang="en-US" dirty="0" smtClean="0"/>
              <a:t>Increased sick days</a:t>
            </a:r>
          </a:p>
          <a:p>
            <a:pPr marL="0" indent="0">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bg1"/>
                </a:solidFill>
              </a:rPr>
              <a:t>Lesson 2: FMP</a:t>
            </a:r>
            <a:endParaRPr lang="en-US" dirty="0">
              <a:solidFill>
                <a:schemeClr val="bg1"/>
              </a:solidFill>
            </a:endParaRPr>
          </a:p>
        </p:txBody>
      </p:sp>
    </p:spTree>
    <p:extLst>
      <p:ext uri="{BB962C8B-B14F-4D97-AF65-F5344CB8AC3E}">
        <p14:creationId xmlns:p14="http://schemas.microsoft.com/office/powerpoint/2010/main" val="1321013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title="Ants collaborating to reach their goal of climbing to a leaf"/>
          <p:cNvPicPr>
            <a:picLocks noChangeAspect="1" noChangeArrowheads="1"/>
          </p:cNvPicPr>
          <p:nvPr/>
        </p:nvPicPr>
        <p:blipFill>
          <a:blip r:embed="rId3" cstate="print"/>
          <a:srcRect/>
          <a:stretch>
            <a:fillRect/>
          </a:stretch>
        </p:blipFill>
        <p:spPr bwMode="auto">
          <a:xfrm>
            <a:off x="6629400" y="2476230"/>
            <a:ext cx="2127909" cy="3188105"/>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FMP Overview</a:t>
            </a:r>
            <a:endParaRPr lang="en-US" dirty="0">
              <a:solidFill>
                <a:schemeClr val="bg1"/>
              </a:solidFill>
            </a:endParaRPr>
          </a:p>
        </p:txBody>
      </p:sp>
      <p:sp>
        <p:nvSpPr>
          <p:cNvPr id="3" name="Content Placeholder 2"/>
          <p:cNvSpPr>
            <a:spLocks noGrp="1"/>
          </p:cNvSpPr>
          <p:nvPr>
            <p:ph idx="1"/>
          </p:nvPr>
        </p:nvSpPr>
        <p:spPr>
          <a:xfrm>
            <a:off x="457199" y="1524000"/>
            <a:ext cx="8176059" cy="4724400"/>
          </a:xfrm>
        </p:spPr>
        <p:txBody>
          <a:bodyPr>
            <a:normAutofit fontScale="40000" lnSpcReduction="20000"/>
          </a:bodyPr>
          <a:lstStyle/>
          <a:p>
            <a:r>
              <a:rPr lang="en-US" sz="6000" dirty="0" smtClean="0"/>
              <a:t>No simple solution to mitigate driver fatigue</a:t>
            </a:r>
          </a:p>
          <a:p>
            <a:r>
              <a:rPr lang="en-US" sz="6000" dirty="0" smtClean="0"/>
              <a:t>A comprehensive approach to effectively manage fatigue</a:t>
            </a:r>
            <a:r>
              <a:rPr lang="en-US" sz="6000" strike="sngStrike" dirty="0" smtClean="0"/>
              <a:t> </a:t>
            </a:r>
          </a:p>
          <a:p>
            <a:pPr lvl="1"/>
            <a:r>
              <a:rPr lang="en-US" sz="5000" dirty="0" smtClean="0"/>
              <a:t>Corporate culture</a:t>
            </a:r>
          </a:p>
          <a:p>
            <a:pPr lvl="1"/>
            <a:r>
              <a:rPr lang="en-US" sz="5000" dirty="0" smtClean="0"/>
              <a:t>Education and training</a:t>
            </a:r>
          </a:p>
          <a:p>
            <a:pPr lvl="1"/>
            <a:r>
              <a:rPr lang="en-US" sz="5000" dirty="0" smtClean="0"/>
              <a:t>Sleep disorder screening and treatment</a:t>
            </a:r>
          </a:p>
          <a:p>
            <a:pPr lvl="1"/>
            <a:r>
              <a:rPr lang="en-US" sz="5000" dirty="0" smtClean="0"/>
              <a:t>Scheduling and tools</a:t>
            </a:r>
          </a:p>
          <a:p>
            <a:pPr lvl="1"/>
            <a:r>
              <a:rPr lang="en-US" sz="5000" dirty="0" smtClean="0"/>
              <a:t>Fatigue monitoring and management</a:t>
            </a:r>
          </a:p>
          <a:p>
            <a:pPr marL="457200" lvl="1" indent="0">
              <a:spcBef>
                <a:spcPts val="0"/>
              </a:spcBef>
              <a:buNone/>
            </a:pPr>
            <a:r>
              <a:rPr lang="en-US" sz="5000" dirty="0"/>
              <a:t> </a:t>
            </a:r>
            <a:r>
              <a:rPr lang="en-US" sz="5000" dirty="0" smtClean="0"/>
              <a:t>    technologies</a:t>
            </a:r>
          </a:p>
          <a:p>
            <a:r>
              <a:rPr lang="en-US" sz="6000" dirty="0" smtClean="0"/>
              <a:t>Collaboration between drivers, families,  		   management, dispatchers, and customers</a:t>
            </a:r>
          </a:p>
          <a:p>
            <a:r>
              <a:rPr lang="en-US" sz="6000" dirty="0" smtClean="0"/>
              <a:t>Applicable regardless of industry type and 		   fleet size </a:t>
            </a:r>
          </a:p>
          <a:p>
            <a:r>
              <a:rPr lang="en-US" sz="6000" dirty="0" smtClean="0"/>
              <a:t>Benefits can be found if implemented 		   appropriately</a:t>
            </a:r>
          </a:p>
          <a:p>
            <a:pPr lvl="1">
              <a:buNone/>
            </a:pPr>
            <a:endParaRPr lang="en-US" sz="65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title="An insurance claim form on a cluttered desk"/>
          <p:cNvPicPr>
            <a:picLocks noChangeAspect="1" noChangeArrowheads="1"/>
          </p:cNvPicPr>
          <p:nvPr/>
        </p:nvPicPr>
        <p:blipFill>
          <a:blip r:embed="rId3" cstate="print"/>
          <a:srcRect/>
          <a:stretch>
            <a:fillRect/>
          </a:stretch>
        </p:blipFill>
        <p:spPr bwMode="auto">
          <a:xfrm>
            <a:off x="5791200" y="2895600"/>
            <a:ext cx="2985851" cy="1981200"/>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Benefits of an FMP</a:t>
            </a:r>
            <a:endParaRPr lang="en-US" dirty="0">
              <a:solidFill>
                <a:schemeClr val="bg1"/>
              </a:solidFill>
            </a:endParaRPr>
          </a:p>
        </p:txBody>
      </p:sp>
      <p:sp>
        <p:nvSpPr>
          <p:cNvPr id="3" name="Content Placeholder 2"/>
          <p:cNvSpPr>
            <a:spLocks noGrp="1"/>
          </p:cNvSpPr>
          <p:nvPr>
            <p:ph idx="1"/>
          </p:nvPr>
        </p:nvSpPr>
        <p:spPr/>
        <p:txBody>
          <a:bodyPr>
            <a:normAutofit fontScale="77500" lnSpcReduction="20000"/>
          </a:bodyPr>
          <a:lstStyle/>
          <a:p>
            <a:r>
              <a:rPr lang="en-US" sz="3100" dirty="0" smtClean="0"/>
              <a:t>Safety </a:t>
            </a:r>
          </a:p>
          <a:p>
            <a:pPr lvl="1"/>
            <a:r>
              <a:rPr lang="en-US" sz="3100" dirty="0" smtClean="0"/>
              <a:t>Reduced fatigue-related risks</a:t>
            </a:r>
          </a:p>
          <a:p>
            <a:pPr lvl="1"/>
            <a:r>
              <a:rPr lang="en-US" sz="3100" dirty="0" smtClean="0"/>
              <a:t>Improved driver alertness</a:t>
            </a:r>
          </a:p>
          <a:p>
            <a:pPr lvl="1"/>
            <a:r>
              <a:rPr lang="en-US" sz="3100" dirty="0" smtClean="0"/>
              <a:t>Reduced crashes and near crashes</a:t>
            </a:r>
          </a:p>
          <a:p>
            <a:r>
              <a:rPr lang="en-US" sz="3100" dirty="0" smtClean="0"/>
              <a:t>Health and well-being</a:t>
            </a:r>
          </a:p>
          <a:p>
            <a:pPr lvl="1"/>
            <a:r>
              <a:rPr lang="en-US" sz="3100" dirty="0" smtClean="0"/>
              <a:t>Increased job and life satisfaction</a:t>
            </a:r>
            <a:endParaRPr lang="en-US" sz="3100" strike="sngStrike" dirty="0" smtClean="0"/>
          </a:p>
          <a:p>
            <a:pPr lvl="1"/>
            <a:r>
              <a:rPr lang="en-US" sz="3100" dirty="0" smtClean="0"/>
              <a:t>Fewer health complications</a:t>
            </a:r>
            <a:endParaRPr lang="en-US" sz="3100" strike="sngStrike" dirty="0" smtClean="0"/>
          </a:p>
          <a:p>
            <a:pPr lvl="1"/>
            <a:r>
              <a:rPr lang="en-US" sz="3100" dirty="0" smtClean="0"/>
              <a:t>Weight loss</a:t>
            </a:r>
          </a:p>
          <a:p>
            <a:r>
              <a:rPr lang="en-US" sz="3100" dirty="0" smtClean="0"/>
              <a:t>Financial</a:t>
            </a:r>
          </a:p>
          <a:p>
            <a:pPr lvl="1"/>
            <a:r>
              <a:rPr lang="en-US" sz="3100" dirty="0" smtClean="0"/>
              <a:t>Reduced legal exposure</a:t>
            </a:r>
          </a:p>
          <a:p>
            <a:pPr lvl="1"/>
            <a:r>
              <a:rPr lang="en-US" sz="3100" dirty="0" smtClean="0"/>
              <a:t>Lower healthcare and crash costs</a:t>
            </a:r>
          </a:p>
          <a:p>
            <a:pPr lvl="1"/>
            <a:r>
              <a:rPr lang="en-US" sz="3100" dirty="0" smtClean="0"/>
              <a:t>Increased productivity through reduced absenteeism</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title="Stamp that says Certified"/>
          <p:cNvPicPr>
            <a:picLocks noChangeAspect="1" noChangeArrowheads="1"/>
          </p:cNvPicPr>
          <p:nvPr/>
        </p:nvPicPr>
        <p:blipFill>
          <a:blip r:embed="rId3" cstate="print"/>
          <a:srcRect/>
          <a:stretch>
            <a:fillRect/>
          </a:stretch>
        </p:blipFill>
        <p:spPr bwMode="auto">
          <a:xfrm>
            <a:off x="6248400" y="3581400"/>
            <a:ext cx="2598288" cy="2590800"/>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FMP Format</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t>FMP information organized in a series of modules covering different fatigue topics</a:t>
            </a:r>
          </a:p>
          <a:p>
            <a:r>
              <a:rPr lang="en-US" dirty="0" smtClean="0"/>
              <a:t>Instruction options </a:t>
            </a:r>
          </a:p>
          <a:p>
            <a:pPr lvl="1"/>
            <a:r>
              <a:rPr lang="en-US" dirty="0" smtClean="0"/>
              <a:t>Instructor-led PowerPoint presentation</a:t>
            </a:r>
          </a:p>
          <a:p>
            <a:pPr lvl="1"/>
            <a:r>
              <a:rPr lang="en-US" dirty="0" smtClean="0"/>
              <a:t>Web-based non-interactive course</a:t>
            </a:r>
          </a:p>
          <a:p>
            <a:pPr lvl="1"/>
            <a:r>
              <a:rPr lang="en-US" dirty="0" smtClean="0"/>
              <a:t>Web-based interactive course</a:t>
            </a:r>
          </a:p>
          <a:p>
            <a:r>
              <a:rPr lang="en-US" dirty="0" smtClean="0"/>
              <a:t>Quizzes to assess learning</a:t>
            </a:r>
          </a:p>
          <a:p>
            <a:r>
              <a:rPr lang="en-US" dirty="0" smtClean="0"/>
              <a:t>End of lesson tests</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Implementation Manual</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dirty="0" smtClean="0"/>
              <a:t>Step-by-step guide for implementing an </a:t>
            </a:r>
            <a:r>
              <a:rPr lang="en-US" dirty="0" err="1" smtClean="0"/>
              <a:t>FMP</a:t>
            </a:r>
            <a:endParaRPr lang="en-US" dirty="0" smtClean="0"/>
          </a:p>
          <a:p>
            <a:r>
              <a:rPr lang="en-US" dirty="0" smtClean="0"/>
              <a:t>For carrier management, including:</a:t>
            </a:r>
          </a:p>
          <a:p>
            <a:pPr lvl="1"/>
            <a:r>
              <a:rPr lang="en-US" dirty="0" smtClean="0"/>
              <a:t>President/CEO</a:t>
            </a:r>
          </a:p>
          <a:p>
            <a:pPr lvl="1"/>
            <a:r>
              <a:rPr lang="en-US" dirty="0" smtClean="0"/>
              <a:t>Safety managers</a:t>
            </a:r>
          </a:p>
          <a:p>
            <a:pPr lvl="1"/>
            <a:r>
              <a:rPr lang="en-US" dirty="0" smtClean="0"/>
              <a:t>Fleet managers</a:t>
            </a:r>
          </a:p>
          <a:p>
            <a:pPr lvl="1"/>
            <a:r>
              <a:rPr lang="en-US" dirty="0" smtClean="0"/>
              <a:t>Logistics managers</a:t>
            </a:r>
          </a:p>
          <a:p>
            <a:pPr lvl="1"/>
            <a:r>
              <a:rPr lang="en-US" dirty="0" smtClean="0"/>
              <a:t>Transportation managers</a:t>
            </a:r>
          </a:p>
          <a:p>
            <a:r>
              <a:rPr lang="en-US" dirty="0" smtClean="0"/>
              <a:t>Practical, easy-to-understand 		  reference guide</a:t>
            </a:r>
          </a:p>
          <a:p>
            <a:pPr lvl="1"/>
            <a:endParaRPr lang="en-US" dirty="0"/>
          </a:p>
        </p:txBody>
      </p:sp>
      <p:pic>
        <p:nvPicPr>
          <p:cNvPr id="2050" name="Picture 2" title="Instruction Man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841932"/>
            <a:ext cx="3124200" cy="209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Overview of the Implementation Manual</a:t>
            </a:r>
            <a:endParaRPr lang="en-US" dirty="0">
              <a:solidFill>
                <a:schemeClr val="bg1"/>
              </a:solidFill>
            </a:endParaRPr>
          </a:p>
        </p:txBody>
      </p:sp>
      <p:sp>
        <p:nvSpPr>
          <p:cNvPr id="3" name="Content Placeholder 2"/>
          <p:cNvSpPr>
            <a:spLocks noGrp="1"/>
          </p:cNvSpPr>
          <p:nvPr>
            <p:ph idx="1"/>
          </p:nvPr>
        </p:nvSpPr>
        <p:spPr>
          <a:xfrm>
            <a:off x="457200" y="1752600"/>
            <a:ext cx="8229600" cy="4373563"/>
          </a:xfrm>
        </p:spPr>
        <p:txBody>
          <a:bodyPr>
            <a:normAutofit fontScale="92500" lnSpcReduction="20000"/>
          </a:bodyPr>
          <a:lstStyle/>
          <a:p>
            <a:r>
              <a:rPr lang="en-US" dirty="0" smtClean="0"/>
              <a:t>Definition and benefits of an FMP </a:t>
            </a:r>
          </a:p>
          <a:p>
            <a:r>
              <a:rPr lang="en-US" dirty="0" smtClean="0"/>
              <a:t>Role of safety culture </a:t>
            </a:r>
          </a:p>
          <a:p>
            <a:r>
              <a:rPr lang="en-US" dirty="0" smtClean="0"/>
              <a:t>Roles and responsibility in an FMP</a:t>
            </a:r>
          </a:p>
          <a:p>
            <a:r>
              <a:rPr lang="en-US" dirty="0" smtClean="0"/>
              <a:t>Performance measures and rewards in an FMP</a:t>
            </a:r>
          </a:p>
          <a:p>
            <a:r>
              <a:rPr lang="en-US" dirty="0" smtClean="0"/>
              <a:t>Risk management</a:t>
            </a:r>
          </a:p>
          <a:p>
            <a:r>
              <a:rPr lang="en-US" dirty="0" smtClean="0"/>
              <a:t>Guide to corporate culture change</a:t>
            </a:r>
          </a:p>
          <a:p>
            <a:r>
              <a:rPr lang="en-US" dirty="0"/>
              <a:t>How to select </a:t>
            </a:r>
            <a:r>
              <a:rPr lang="en-US" dirty="0" smtClean="0"/>
              <a:t>trainers</a:t>
            </a:r>
          </a:p>
          <a:p>
            <a:r>
              <a:rPr lang="en-US" dirty="0" smtClean="0"/>
              <a:t>Step-by-step guide to implement a sleep disorders screening and treatment program</a:t>
            </a:r>
            <a:endParaRPr lang="en-US" dirty="0"/>
          </a:p>
          <a:p>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title="Fatigued man frustrated with his alarm clock"/>
          <p:cNvPicPr>
            <a:picLocks noChangeAspect="1" noChangeArrowheads="1"/>
          </p:cNvPicPr>
          <p:nvPr/>
        </p:nvPicPr>
        <p:blipFill>
          <a:blip r:embed="rId3" cstate="print"/>
          <a:srcRect/>
          <a:stretch>
            <a:fillRect/>
          </a:stretch>
        </p:blipFill>
        <p:spPr bwMode="auto">
          <a:xfrm>
            <a:off x="5867400" y="2895600"/>
            <a:ext cx="2209800" cy="3310795"/>
          </a:xfrm>
          <a:prstGeom prst="rect">
            <a:avLst/>
          </a:prstGeom>
          <a:noFill/>
        </p:spPr>
      </p:pic>
      <p:sp>
        <p:nvSpPr>
          <p:cNvPr id="2" name="Title 1"/>
          <p:cNvSpPr>
            <a:spLocks noGrp="1"/>
          </p:cNvSpPr>
          <p:nvPr>
            <p:ph type="title"/>
          </p:nvPr>
        </p:nvSpPr>
        <p:spPr/>
        <p:txBody>
          <a:bodyPr/>
          <a:lstStyle/>
          <a:p>
            <a:r>
              <a:rPr lang="en-US" dirty="0">
                <a:solidFill>
                  <a:schemeClr val="bg1"/>
                </a:solidFill>
              </a:rPr>
              <a:t>Module </a:t>
            </a:r>
            <a:r>
              <a:rPr lang="en-US" dirty="0" smtClean="0">
                <a:solidFill>
                  <a:schemeClr val="bg1"/>
                </a:solidFill>
              </a:rPr>
              <a:t>1 </a:t>
            </a:r>
            <a:r>
              <a:rPr lang="en-US" dirty="0">
                <a:solidFill>
                  <a:schemeClr val="bg1"/>
                </a:solidFill>
              </a:rPr>
              <a:t>Overview</a:t>
            </a:r>
          </a:p>
        </p:txBody>
      </p:sp>
      <p:sp>
        <p:nvSpPr>
          <p:cNvPr id="3" name="Content Placeholder 2"/>
          <p:cNvSpPr>
            <a:spLocks noGrp="1"/>
          </p:cNvSpPr>
          <p:nvPr>
            <p:ph idx="1"/>
          </p:nvPr>
        </p:nvSpPr>
        <p:spPr/>
        <p:txBody>
          <a:bodyPr/>
          <a:lstStyle/>
          <a:p>
            <a:r>
              <a:rPr lang="en-US" dirty="0" smtClean="0"/>
              <a:t>Introduction to Fatigue</a:t>
            </a:r>
          </a:p>
          <a:p>
            <a:r>
              <a:rPr lang="en-US" dirty="0" smtClean="0"/>
              <a:t>Overview of Fatigue Management Program</a:t>
            </a:r>
          </a:p>
          <a:p>
            <a:r>
              <a:rPr lang="en-US" dirty="0" smtClean="0"/>
              <a:t>Module Summaries</a:t>
            </a:r>
          </a:p>
          <a:p>
            <a:endParaRPr lang="en-US" dirty="0"/>
          </a:p>
        </p:txBody>
      </p:sp>
      <p:pic>
        <p:nvPicPr>
          <p:cNvPr id="1026" name="Picture 2" descr="\\Tomahawk\projects\457407\Working\Documents\Module Content\istock photos\Module 1\truck driver.jpg"/>
          <p:cNvPicPr>
            <a:picLocks noChangeAspect="1" noChangeArrowheads="1"/>
          </p:cNvPicPr>
          <p:nvPr/>
        </p:nvPicPr>
        <p:blipFill>
          <a:blip r:embed="rId4" cstate="print"/>
          <a:srcRect/>
          <a:stretch>
            <a:fillRect/>
          </a:stretch>
        </p:blipFill>
        <p:spPr bwMode="auto">
          <a:xfrm>
            <a:off x="838200" y="3695700"/>
            <a:ext cx="3617473" cy="24003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Lesson 3: Module Summaries</a:t>
            </a:r>
            <a:endParaRPr lang="en-US" dirty="0">
              <a:solidFill>
                <a:schemeClr val="bg1"/>
              </a:solidFill>
            </a:endParaRPr>
          </a:p>
        </p:txBody>
      </p:sp>
    </p:spTree>
    <p:extLst>
      <p:ext uri="{BB962C8B-B14F-4D97-AF65-F5344CB8AC3E}">
        <p14:creationId xmlns:p14="http://schemas.microsoft.com/office/powerpoint/2010/main" val="38987480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Instructional Modules</a:t>
            </a:r>
            <a:endParaRPr lang="en-US"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2071748"/>
              </p:ext>
            </p:extLst>
          </p:nvPr>
        </p:nvGraphicFramePr>
        <p:xfrm>
          <a:off x="457200" y="1447800"/>
          <a:ext cx="8229600" cy="4861560"/>
        </p:xfrm>
        <a:graphic>
          <a:graphicData uri="http://schemas.openxmlformats.org/drawingml/2006/table">
            <a:tbl>
              <a:tblPr firstRow="1" bandRow="1">
                <a:tableStyleId>{5940675A-B579-460E-94D1-54222C63F5DA}</a:tableStyleId>
              </a:tblPr>
              <a:tblGrid>
                <a:gridCol w="1143000"/>
                <a:gridCol w="2971800"/>
                <a:gridCol w="2743200"/>
                <a:gridCol w="1371600"/>
              </a:tblGrid>
              <a:tr h="370840">
                <a:tc>
                  <a:txBody>
                    <a:bodyPr/>
                    <a:lstStyle/>
                    <a:p>
                      <a:pPr algn="ctr"/>
                      <a:r>
                        <a:rPr lang="en-US" sz="1600" b="1" dirty="0" smtClean="0"/>
                        <a:t>Module</a:t>
                      </a:r>
                      <a:endParaRPr lang="en-US" sz="1600" b="1" dirty="0">
                        <a:solidFill>
                          <a:sysClr val="windowText" lastClr="000000"/>
                        </a:solidFill>
                      </a:endParaRPr>
                    </a:p>
                  </a:txBody>
                  <a:tcPr anchor="ctr">
                    <a:solidFill>
                      <a:schemeClr val="bg1">
                        <a:lumMod val="65000"/>
                      </a:schemeClr>
                    </a:solidFill>
                  </a:tcPr>
                </a:tc>
                <a:tc>
                  <a:txBody>
                    <a:bodyPr/>
                    <a:lstStyle/>
                    <a:p>
                      <a:pPr algn="ctr"/>
                      <a:r>
                        <a:rPr lang="en-US" sz="1600" b="1" dirty="0" smtClean="0"/>
                        <a:t>Title</a:t>
                      </a:r>
                      <a:endParaRPr lang="en-US" sz="1600" b="1" dirty="0">
                        <a:solidFill>
                          <a:sysClr val="windowText" lastClr="000000"/>
                        </a:solidFill>
                      </a:endParaRPr>
                    </a:p>
                  </a:txBody>
                  <a:tcPr anchor="ctr">
                    <a:solidFill>
                      <a:schemeClr val="bg1">
                        <a:lumMod val="65000"/>
                      </a:schemeClr>
                    </a:solidFill>
                  </a:tcPr>
                </a:tc>
                <a:tc>
                  <a:txBody>
                    <a:bodyPr/>
                    <a:lstStyle/>
                    <a:p>
                      <a:pPr algn="ctr"/>
                      <a:r>
                        <a:rPr lang="en-US" sz="1600" b="1" dirty="0" smtClean="0"/>
                        <a:t>Target Audience</a:t>
                      </a:r>
                      <a:endParaRPr lang="en-US" sz="1600" b="1" dirty="0">
                        <a:solidFill>
                          <a:sysClr val="windowText" lastClr="000000"/>
                        </a:solidFill>
                      </a:endParaRPr>
                    </a:p>
                  </a:txBody>
                  <a:tcPr anchor="ctr">
                    <a:solidFill>
                      <a:schemeClr val="bg1">
                        <a:lumMod val="65000"/>
                      </a:schemeClr>
                    </a:solidFill>
                  </a:tcPr>
                </a:tc>
                <a:tc>
                  <a:txBody>
                    <a:bodyPr/>
                    <a:lstStyle/>
                    <a:p>
                      <a:pPr algn="ctr"/>
                      <a:r>
                        <a:rPr lang="en-US" sz="1600" b="1" dirty="0" smtClean="0"/>
                        <a:t>Estimated Duration</a:t>
                      </a:r>
                      <a:endParaRPr lang="en-US" sz="1600" b="1" dirty="0">
                        <a:solidFill>
                          <a:sysClr val="windowText" lastClr="000000"/>
                        </a:solidFill>
                      </a:endParaRPr>
                    </a:p>
                  </a:txBody>
                  <a:tcPr anchor="ctr">
                    <a:solidFill>
                      <a:schemeClr val="bg1">
                        <a:lumMod val="65000"/>
                      </a:schemeClr>
                    </a:solidFill>
                  </a:tcPr>
                </a:tc>
              </a:tr>
              <a:tr h="370840">
                <a:tc>
                  <a:txBody>
                    <a:bodyPr/>
                    <a:lstStyle/>
                    <a:p>
                      <a:pPr algn="ctr"/>
                      <a:r>
                        <a:rPr lang="en-US" sz="1400" dirty="0" smtClean="0"/>
                        <a:t>1</a:t>
                      </a:r>
                      <a:endParaRPr lang="en-US" sz="1400" dirty="0"/>
                    </a:p>
                  </a:txBody>
                  <a:tcPr anchor="ctr"/>
                </a:tc>
                <a:tc>
                  <a:txBody>
                    <a:bodyPr/>
                    <a:lstStyle/>
                    <a:p>
                      <a:r>
                        <a:rPr lang="en-US" sz="1400" dirty="0" smtClean="0"/>
                        <a:t>FMP Introduction and Overview</a:t>
                      </a:r>
                      <a:endParaRPr lang="en-US" sz="1400" dirty="0"/>
                    </a:p>
                  </a:txBody>
                  <a:tcPr anchor="ctr"/>
                </a:tc>
                <a:tc>
                  <a:txBody>
                    <a:bodyPr/>
                    <a:lstStyle/>
                    <a:p>
                      <a:r>
                        <a:rPr lang="en-US" sz="1400" dirty="0" smtClean="0"/>
                        <a:t>Carrier Executives and Managers</a:t>
                      </a:r>
                      <a:endParaRPr lang="en-US" sz="1400" dirty="0"/>
                    </a:p>
                  </a:txBody>
                  <a:tcPr anchor="ctr"/>
                </a:tc>
                <a:tc>
                  <a:txBody>
                    <a:bodyPr/>
                    <a:lstStyle/>
                    <a:p>
                      <a:r>
                        <a:rPr lang="en-US" sz="1400" dirty="0" smtClean="0"/>
                        <a:t>45 minutes</a:t>
                      </a:r>
                      <a:endParaRPr lang="en-US" sz="1400" dirty="0"/>
                    </a:p>
                  </a:txBody>
                  <a:tcPr anchor="ctr"/>
                </a:tc>
              </a:tr>
              <a:tr h="370840">
                <a:tc>
                  <a:txBody>
                    <a:bodyPr/>
                    <a:lstStyle/>
                    <a:p>
                      <a:pPr algn="ctr"/>
                      <a:r>
                        <a:rPr lang="en-US" sz="1400" dirty="0" smtClean="0"/>
                        <a:t>2</a:t>
                      </a:r>
                      <a:endParaRPr lang="en-US" sz="1400" dirty="0"/>
                    </a:p>
                  </a:txBody>
                  <a:tcPr anchor="ctr"/>
                </a:tc>
                <a:tc>
                  <a:txBody>
                    <a:bodyPr/>
                    <a:lstStyle/>
                    <a:p>
                      <a:r>
                        <a:rPr lang="en-US" sz="1400" dirty="0" smtClean="0"/>
                        <a:t>Safety Culture and Management Practices</a:t>
                      </a:r>
                      <a:endParaRPr lang="en-U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Carrier Executives and Managers</a:t>
                      </a:r>
                    </a:p>
                  </a:txBody>
                  <a:tcPr anchor="ctr"/>
                </a:tc>
                <a:tc>
                  <a:txBody>
                    <a:bodyPr/>
                    <a:lstStyle/>
                    <a:p>
                      <a:r>
                        <a:rPr lang="en-US" sz="1400" dirty="0" smtClean="0"/>
                        <a:t>1.5 hours</a:t>
                      </a:r>
                      <a:endParaRPr lang="en-US" sz="1400" dirty="0"/>
                    </a:p>
                  </a:txBody>
                  <a:tcPr anchor="ctr"/>
                </a:tc>
              </a:tr>
              <a:tr h="370840">
                <a:tc>
                  <a:txBody>
                    <a:bodyPr/>
                    <a:lstStyle/>
                    <a:p>
                      <a:pPr algn="ctr"/>
                      <a:r>
                        <a:rPr lang="en-US" sz="1400" dirty="0" smtClean="0"/>
                        <a:t>3</a:t>
                      </a:r>
                      <a:endParaRPr lang="en-US" sz="1400" dirty="0"/>
                    </a:p>
                  </a:txBody>
                  <a:tcPr anchor="ctr"/>
                </a:tc>
                <a:tc>
                  <a:txBody>
                    <a:bodyPr/>
                    <a:lstStyle/>
                    <a:p>
                      <a:r>
                        <a:rPr lang="en-US" sz="1400" dirty="0" smtClean="0"/>
                        <a:t>Driver Education</a:t>
                      </a:r>
                      <a:endParaRPr lang="en-US" sz="1400" dirty="0"/>
                    </a:p>
                  </a:txBody>
                  <a:tcPr anchor="ctr"/>
                </a:tc>
                <a:tc>
                  <a:txBody>
                    <a:bodyPr/>
                    <a:lstStyle/>
                    <a:p>
                      <a:r>
                        <a:rPr lang="en-US" sz="1400" dirty="0" smtClean="0"/>
                        <a:t>Drivers</a:t>
                      </a:r>
                      <a:endParaRPr lang="en-US" sz="1400" dirty="0"/>
                    </a:p>
                  </a:txBody>
                  <a:tcPr anchor="ctr"/>
                </a:tc>
                <a:tc>
                  <a:txBody>
                    <a:bodyPr/>
                    <a:lstStyle/>
                    <a:p>
                      <a:r>
                        <a:rPr lang="en-US" sz="1400" dirty="0" smtClean="0"/>
                        <a:t>3 hours</a:t>
                      </a:r>
                      <a:endParaRPr lang="en-US" sz="1400" dirty="0"/>
                    </a:p>
                  </a:txBody>
                  <a:tcPr anchor="ctr"/>
                </a:tc>
              </a:tr>
              <a:tr h="370840">
                <a:tc>
                  <a:txBody>
                    <a:bodyPr/>
                    <a:lstStyle/>
                    <a:p>
                      <a:pPr algn="ctr"/>
                      <a:r>
                        <a:rPr lang="en-US" sz="1400" dirty="0" smtClean="0"/>
                        <a:t>4</a:t>
                      </a:r>
                      <a:endParaRPr lang="en-US" sz="1400" dirty="0"/>
                    </a:p>
                  </a:txBody>
                  <a:tcPr anchor="ctr"/>
                </a:tc>
                <a:tc>
                  <a:txBody>
                    <a:bodyPr/>
                    <a:lstStyle/>
                    <a:p>
                      <a:r>
                        <a:rPr lang="en-US" sz="1400" dirty="0" smtClean="0"/>
                        <a:t>Driver Family Education</a:t>
                      </a:r>
                      <a:endParaRPr lang="en-US" sz="1400" dirty="0"/>
                    </a:p>
                  </a:txBody>
                  <a:tcPr anchor="ctr"/>
                </a:tc>
                <a:tc>
                  <a:txBody>
                    <a:bodyPr/>
                    <a:lstStyle/>
                    <a:p>
                      <a:r>
                        <a:rPr lang="en-US" sz="1400" dirty="0" smtClean="0"/>
                        <a:t>Drivers’ Spouses and Family</a:t>
                      </a:r>
                      <a:endParaRPr lang="en-US" sz="1400" dirty="0"/>
                    </a:p>
                  </a:txBody>
                  <a:tcPr anchor="ctr"/>
                </a:tc>
                <a:tc>
                  <a:txBody>
                    <a:bodyPr/>
                    <a:lstStyle/>
                    <a:p>
                      <a:r>
                        <a:rPr lang="en-US" sz="1400" dirty="0" smtClean="0"/>
                        <a:t>45 minutes</a:t>
                      </a:r>
                      <a:endParaRPr lang="en-US" sz="1400" dirty="0"/>
                    </a:p>
                  </a:txBody>
                  <a:tcPr anchor="ctr"/>
                </a:tc>
              </a:tr>
              <a:tr h="370840">
                <a:tc>
                  <a:txBody>
                    <a:bodyPr/>
                    <a:lstStyle/>
                    <a:p>
                      <a:pPr algn="ctr"/>
                      <a:r>
                        <a:rPr lang="en-US" sz="1400" dirty="0" smtClean="0"/>
                        <a:t>5</a:t>
                      </a:r>
                      <a:endParaRPr lang="en-US" sz="1400" dirty="0"/>
                    </a:p>
                  </a:txBody>
                  <a:tcPr anchor="ctr"/>
                </a:tc>
                <a:tc>
                  <a:txBody>
                    <a:bodyPr/>
                    <a:lstStyle/>
                    <a:p>
                      <a:r>
                        <a:rPr lang="en-US" sz="1400" dirty="0" smtClean="0"/>
                        <a:t>Train-the-Trainer for Driver Education and Family Forum</a:t>
                      </a:r>
                      <a:endParaRPr lang="en-US" sz="1400" dirty="0"/>
                    </a:p>
                  </a:txBody>
                  <a:tcPr anchor="ctr"/>
                </a:tc>
                <a:tc>
                  <a:txBody>
                    <a:bodyPr/>
                    <a:lstStyle/>
                    <a:p>
                      <a:pPr algn="ctr"/>
                      <a:r>
                        <a:rPr lang="en-US" sz="1400" baseline="0" dirty="0" smtClean="0"/>
                        <a:t>Trainers</a:t>
                      </a:r>
                      <a:endParaRPr lang="en-US" sz="1400" dirty="0"/>
                    </a:p>
                  </a:txBody>
                  <a:tcPr anchor="ctr"/>
                </a:tc>
                <a:tc>
                  <a:txBody>
                    <a:bodyPr/>
                    <a:lstStyle/>
                    <a:p>
                      <a:r>
                        <a:rPr lang="en-US" sz="1400" dirty="0" smtClean="0"/>
                        <a:t>3.5 hours</a:t>
                      </a:r>
                      <a:endParaRPr lang="en-US" sz="1400" dirty="0"/>
                    </a:p>
                  </a:txBody>
                  <a:tcPr anchor="ctr"/>
                </a:tc>
              </a:tr>
              <a:tr h="320040">
                <a:tc>
                  <a:txBody>
                    <a:bodyPr/>
                    <a:lstStyle/>
                    <a:p>
                      <a:pPr algn="ctr"/>
                      <a:r>
                        <a:rPr lang="en-US" sz="1400" dirty="0" smtClean="0"/>
                        <a:t>6</a:t>
                      </a:r>
                      <a:endParaRPr lang="en-US" sz="1400" dirty="0"/>
                    </a:p>
                  </a:txBody>
                  <a:tcPr anchor="ctr"/>
                </a:tc>
                <a:tc>
                  <a:txBody>
                    <a:bodyPr/>
                    <a:lstStyle/>
                    <a:p>
                      <a:r>
                        <a:rPr lang="en-US" sz="1400" dirty="0" smtClean="0"/>
                        <a:t>Shipper</a:t>
                      </a:r>
                      <a:r>
                        <a:rPr lang="en-US" sz="1400" baseline="0" dirty="0" smtClean="0"/>
                        <a:t>s and Receivers</a:t>
                      </a:r>
                      <a:endParaRPr lang="en-US" sz="1400" dirty="0"/>
                    </a:p>
                  </a:txBody>
                  <a:tcPr anchor="ctr"/>
                </a:tc>
                <a:tc>
                  <a:txBody>
                    <a:bodyPr/>
                    <a:lstStyle/>
                    <a:p>
                      <a:r>
                        <a:rPr lang="en-US" sz="1400" dirty="0" smtClean="0"/>
                        <a:t>Shippers</a:t>
                      </a:r>
                      <a:r>
                        <a:rPr lang="en-US" sz="1400" baseline="0" dirty="0" smtClean="0"/>
                        <a:t> and Receivers</a:t>
                      </a:r>
                      <a:endParaRPr lang="en-US" sz="1400" dirty="0"/>
                    </a:p>
                  </a:txBody>
                  <a:tcPr anchor="ctr"/>
                </a:tc>
                <a:tc>
                  <a:txBody>
                    <a:bodyPr/>
                    <a:lstStyle/>
                    <a:p>
                      <a:r>
                        <a:rPr lang="en-US" sz="1400" dirty="0" smtClean="0"/>
                        <a:t>30 minutes</a:t>
                      </a:r>
                      <a:endParaRPr lang="en-US" sz="1400" dirty="0"/>
                    </a:p>
                  </a:txBody>
                  <a:tcPr anchor="ctr"/>
                </a:tc>
              </a:tr>
              <a:tr h="370840">
                <a:tc>
                  <a:txBody>
                    <a:bodyPr/>
                    <a:lstStyle/>
                    <a:p>
                      <a:pPr algn="ctr"/>
                      <a:r>
                        <a:rPr lang="en-US" sz="1400" dirty="0" smtClean="0"/>
                        <a:t>7</a:t>
                      </a:r>
                      <a:endParaRPr lang="en-US" sz="1400" dirty="0"/>
                    </a:p>
                  </a:txBody>
                  <a:tcPr anchor="ctr"/>
                </a:tc>
                <a:tc>
                  <a:txBody>
                    <a:bodyPr/>
                    <a:lstStyle/>
                    <a:p>
                      <a:r>
                        <a:rPr lang="en-US" sz="1400" dirty="0" smtClean="0"/>
                        <a:t>Motor Carrier Sleep Disorders Management </a:t>
                      </a:r>
                      <a:endParaRPr lang="en-U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Carrier Executives and Managers</a:t>
                      </a:r>
                    </a:p>
                  </a:txBody>
                  <a:tcPr anchor="ctr"/>
                </a:tc>
                <a:tc>
                  <a:txBody>
                    <a:bodyPr/>
                    <a:lstStyle/>
                    <a:p>
                      <a:r>
                        <a:rPr lang="en-US" sz="1400" dirty="0" smtClean="0"/>
                        <a:t>1.5 hours</a:t>
                      </a:r>
                      <a:endParaRPr lang="en-US" sz="1400" dirty="0"/>
                    </a:p>
                  </a:txBody>
                  <a:tcPr anchor="ctr"/>
                </a:tc>
              </a:tr>
              <a:tr h="370840">
                <a:tc>
                  <a:txBody>
                    <a:bodyPr/>
                    <a:lstStyle/>
                    <a:p>
                      <a:pPr algn="ctr"/>
                      <a:r>
                        <a:rPr lang="en-US" sz="1400" dirty="0" smtClean="0"/>
                        <a:t>8</a:t>
                      </a:r>
                      <a:endParaRPr lang="en-US" sz="1400" dirty="0"/>
                    </a:p>
                  </a:txBody>
                  <a:tcPr anchor="ctr"/>
                </a:tc>
                <a:tc>
                  <a:txBody>
                    <a:bodyPr/>
                    <a:lstStyle/>
                    <a:p>
                      <a:r>
                        <a:rPr lang="en-US" sz="1400" dirty="0" smtClean="0"/>
                        <a:t>Driver Sleep Disorders Management</a:t>
                      </a:r>
                      <a:endParaRPr lang="en-US" sz="1400" dirty="0"/>
                    </a:p>
                  </a:txBody>
                  <a:tcPr anchor="ctr"/>
                </a:tc>
                <a:tc>
                  <a:txBody>
                    <a:bodyPr/>
                    <a:lstStyle/>
                    <a:p>
                      <a:r>
                        <a:rPr lang="en-US" sz="1400" dirty="0" smtClean="0"/>
                        <a:t>Drivers</a:t>
                      </a:r>
                      <a:endParaRPr lang="en-US" sz="1400" dirty="0"/>
                    </a:p>
                  </a:txBody>
                  <a:tcPr anchor="ctr"/>
                </a:tc>
                <a:tc>
                  <a:txBody>
                    <a:bodyPr/>
                    <a:lstStyle/>
                    <a:p>
                      <a:r>
                        <a:rPr lang="en-US" sz="1400" dirty="0" smtClean="0"/>
                        <a:t>1.25 hours</a:t>
                      </a:r>
                      <a:endParaRPr lang="en-US" sz="1400" dirty="0"/>
                    </a:p>
                  </a:txBody>
                  <a:tcPr anchor="ctr"/>
                </a:tc>
              </a:tr>
              <a:tr h="406400">
                <a:tc>
                  <a:txBody>
                    <a:bodyPr/>
                    <a:lstStyle/>
                    <a:p>
                      <a:pPr algn="ctr"/>
                      <a:r>
                        <a:rPr lang="en-US" sz="1400" dirty="0" smtClean="0"/>
                        <a:t>9</a:t>
                      </a:r>
                      <a:endParaRPr lang="en-US" sz="1400" dirty="0"/>
                    </a:p>
                  </a:txBody>
                  <a:tcPr anchor="ctr"/>
                </a:tc>
                <a:tc>
                  <a:txBody>
                    <a:bodyPr/>
                    <a:lstStyle/>
                    <a:p>
                      <a:r>
                        <a:rPr lang="en-US" sz="1400" dirty="0" smtClean="0"/>
                        <a:t>Driver</a:t>
                      </a:r>
                      <a:r>
                        <a:rPr lang="en-US" sz="1400" baseline="0" dirty="0" smtClean="0"/>
                        <a:t> Scheduling and Tools</a:t>
                      </a:r>
                      <a:endParaRPr lang="en-US" sz="1400" dirty="0"/>
                    </a:p>
                  </a:txBody>
                  <a:tcPr anchor="ctr"/>
                </a:tc>
                <a:tc>
                  <a:txBody>
                    <a:bodyPr/>
                    <a:lstStyle/>
                    <a:p>
                      <a:r>
                        <a:rPr lang="en-US" sz="1400" dirty="0" smtClean="0"/>
                        <a:t>Dispatchers and Managers *</a:t>
                      </a:r>
                      <a:endParaRPr lang="en-US" sz="1400" dirty="0"/>
                    </a:p>
                  </a:txBody>
                  <a:tcPr anchor="ctr"/>
                </a:tc>
                <a:tc>
                  <a:txBody>
                    <a:bodyPr/>
                    <a:lstStyle/>
                    <a:p>
                      <a:r>
                        <a:rPr lang="en-US" sz="1400" dirty="0" smtClean="0"/>
                        <a:t>1 hour</a:t>
                      </a:r>
                      <a:endParaRPr lang="en-US" sz="1400" dirty="0"/>
                    </a:p>
                  </a:txBody>
                  <a:tcPr anchor="ctr"/>
                </a:tc>
              </a:tr>
              <a:tr h="370840">
                <a:tc>
                  <a:txBody>
                    <a:bodyPr/>
                    <a:lstStyle/>
                    <a:p>
                      <a:pPr algn="ctr"/>
                      <a:r>
                        <a:rPr lang="en-US" sz="1400" dirty="0" smtClean="0"/>
                        <a:t>10</a:t>
                      </a:r>
                      <a:endParaRPr lang="en-US" sz="1400" dirty="0"/>
                    </a:p>
                  </a:txBody>
                  <a:tcPr anchor="ctr"/>
                </a:tc>
                <a:tc>
                  <a:txBody>
                    <a:bodyPr/>
                    <a:lstStyle/>
                    <a:p>
                      <a:r>
                        <a:rPr lang="en-US" sz="1400" dirty="0" smtClean="0"/>
                        <a:t>Fatigue Monitoring and Management Technologies</a:t>
                      </a:r>
                      <a:endParaRPr lang="en-U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Carrier Executives and Managers</a:t>
                      </a:r>
                    </a:p>
                  </a:txBody>
                  <a:tcPr anchor="ctr"/>
                </a:tc>
                <a:tc>
                  <a:txBody>
                    <a:bodyPr/>
                    <a:lstStyle/>
                    <a:p>
                      <a:r>
                        <a:rPr lang="en-US" sz="1400" dirty="0" smtClean="0"/>
                        <a:t>1 hour</a:t>
                      </a:r>
                      <a:endParaRPr lang="en-US" sz="1400" dirty="0"/>
                    </a:p>
                  </a:txBody>
                  <a:tcPr anchor="ct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title="Behavior Safety Tria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3733800"/>
            <a:ext cx="2590800" cy="2590800"/>
          </a:xfrm>
          <a:prstGeom prst="rect">
            <a:avLst/>
          </a:prstGeom>
        </p:spPr>
      </p:pic>
      <p:sp>
        <p:nvSpPr>
          <p:cNvPr id="2" name="Title 1"/>
          <p:cNvSpPr>
            <a:spLocks noGrp="1"/>
          </p:cNvSpPr>
          <p:nvPr>
            <p:ph type="title"/>
          </p:nvPr>
        </p:nvSpPr>
        <p:spPr/>
        <p:txBody>
          <a:bodyPr>
            <a:normAutofit fontScale="90000"/>
          </a:bodyPr>
          <a:lstStyle/>
          <a:p>
            <a:r>
              <a:rPr lang="en-US" dirty="0" smtClean="0">
                <a:solidFill>
                  <a:schemeClr val="bg1"/>
                </a:solidFill>
              </a:rPr>
              <a:t>Module 2: Safety Culture and Management Practices</a:t>
            </a:r>
            <a:endParaRPr lang="en-US" dirty="0">
              <a:solidFill>
                <a:schemeClr val="bg1"/>
              </a:solidFill>
            </a:endParaRPr>
          </a:p>
        </p:txBody>
      </p:sp>
      <p:sp>
        <p:nvSpPr>
          <p:cNvPr id="3" name="Content Placeholder 2"/>
          <p:cNvSpPr>
            <a:spLocks noGrp="1"/>
          </p:cNvSpPr>
          <p:nvPr>
            <p:ph idx="1"/>
          </p:nvPr>
        </p:nvSpPr>
        <p:spPr>
          <a:xfrm>
            <a:off x="457200" y="1600200"/>
            <a:ext cx="6477000" cy="4876800"/>
          </a:xfrm>
        </p:spPr>
        <p:txBody>
          <a:bodyPr>
            <a:normAutofit fontScale="55000" lnSpcReduction="20000"/>
          </a:bodyPr>
          <a:lstStyle/>
          <a:p>
            <a:pPr>
              <a:lnSpc>
                <a:spcPct val="110000"/>
              </a:lnSpc>
            </a:pPr>
            <a:r>
              <a:rPr lang="en-US" sz="4500" dirty="0" smtClean="0"/>
              <a:t>Understand how various safety culture components can be used to implement and maintain a successful FMP</a:t>
            </a:r>
          </a:p>
          <a:p>
            <a:pPr>
              <a:lnSpc>
                <a:spcPct val="110000"/>
              </a:lnSpc>
            </a:pPr>
            <a:r>
              <a:rPr lang="en-US" sz="4500" dirty="0" smtClean="0"/>
              <a:t>Introduction to safety culture</a:t>
            </a:r>
          </a:p>
          <a:p>
            <a:pPr>
              <a:lnSpc>
                <a:spcPct val="110000"/>
              </a:lnSpc>
            </a:pPr>
            <a:r>
              <a:rPr lang="en-US" sz="4500" dirty="0" smtClean="0"/>
              <a:t>Corporate responsibilities and roles in FMP implementation</a:t>
            </a:r>
          </a:p>
          <a:p>
            <a:pPr>
              <a:lnSpc>
                <a:spcPct val="110000"/>
              </a:lnSpc>
            </a:pPr>
            <a:r>
              <a:rPr lang="en-US" sz="4500" dirty="0" smtClean="0"/>
              <a:t>Strategies for engaging and empowering staff and generating commitment in the FMP</a:t>
            </a:r>
          </a:p>
          <a:p>
            <a:pPr>
              <a:lnSpc>
                <a:spcPct val="110000"/>
              </a:lnSpc>
            </a:pPr>
            <a:r>
              <a:rPr lang="en-US" sz="4500" dirty="0" smtClean="0"/>
              <a:t>Overview of  organizational culture change</a:t>
            </a:r>
          </a:p>
          <a:p>
            <a:pPr>
              <a:lnSpc>
                <a:spcPct val="110000"/>
              </a:lnSpc>
            </a:pPr>
            <a:r>
              <a:rPr lang="en-US" sz="4500" dirty="0" smtClean="0"/>
              <a:t>Performance measures to gauge 	           effectiveness of the FMP</a:t>
            </a:r>
          </a:p>
          <a:p>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Module 3: Driver Education</a:t>
            </a:r>
            <a:endParaRPr lang="en-US" dirty="0">
              <a:solidFill>
                <a:schemeClr val="bg1"/>
              </a:solidFill>
            </a:endParaRPr>
          </a:p>
        </p:txBody>
      </p:sp>
      <p:sp>
        <p:nvSpPr>
          <p:cNvPr id="3" name="Content Placeholder 2"/>
          <p:cNvSpPr>
            <a:spLocks noGrp="1"/>
          </p:cNvSpPr>
          <p:nvPr>
            <p:ph idx="1"/>
          </p:nvPr>
        </p:nvSpPr>
        <p:spPr>
          <a:xfrm>
            <a:off x="457200" y="1600200"/>
            <a:ext cx="5562600" cy="4525963"/>
          </a:xfrm>
        </p:spPr>
        <p:txBody>
          <a:bodyPr>
            <a:normAutofit/>
          </a:bodyPr>
          <a:lstStyle/>
          <a:p>
            <a:r>
              <a:rPr lang="en-US" sz="2800" dirty="0" smtClean="0"/>
              <a:t>Introduction to fatigue/drowsiness</a:t>
            </a:r>
          </a:p>
          <a:p>
            <a:r>
              <a:rPr lang="en-US" sz="2800" dirty="0" smtClean="0"/>
              <a:t>Sleep, alertness, and wellness</a:t>
            </a:r>
          </a:p>
          <a:p>
            <a:r>
              <a:rPr lang="en-US" sz="2800" dirty="0" smtClean="0"/>
              <a:t>Introduction to sleep disorders</a:t>
            </a:r>
          </a:p>
          <a:p>
            <a:r>
              <a:rPr lang="en-US" sz="2800" dirty="0" smtClean="0"/>
              <a:t>Critical fatigue management knowledge, skills, and attitudes</a:t>
            </a:r>
          </a:p>
          <a:p>
            <a:r>
              <a:rPr lang="en-US" sz="2800" dirty="0" smtClean="0"/>
              <a:t>Hours-of-Service (HOS) and scheduling</a:t>
            </a:r>
          </a:p>
        </p:txBody>
      </p:sp>
      <p:pic>
        <p:nvPicPr>
          <p:cNvPr id="4" name="Picture 3" title="The interaction between good sleep, performance, alertness, happiness, and wellne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2209800"/>
            <a:ext cx="2982155" cy="29718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title="Family with a mom, dad, and 2 children"/>
          <p:cNvPicPr>
            <a:picLocks noChangeAspect="1" noChangeArrowheads="1"/>
          </p:cNvPicPr>
          <p:nvPr/>
        </p:nvPicPr>
        <p:blipFill>
          <a:blip r:embed="rId3" cstate="print"/>
          <a:srcRect/>
          <a:stretch>
            <a:fillRect/>
          </a:stretch>
        </p:blipFill>
        <p:spPr bwMode="auto">
          <a:xfrm>
            <a:off x="5943600" y="2876549"/>
            <a:ext cx="2819400" cy="1869233"/>
          </a:xfrm>
          <a:prstGeom prst="rect">
            <a:avLst/>
          </a:prstGeom>
          <a:noFill/>
        </p:spPr>
      </p:pic>
      <p:sp>
        <p:nvSpPr>
          <p:cNvPr id="2" name="Title 1"/>
          <p:cNvSpPr>
            <a:spLocks noGrp="1"/>
          </p:cNvSpPr>
          <p:nvPr>
            <p:ph type="title"/>
          </p:nvPr>
        </p:nvSpPr>
        <p:spPr>
          <a:xfrm>
            <a:off x="152400" y="274638"/>
            <a:ext cx="8915400" cy="1143000"/>
          </a:xfrm>
        </p:spPr>
        <p:txBody>
          <a:bodyPr>
            <a:normAutofit/>
          </a:bodyPr>
          <a:lstStyle/>
          <a:p>
            <a:r>
              <a:rPr lang="en-US" dirty="0" smtClean="0">
                <a:solidFill>
                  <a:schemeClr val="bg1"/>
                </a:solidFill>
              </a:rPr>
              <a:t>Module 4: Driver Family Education</a:t>
            </a:r>
            <a:endParaRPr lang="en-US" dirty="0">
              <a:solidFill>
                <a:schemeClr val="bg1"/>
              </a:solidFill>
            </a:endParaRPr>
          </a:p>
        </p:txBody>
      </p:sp>
      <p:sp>
        <p:nvSpPr>
          <p:cNvPr id="3" name="Content Placeholder 2"/>
          <p:cNvSpPr>
            <a:spLocks noGrp="1"/>
          </p:cNvSpPr>
          <p:nvPr>
            <p:ph idx="1"/>
          </p:nvPr>
        </p:nvSpPr>
        <p:spPr>
          <a:xfrm>
            <a:off x="457200" y="1600200"/>
            <a:ext cx="5486400" cy="4525963"/>
          </a:xfrm>
        </p:spPr>
        <p:txBody>
          <a:bodyPr>
            <a:normAutofit lnSpcReduction="10000"/>
          </a:bodyPr>
          <a:lstStyle/>
          <a:p>
            <a:r>
              <a:rPr lang="en-US" sz="2800" dirty="0" smtClean="0"/>
              <a:t>Driver health and wellness</a:t>
            </a:r>
          </a:p>
          <a:p>
            <a:r>
              <a:rPr lang="en-US" sz="2800" dirty="0" smtClean="0"/>
              <a:t>Teach drivers’ families critical driver fatigue management knowledge, skills, and attitudes relevant to home life</a:t>
            </a:r>
          </a:p>
          <a:p>
            <a:r>
              <a:rPr lang="en-US" sz="2800" dirty="0" smtClean="0"/>
              <a:t>Strategies for improving sleep and alertness</a:t>
            </a:r>
          </a:p>
          <a:p>
            <a:r>
              <a:rPr lang="en-US" sz="2800" dirty="0" smtClean="0"/>
              <a:t>Introduction to sleep disorders</a:t>
            </a:r>
          </a:p>
          <a:p>
            <a:r>
              <a:rPr lang="en-US" sz="2800" dirty="0" smtClean="0"/>
              <a:t>Improve home support for driver sleep hygiene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Module 5: Train-the-Trainer for Driver Education and Family Forum</a:t>
            </a:r>
            <a:endParaRPr lang="en-US" dirty="0">
              <a:solidFill>
                <a:schemeClr val="bg1"/>
              </a:solidFill>
            </a:endParaRPr>
          </a:p>
        </p:txBody>
      </p:sp>
      <p:sp>
        <p:nvSpPr>
          <p:cNvPr id="3" name="Content Placeholder 2"/>
          <p:cNvSpPr>
            <a:spLocks noGrp="1"/>
          </p:cNvSpPr>
          <p:nvPr>
            <p:ph idx="1"/>
          </p:nvPr>
        </p:nvSpPr>
        <p:spPr/>
        <p:txBody>
          <a:bodyPr>
            <a:normAutofit/>
          </a:bodyPr>
          <a:lstStyle/>
          <a:p>
            <a:pPr>
              <a:lnSpc>
                <a:spcPct val="90000"/>
              </a:lnSpc>
            </a:pPr>
            <a:r>
              <a:rPr lang="en-US" sz="3000" dirty="0" smtClean="0"/>
              <a:t>Prepare carrier management/trainers to teach Modules 3 and 4 and facilitate web-based learning</a:t>
            </a:r>
          </a:p>
          <a:p>
            <a:pPr>
              <a:lnSpc>
                <a:spcPct val="90000"/>
              </a:lnSpc>
            </a:pPr>
            <a:r>
              <a:rPr lang="en-US" sz="3000" dirty="0" smtClean="0"/>
              <a:t>Introduction to the trainer’s role in the FMP</a:t>
            </a:r>
          </a:p>
          <a:p>
            <a:pPr>
              <a:lnSpc>
                <a:spcPct val="90000"/>
              </a:lnSpc>
            </a:pPr>
            <a:r>
              <a:rPr lang="en-US" sz="3000" dirty="0" smtClean="0"/>
              <a:t>Trainer activities and responsibilities</a:t>
            </a:r>
          </a:p>
          <a:p>
            <a:pPr>
              <a:lnSpc>
                <a:spcPct val="90000"/>
              </a:lnSpc>
            </a:pPr>
            <a:r>
              <a:rPr lang="en-US" sz="3000" dirty="0" smtClean="0"/>
              <a:t>FMP training structure and features</a:t>
            </a:r>
          </a:p>
          <a:p>
            <a:pPr>
              <a:lnSpc>
                <a:spcPct val="90000"/>
              </a:lnSpc>
            </a:pPr>
            <a:r>
              <a:rPr lang="en-US" sz="3000" dirty="0" smtClean="0"/>
              <a:t>Principles and strategies for effective instruction</a:t>
            </a:r>
          </a:p>
          <a:p>
            <a:endParaRPr lang="en-US" sz="3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Module 6: Shipper and Receiver Education </a:t>
            </a:r>
            <a:endParaRPr lang="en-US" dirty="0">
              <a:solidFill>
                <a:schemeClr val="bg1"/>
              </a:solidFill>
            </a:endParaRPr>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sz="3000" dirty="0" smtClean="0"/>
              <a:t>Teach driver fatigue knowledge, skills, and attitudes relevant to shipper/receiver actions</a:t>
            </a:r>
          </a:p>
          <a:p>
            <a:r>
              <a:rPr lang="en-US" sz="3000" dirty="0"/>
              <a:t>I</a:t>
            </a:r>
            <a:r>
              <a:rPr lang="en-US" sz="3000" dirty="0" smtClean="0"/>
              <a:t>mprove shipper/receiver support for driver rest and HOS compliance</a:t>
            </a:r>
          </a:p>
          <a:p>
            <a:r>
              <a:rPr lang="en-US" sz="3000" dirty="0" smtClean="0"/>
              <a:t>Industry guidelines and standards</a:t>
            </a:r>
          </a:p>
          <a:p>
            <a:r>
              <a:rPr lang="en-US" sz="3000" dirty="0" smtClean="0"/>
              <a:t>“Chain of Responsibility” 			     concept </a:t>
            </a:r>
          </a:p>
          <a:p>
            <a:r>
              <a:rPr lang="en-US" sz="3000" dirty="0" smtClean="0"/>
              <a:t>Shipper and receiver best 		            	   practices for reducing 	                              driver fatigue</a:t>
            </a:r>
          </a:p>
          <a:p>
            <a:endParaRPr lang="en-US" dirty="0" smtClean="0"/>
          </a:p>
        </p:txBody>
      </p:sp>
      <p:grpSp>
        <p:nvGrpSpPr>
          <p:cNvPr id="4" name="Group 3" title="Graphic showing that drivers, carriers, drivers' families, and shippers and receivers all have a influence on fatigue management"/>
          <p:cNvGrpSpPr/>
          <p:nvPr/>
        </p:nvGrpSpPr>
        <p:grpSpPr>
          <a:xfrm>
            <a:off x="5445581" y="3677536"/>
            <a:ext cx="3463755" cy="2799464"/>
            <a:chOff x="165627" y="1279430"/>
            <a:chExt cx="8822181" cy="5293403"/>
          </a:xfrm>
        </p:grpSpPr>
        <p:sp>
          <p:nvSpPr>
            <p:cNvPr id="5" name="Oval 4"/>
            <p:cNvSpPr/>
            <p:nvPr/>
          </p:nvSpPr>
          <p:spPr>
            <a:xfrm>
              <a:off x="304800" y="1447800"/>
              <a:ext cx="5943600" cy="3124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2891807" y="1447800"/>
              <a:ext cx="6096001" cy="3124201"/>
            </a:xfrm>
            <a:prstGeom prst="ellipse">
              <a:avLst/>
            </a:prstGeom>
            <a:no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98205" y="2209176"/>
              <a:ext cx="1705205" cy="507417"/>
            </a:xfrm>
            <a:prstGeom prst="rect">
              <a:avLst/>
            </a:prstGeom>
            <a:noFill/>
          </p:spPr>
          <p:txBody>
            <a:bodyPr wrap="square" rtlCol="0">
              <a:spAutoFit/>
            </a:bodyPr>
            <a:lstStyle/>
            <a:p>
              <a:r>
                <a:rPr lang="en-US" sz="1050" b="1" dirty="0" smtClean="0"/>
                <a:t>Drivers</a:t>
              </a:r>
              <a:endParaRPr lang="en-US" sz="1050" b="1" dirty="0"/>
            </a:p>
          </p:txBody>
        </p:sp>
        <p:sp>
          <p:nvSpPr>
            <p:cNvPr id="8" name="TextBox 7"/>
            <p:cNvSpPr txBox="1"/>
            <p:nvPr/>
          </p:nvSpPr>
          <p:spPr>
            <a:xfrm>
              <a:off x="6858000" y="2253430"/>
              <a:ext cx="1839884" cy="507417"/>
            </a:xfrm>
            <a:prstGeom prst="rect">
              <a:avLst/>
            </a:prstGeom>
            <a:noFill/>
          </p:spPr>
          <p:txBody>
            <a:bodyPr wrap="square" rtlCol="0">
              <a:spAutoFit/>
            </a:bodyPr>
            <a:lstStyle/>
            <a:p>
              <a:r>
                <a:rPr lang="en-US" sz="1050" b="1" dirty="0" smtClean="0">
                  <a:solidFill>
                    <a:srgbClr val="800000"/>
                  </a:solidFill>
                </a:rPr>
                <a:t>Carriers</a:t>
              </a:r>
              <a:endParaRPr lang="en-US" sz="900" b="1" dirty="0">
                <a:solidFill>
                  <a:srgbClr val="800000"/>
                </a:solidFill>
              </a:endParaRPr>
            </a:p>
          </p:txBody>
        </p:sp>
        <p:sp>
          <p:nvSpPr>
            <p:cNvPr id="9" name="TextBox 8"/>
            <p:cNvSpPr txBox="1"/>
            <p:nvPr/>
          </p:nvSpPr>
          <p:spPr>
            <a:xfrm>
              <a:off x="3312805" y="2340566"/>
              <a:ext cx="2404995" cy="830317"/>
            </a:xfrm>
            <a:prstGeom prst="rect">
              <a:avLst/>
            </a:prstGeom>
            <a:noFill/>
          </p:spPr>
          <p:txBody>
            <a:bodyPr wrap="none" rtlCol="0">
              <a:spAutoFit/>
            </a:bodyPr>
            <a:lstStyle/>
            <a:p>
              <a:pPr algn="ctr"/>
              <a:r>
                <a:rPr lang="en-US" sz="1050" b="1" dirty="0" smtClean="0">
                  <a:solidFill>
                    <a:srgbClr val="0033CC"/>
                  </a:solidFill>
                </a:rPr>
                <a:t>Fatigue</a:t>
              </a:r>
            </a:p>
            <a:p>
              <a:pPr algn="ctr"/>
              <a:r>
                <a:rPr lang="en-US" sz="1050" b="1" dirty="0" smtClean="0">
                  <a:solidFill>
                    <a:srgbClr val="0033CC"/>
                  </a:solidFill>
                </a:rPr>
                <a:t>Management</a:t>
              </a:r>
              <a:endParaRPr lang="en-US" sz="1050" b="1" dirty="0">
                <a:solidFill>
                  <a:srgbClr val="0033CC"/>
                </a:solidFill>
              </a:endParaRPr>
            </a:p>
          </p:txBody>
        </p:sp>
        <p:sp>
          <p:nvSpPr>
            <p:cNvPr id="10" name="Oval 9"/>
            <p:cNvSpPr/>
            <p:nvPr/>
          </p:nvSpPr>
          <p:spPr>
            <a:xfrm rot="2700000">
              <a:off x="1815109" y="616517"/>
              <a:ext cx="3220458" cy="6519422"/>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616601" y="4797861"/>
              <a:ext cx="2163725" cy="784189"/>
            </a:xfrm>
            <a:prstGeom prst="rect">
              <a:avLst/>
            </a:prstGeom>
            <a:noFill/>
          </p:spPr>
          <p:txBody>
            <a:bodyPr wrap="square" rtlCol="0">
              <a:spAutoFit/>
            </a:bodyPr>
            <a:lstStyle/>
            <a:p>
              <a:r>
                <a:rPr lang="en-US" sz="900" b="1" dirty="0" smtClean="0">
                  <a:solidFill>
                    <a:schemeClr val="accent1">
                      <a:lumMod val="75000"/>
                    </a:schemeClr>
                  </a:solidFill>
                </a:rPr>
                <a:t>Driver</a:t>
              </a:r>
            </a:p>
            <a:p>
              <a:r>
                <a:rPr lang="en-US" sz="1050" b="1" dirty="0" smtClean="0">
                  <a:solidFill>
                    <a:schemeClr val="accent1">
                      <a:lumMod val="75000"/>
                    </a:schemeClr>
                  </a:solidFill>
                </a:rPr>
                <a:t>Families</a:t>
              </a:r>
              <a:endParaRPr lang="en-US" sz="900" b="1" dirty="0">
                <a:solidFill>
                  <a:schemeClr val="accent1">
                    <a:lumMod val="75000"/>
                  </a:schemeClr>
                </a:solidFill>
              </a:endParaRPr>
            </a:p>
          </p:txBody>
        </p:sp>
        <p:sp>
          <p:nvSpPr>
            <p:cNvPr id="12" name="Oval 11"/>
            <p:cNvSpPr/>
            <p:nvPr/>
          </p:nvSpPr>
          <p:spPr>
            <a:xfrm rot="8100000">
              <a:off x="3832617" y="1279430"/>
              <a:ext cx="3886200" cy="5293403"/>
            </a:xfrm>
            <a:prstGeom prst="ellipse">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5944052" y="4797861"/>
              <a:ext cx="2360428" cy="814942"/>
            </a:xfrm>
            <a:prstGeom prst="rect">
              <a:avLst/>
            </a:prstGeom>
            <a:noFill/>
          </p:spPr>
          <p:txBody>
            <a:bodyPr wrap="square" rtlCol="0">
              <a:spAutoFit/>
            </a:bodyPr>
            <a:lstStyle/>
            <a:p>
              <a:r>
                <a:rPr lang="en-US" sz="1000" b="1" dirty="0" smtClean="0">
                  <a:solidFill>
                    <a:srgbClr val="006600"/>
                  </a:solidFill>
                </a:rPr>
                <a:t>Shippers &amp;</a:t>
              </a:r>
            </a:p>
            <a:p>
              <a:r>
                <a:rPr lang="en-US" sz="1050" b="1" dirty="0" smtClean="0">
                  <a:solidFill>
                    <a:srgbClr val="006600"/>
                  </a:solidFill>
                </a:rPr>
                <a:t>Receivers</a:t>
              </a:r>
              <a:endParaRPr lang="en-US" sz="1000" b="1" dirty="0">
                <a:solidFill>
                  <a:srgbClr val="006600"/>
                </a:solidFill>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title="Sleep apnea checked on a checklist"/>
          <p:cNvPicPr>
            <a:picLocks noChangeAspect="1" noChangeArrowheads="1"/>
          </p:cNvPicPr>
          <p:nvPr/>
        </p:nvPicPr>
        <p:blipFill>
          <a:blip r:embed="rId3" cstate="print"/>
          <a:srcRect/>
          <a:stretch>
            <a:fillRect/>
          </a:stretch>
        </p:blipFill>
        <p:spPr bwMode="auto">
          <a:xfrm>
            <a:off x="6553200" y="3886200"/>
            <a:ext cx="2311938" cy="1543110"/>
          </a:xfrm>
          <a:prstGeom prst="rect">
            <a:avLst/>
          </a:prstGeom>
          <a:noFill/>
        </p:spPr>
      </p:pic>
      <p:sp>
        <p:nvSpPr>
          <p:cNvPr id="2" name="Title 1"/>
          <p:cNvSpPr>
            <a:spLocks noGrp="1"/>
          </p:cNvSpPr>
          <p:nvPr>
            <p:ph type="title"/>
          </p:nvPr>
        </p:nvSpPr>
        <p:spPr/>
        <p:txBody>
          <a:bodyPr>
            <a:normAutofit fontScale="90000"/>
          </a:bodyPr>
          <a:lstStyle/>
          <a:p>
            <a:r>
              <a:rPr lang="en-US" dirty="0" smtClean="0">
                <a:solidFill>
                  <a:schemeClr val="bg1"/>
                </a:solidFill>
              </a:rPr>
              <a:t>Module 7: Motor Carrier Sleep Disorders Management </a:t>
            </a:r>
            <a:endParaRPr lang="en-US" dirty="0">
              <a:solidFill>
                <a:schemeClr val="bg1"/>
              </a:solidFill>
            </a:endParaRPr>
          </a:p>
        </p:txBody>
      </p:sp>
      <p:sp>
        <p:nvSpPr>
          <p:cNvPr id="3" name="Content Placeholder 2"/>
          <p:cNvSpPr>
            <a:spLocks noGrp="1"/>
          </p:cNvSpPr>
          <p:nvPr>
            <p:ph idx="1"/>
          </p:nvPr>
        </p:nvSpPr>
        <p:spPr>
          <a:xfrm>
            <a:off x="404024" y="3429000"/>
            <a:ext cx="6172200" cy="2544763"/>
          </a:xfrm>
        </p:spPr>
        <p:txBody>
          <a:bodyPr>
            <a:normAutofit/>
          </a:bodyPr>
          <a:lstStyle/>
          <a:p>
            <a:pPr>
              <a:lnSpc>
                <a:spcPct val="90000"/>
              </a:lnSpc>
            </a:pPr>
            <a:r>
              <a:rPr lang="en-US" sz="2800" dirty="0" smtClean="0"/>
              <a:t>Developing and implementing a sleep disorders management program</a:t>
            </a:r>
          </a:p>
          <a:p>
            <a:pPr>
              <a:lnSpc>
                <a:spcPct val="90000"/>
              </a:lnSpc>
            </a:pPr>
            <a:r>
              <a:rPr lang="en-US" sz="2800" dirty="0" smtClean="0"/>
              <a:t>Strategies for providing driver support and encouragement</a:t>
            </a:r>
          </a:p>
          <a:p>
            <a:endParaRPr lang="en-US" sz="2800" dirty="0" smtClean="0"/>
          </a:p>
          <a:p>
            <a:endParaRPr lang="en-US" sz="2800" dirty="0" smtClean="0"/>
          </a:p>
          <a:p>
            <a:endParaRPr lang="en-US" sz="2800" dirty="0"/>
          </a:p>
        </p:txBody>
      </p:sp>
      <p:sp>
        <p:nvSpPr>
          <p:cNvPr id="5" name="TextBox 4"/>
          <p:cNvSpPr txBox="1"/>
          <p:nvPr/>
        </p:nvSpPr>
        <p:spPr>
          <a:xfrm>
            <a:off x="457200" y="1447800"/>
            <a:ext cx="8153400" cy="2308324"/>
          </a:xfrm>
          <a:prstGeom prst="rect">
            <a:avLst/>
          </a:prstGeom>
          <a:noFill/>
        </p:spPr>
        <p:txBody>
          <a:bodyPr wrap="square" rtlCol="0">
            <a:spAutoFit/>
          </a:bodyPr>
          <a:lstStyle/>
          <a:p>
            <a:pPr marL="285750" indent="-285750">
              <a:lnSpc>
                <a:spcPct val="90000"/>
              </a:lnSpc>
              <a:buFont typeface="Arial" pitchFamily="34" charset="0"/>
              <a:buChar char="•"/>
            </a:pPr>
            <a:r>
              <a:rPr lang="en-US" sz="2800" dirty="0"/>
              <a:t>Introduction to sleep </a:t>
            </a:r>
            <a:r>
              <a:rPr lang="en-US" sz="2800" dirty="0" smtClean="0"/>
              <a:t>disorders, including obstructive </a:t>
            </a:r>
            <a:r>
              <a:rPr lang="en-US" sz="2800" dirty="0"/>
              <a:t>sleep apnea (OSA)</a:t>
            </a:r>
          </a:p>
          <a:p>
            <a:pPr marL="285750" indent="-285750">
              <a:lnSpc>
                <a:spcPct val="90000"/>
              </a:lnSpc>
              <a:buFont typeface="Arial" pitchFamily="34" charset="0"/>
              <a:buChar char="•"/>
            </a:pPr>
            <a:r>
              <a:rPr lang="en-US" sz="2800" dirty="0"/>
              <a:t>Prevention and treatment of OSA</a:t>
            </a:r>
          </a:p>
          <a:p>
            <a:pPr marL="285750" indent="-285750">
              <a:lnSpc>
                <a:spcPct val="90000"/>
              </a:lnSpc>
              <a:buFont typeface="Arial" pitchFamily="34" charset="0"/>
              <a:buChar char="•"/>
            </a:pPr>
            <a:r>
              <a:rPr lang="en-US" sz="2800" dirty="0"/>
              <a:t>Corporate responsibility and roles in identifying, treating, and managing sleep disorders</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fontScale="90000"/>
          </a:bodyPr>
          <a:lstStyle/>
          <a:p>
            <a:r>
              <a:rPr lang="en-US" dirty="0" smtClean="0">
                <a:solidFill>
                  <a:schemeClr val="bg1"/>
                </a:solidFill>
              </a:rPr>
              <a:t>Module 8: Driver Sleep Disorders Management</a:t>
            </a:r>
            <a:endParaRPr lang="en-US" dirty="0">
              <a:solidFill>
                <a:schemeClr val="bg1"/>
              </a:solidFill>
            </a:endParaRPr>
          </a:p>
        </p:txBody>
      </p:sp>
      <p:sp>
        <p:nvSpPr>
          <p:cNvPr id="3" name="Content Placeholder 2"/>
          <p:cNvSpPr>
            <a:spLocks noGrp="1"/>
          </p:cNvSpPr>
          <p:nvPr>
            <p:ph idx="1"/>
          </p:nvPr>
        </p:nvSpPr>
        <p:spPr>
          <a:xfrm>
            <a:off x="457200" y="1600200"/>
            <a:ext cx="8153400" cy="4525963"/>
          </a:xfrm>
        </p:spPr>
        <p:txBody>
          <a:bodyPr>
            <a:noAutofit/>
          </a:bodyPr>
          <a:lstStyle/>
          <a:p>
            <a:pPr>
              <a:lnSpc>
                <a:spcPct val="90000"/>
              </a:lnSpc>
              <a:spcBef>
                <a:spcPts val="300"/>
              </a:spcBef>
            </a:pPr>
            <a:r>
              <a:rPr lang="en-US" sz="2600" dirty="0" smtClean="0"/>
              <a:t>Inform drivers about sleep disorders, including OSA</a:t>
            </a:r>
          </a:p>
          <a:p>
            <a:pPr>
              <a:lnSpc>
                <a:spcPct val="90000"/>
              </a:lnSpc>
              <a:spcBef>
                <a:spcPts val="300"/>
              </a:spcBef>
            </a:pPr>
            <a:r>
              <a:rPr lang="en-US" sz="2600" dirty="0" smtClean="0"/>
              <a:t>Introduction to sleep disorders</a:t>
            </a:r>
          </a:p>
          <a:p>
            <a:pPr>
              <a:lnSpc>
                <a:spcPct val="90000"/>
              </a:lnSpc>
              <a:spcBef>
                <a:spcPts val="300"/>
              </a:spcBef>
            </a:pPr>
            <a:r>
              <a:rPr lang="en-US" sz="2600" dirty="0" smtClean="0"/>
              <a:t>Signs, symptoms and implications of OSA</a:t>
            </a:r>
          </a:p>
          <a:p>
            <a:pPr>
              <a:lnSpc>
                <a:spcPct val="90000"/>
              </a:lnSpc>
              <a:spcBef>
                <a:spcPts val="300"/>
              </a:spcBef>
            </a:pPr>
            <a:r>
              <a:rPr lang="en-US" sz="2600" dirty="0" smtClean="0"/>
              <a:t>Screening and testing for sleep disorders</a:t>
            </a:r>
          </a:p>
          <a:p>
            <a:pPr>
              <a:lnSpc>
                <a:spcPct val="90000"/>
              </a:lnSpc>
              <a:spcBef>
                <a:spcPts val="300"/>
              </a:spcBef>
            </a:pPr>
            <a:r>
              <a:rPr lang="en-US" sz="2600" dirty="0" smtClean="0"/>
              <a:t>Treatment options for OSA</a:t>
            </a:r>
          </a:p>
          <a:p>
            <a:pPr>
              <a:lnSpc>
                <a:spcPct val="90000"/>
              </a:lnSpc>
              <a:spcBef>
                <a:spcPts val="300"/>
              </a:spcBef>
            </a:pPr>
            <a:r>
              <a:rPr lang="en-US" sz="2600" dirty="0" smtClean="0"/>
              <a:t>Complying with obstructive OSA         	                treatment </a:t>
            </a:r>
          </a:p>
          <a:p>
            <a:pPr>
              <a:lnSpc>
                <a:spcPct val="90000"/>
              </a:lnSpc>
              <a:spcBef>
                <a:spcPts val="300"/>
              </a:spcBef>
            </a:pPr>
            <a:r>
              <a:rPr lang="en-US" sz="2600" dirty="0" smtClean="0"/>
              <a:t>Working with managers for a successful 	              FMP</a:t>
            </a:r>
          </a:p>
        </p:txBody>
      </p:sp>
      <p:pic>
        <p:nvPicPr>
          <p:cNvPr id="4" name="Picture 4" title="Treatment of OSA"/>
          <p:cNvPicPr>
            <a:picLocks noChangeAspect="1" noChangeArrowheads="1"/>
          </p:cNvPicPr>
          <p:nvPr/>
        </p:nvPicPr>
        <p:blipFill>
          <a:blip r:embed="rId3" cstate="print"/>
          <a:srcRect/>
          <a:stretch>
            <a:fillRect/>
          </a:stretch>
        </p:blipFill>
        <p:spPr bwMode="auto">
          <a:xfrm>
            <a:off x="6645937" y="2590800"/>
            <a:ext cx="2202180" cy="25908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Module 9: Driver Scheduling and Tools</a:t>
            </a:r>
            <a:endParaRPr lang="en-US" dirty="0">
              <a:solidFill>
                <a:schemeClr val="bg1"/>
              </a:solidFill>
            </a:endParaRPr>
          </a:p>
        </p:txBody>
      </p:sp>
      <p:graphicFrame>
        <p:nvGraphicFramePr>
          <p:cNvPr id="4" name="Content Placeholder 6" title="Graphic showing that drivers, regulators, and scheduling and management all influence fatigue management"/>
          <p:cNvGraphicFramePr>
            <a:graphicFrameLocks/>
          </p:cNvGraphicFramePr>
          <p:nvPr>
            <p:extLst>
              <p:ext uri="{D42A27DB-BD31-4B8C-83A1-F6EECF244321}">
                <p14:modId xmlns:p14="http://schemas.microsoft.com/office/powerpoint/2010/main" val="284136536"/>
              </p:ext>
            </p:extLst>
          </p:nvPr>
        </p:nvGraphicFramePr>
        <p:xfrm>
          <a:off x="6096000" y="3962400"/>
          <a:ext cx="259080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txBox="1">
            <a:spLocks/>
          </p:cNvSpPr>
          <p:nvPr/>
        </p:nvSpPr>
        <p:spPr>
          <a:xfrm>
            <a:off x="455579" y="1600200"/>
            <a:ext cx="7926421" cy="2514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300"/>
              </a:spcBef>
            </a:pPr>
            <a:r>
              <a:rPr lang="en-US" sz="2600" dirty="0" smtClean="0"/>
              <a:t>Teach best practices to develop and implement a practical, dynamic, and effective driver scheduling program</a:t>
            </a:r>
          </a:p>
          <a:p>
            <a:pPr>
              <a:lnSpc>
                <a:spcPct val="90000"/>
              </a:lnSpc>
              <a:spcBef>
                <a:spcPts val="300"/>
              </a:spcBef>
            </a:pPr>
            <a:r>
              <a:rPr lang="en-US" sz="2600" dirty="0"/>
              <a:t>Introduction to fatigue and </a:t>
            </a:r>
            <a:r>
              <a:rPr lang="en-US" sz="2600" dirty="0" smtClean="0"/>
              <a:t>its effects</a:t>
            </a:r>
          </a:p>
          <a:p>
            <a:pPr>
              <a:lnSpc>
                <a:spcPct val="90000"/>
              </a:lnSpc>
              <a:spcBef>
                <a:spcPts val="300"/>
              </a:spcBef>
            </a:pPr>
            <a:r>
              <a:rPr lang="en-US" sz="2600" dirty="0"/>
              <a:t>Scheduling factors that drive fatigue</a:t>
            </a:r>
          </a:p>
          <a:p>
            <a:pPr>
              <a:lnSpc>
                <a:spcPct val="90000"/>
              </a:lnSpc>
              <a:spcBef>
                <a:spcPts val="300"/>
              </a:spcBef>
            </a:pPr>
            <a:r>
              <a:rPr lang="en-US" sz="2600" dirty="0"/>
              <a:t>Limitations of current work/rest regulations</a:t>
            </a:r>
          </a:p>
          <a:p>
            <a:pPr>
              <a:lnSpc>
                <a:spcPct val="90000"/>
              </a:lnSpc>
              <a:spcBef>
                <a:spcPts val="300"/>
              </a:spcBef>
            </a:pPr>
            <a:r>
              <a:rPr lang="en-US" sz="2600" dirty="0"/>
              <a:t>Shared responsibility in minimizing fatigue in schedules</a:t>
            </a:r>
          </a:p>
          <a:p>
            <a:pPr>
              <a:lnSpc>
                <a:spcPct val="90000"/>
              </a:lnSpc>
              <a:spcBef>
                <a:spcPts val="300"/>
              </a:spcBef>
            </a:pPr>
            <a:r>
              <a:rPr lang="en-US" sz="2600" dirty="0"/>
              <a:t>Scheduling and tools</a:t>
            </a:r>
          </a:p>
          <a:p>
            <a:pPr>
              <a:lnSpc>
                <a:spcPct val="90000"/>
              </a:lnSpc>
              <a:spcBef>
                <a:spcPts val="300"/>
              </a:spcBef>
            </a:pPr>
            <a:r>
              <a:rPr lang="en-US" sz="2600" dirty="0"/>
              <a:t>Scheduling challenges/case studies</a:t>
            </a:r>
          </a:p>
          <a:p>
            <a:pPr>
              <a:spcBef>
                <a:spcPts val="0"/>
              </a:spcBef>
            </a:pPr>
            <a:endParaRPr lang="en-US" sz="2600" dirty="0" smtClean="0"/>
          </a:p>
          <a:p>
            <a:pPr marL="0" indent="0">
              <a:spcBef>
                <a:spcPts val="0"/>
              </a:spcBef>
              <a:buNone/>
            </a:pPr>
            <a:endParaRPr lang="en-US" sz="2600" dirty="0"/>
          </a:p>
          <a:p>
            <a:pPr marL="0" indent="0">
              <a:spcBef>
                <a:spcPts val="0"/>
              </a:spcBef>
              <a:buNone/>
            </a:pPr>
            <a:endParaRPr lang="en-US" sz="2600" i="1" dirty="0" smtClean="0"/>
          </a:p>
          <a:p>
            <a:pPr marL="0" indent="0">
              <a:spcBef>
                <a:spcPts val="0"/>
              </a:spcBef>
              <a:buNone/>
            </a:pPr>
            <a:endParaRPr lang="en-US" sz="26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List of Abbreviations and Acronyms </a:t>
            </a:r>
            <a:endParaRPr lang="en-US" dirty="0">
              <a:solidFill>
                <a:schemeClr val="bg1"/>
              </a:solidFill>
            </a:endParaRPr>
          </a:p>
        </p:txBody>
      </p:sp>
      <p:graphicFrame>
        <p:nvGraphicFramePr>
          <p:cNvPr id="4" name="Content Placeholder 3"/>
          <p:cNvGraphicFramePr>
            <a:graphicFrameLocks noGrp="1"/>
          </p:cNvGraphicFramePr>
          <p:nvPr>
            <p:ph idx="1"/>
          </p:nvPr>
        </p:nvGraphicFramePr>
        <p:xfrm>
          <a:off x="457200" y="1600200"/>
          <a:ext cx="8229600" cy="1854200"/>
        </p:xfrm>
        <a:graphic>
          <a:graphicData uri="http://schemas.openxmlformats.org/drawingml/2006/table">
            <a:tbl>
              <a:tblPr firstRow="1" bandRow="1">
                <a:tableStyleId>{5940675A-B579-460E-94D1-54222C63F5DA}</a:tableStyleId>
              </a:tblPr>
              <a:tblGrid>
                <a:gridCol w="2895600"/>
                <a:gridCol w="5334000"/>
              </a:tblGrid>
              <a:tr h="370840">
                <a:tc>
                  <a:txBody>
                    <a:bodyPr/>
                    <a:lstStyle/>
                    <a:p>
                      <a:r>
                        <a:rPr lang="en-US" dirty="0" smtClean="0"/>
                        <a:t>CMV</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commercial motor vehicle</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dirty="0" smtClean="0"/>
                        <a:t>FMP</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Fatigue Management Program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dirty="0" smtClean="0"/>
                        <a:t>FMT</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fatigue management</a:t>
                      </a:r>
                      <a:r>
                        <a:rPr lang="en-US" baseline="0" dirty="0" smtClean="0"/>
                        <a:t> </a:t>
                      </a:r>
                      <a:r>
                        <a:rPr lang="en-US" dirty="0" smtClean="0"/>
                        <a:t>technology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dirty="0" smtClean="0"/>
                        <a:t>HOS</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hours-of-service</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smtClean="0"/>
                        <a:t>OSA</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mtClean="0"/>
                        <a:t>Obstructive Sleep Apnea</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6431943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Module 10: Fatigue Monitoring and Management Technologies</a:t>
            </a:r>
            <a:endParaRPr lang="en-US" dirty="0">
              <a:solidFill>
                <a:schemeClr val="bg1"/>
              </a:solidFill>
            </a:endParaRPr>
          </a:p>
        </p:txBody>
      </p:sp>
      <p:sp>
        <p:nvSpPr>
          <p:cNvPr id="3" name="Content Placeholder 2"/>
          <p:cNvSpPr>
            <a:spLocks noGrp="1"/>
          </p:cNvSpPr>
          <p:nvPr>
            <p:ph idx="1"/>
          </p:nvPr>
        </p:nvSpPr>
        <p:spPr/>
        <p:txBody>
          <a:bodyPr>
            <a:noAutofit/>
          </a:bodyPr>
          <a:lstStyle/>
          <a:p>
            <a:pPr>
              <a:lnSpc>
                <a:spcPct val="90000"/>
              </a:lnSpc>
              <a:spcBef>
                <a:spcPts val="0"/>
              </a:spcBef>
            </a:pPr>
            <a:r>
              <a:rPr lang="en-US" sz="2800" dirty="0"/>
              <a:t>E</a:t>
            </a:r>
            <a:r>
              <a:rPr lang="en-US" sz="2800" dirty="0" smtClean="0"/>
              <a:t>ducate management on </a:t>
            </a:r>
            <a:r>
              <a:rPr lang="en-US" sz="2800" dirty="0"/>
              <a:t>fatigue management </a:t>
            </a:r>
            <a:r>
              <a:rPr lang="en-US" sz="2800" dirty="0" smtClean="0"/>
              <a:t>technologies (FMT) and their  successful selection and integration in a fleet FMP</a:t>
            </a:r>
          </a:p>
          <a:p>
            <a:pPr>
              <a:lnSpc>
                <a:spcPct val="90000"/>
              </a:lnSpc>
              <a:spcBef>
                <a:spcPts val="0"/>
              </a:spcBef>
            </a:pPr>
            <a:r>
              <a:rPr lang="en-US" sz="2800" dirty="0" smtClean="0"/>
              <a:t>Introduction to </a:t>
            </a:r>
            <a:r>
              <a:rPr lang="en-US" sz="2800" dirty="0" err="1" smtClean="0"/>
              <a:t>FMTs</a:t>
            </a:r>
            <a:endParaRPr lang="en-US" sz="2800" dirty="0" smtClean="0"/>
          </a:p>
          <a:p>
            <a:pPr>
              <a:lnSpc>
                <a:spcPct val="90000"/>
              </a:lnSpc>
              <a:spcBef>
                <a:spcPts val="0"/>
              </a:spcBef>
            </a:pPr>
            <a:r>
              <a:rPr lang="en-US" sz="2800" dirty="0" smtClean="0"/>
              <a:t>Back-office level FMTs vs. driver-level FMTs</a:t>
            </a:r>
          </a:p>
          <a:p>
            <a:pPr>
              <a:lnSpc>
                <a:spcPct val="90000"/>
              </a:lnSpc>
              <a:spcBef>
                <a:spcPts val="0"/>
              </a:spcBef>
            </a:pPr>
            <a:r>
              <a:rPr lang="en-US" sz="2800" dirty="0" smtClean="0"/>
              <a:t>Concepts of FMTs</a:t>
            </a:r>
          </a:p>
          <a:p>
            <a:pPr>
              <a:lnSpc>
                <a:spcPct val="90000"/>
              </a:lnSpc>
              <a:spcBef>
                <a:spcPts val="0"/>
              </a:spcBef>
            </a:pPr>
            <a:r>
              <a:rPr lang="en-US" sz="2800" dirty="0" smtClean="0"/>
              <a:t>Current FMTs</a:t>
            </a:r>
          </a:p>
          <a:p>
            <a:pPr>
              <a:lnSpc>
                <a:spcPct val="90000"/>
              </a:lnSpc>
              <a:spcBef>
                <a:spcPts val="0"/>
              </a:spcBef>
            </a:pPr>
            <a:r>
              <a:rPr lang="en-US" sz="2800" dirty="0" smtClean="0"/>
              <a:t>Deployment considerations </a:t>
            </a:r>
          </a:p>
          <a:p>
            <a:pPr>
              <a:lnSpc>
                <a:spcPct val="90000"/>
              </a:lnSpc>
              <a:spcBef>
                <a:spcPts val="0"/>
              </a:spcBef>
            </a:pPr>
            <a:r>
              <a:rPr lang="en-US" sz="2800" dirty="0" smtClean="0"/>
              <a:t>Operational guidelines </a:t>
            </a:r>
          </a:p>
          <a:p>
            <a:pPr>
              <a:lnSpc>
                <a:spcPct val="90000"/>
              </a:lnSpc>
              <a:spcBef>
                <a:spcPts val="0"/>
              </a:spcBef>
            </a:pPr>
            <a:r>
              <a:rPr lang="en-US" sz="2800" dirty="0" smtClean="0"/>
              <a:t>New technologies evaluation</a:t>
            </a:r>
          </a:p>
        </p:txBody>
      </p:sp>
      <p:grpSp>
        <p:nvGrpSpPr>
          <p:cNvPr id="4" name="Group 3" title="Back-office level and driver level Fatigue Management Technologies"/>
          <p:cNvGrpSpPr/>
          <p:nvPr/>
        </p:nvGrpSpPr>
        <p:grpSpPr>
          <a:xfrm>
            <a:off x="5257800" y="3976925"/>
            <a:ext cx="3690645" cy="2195275"/>
            <a:chOff x="988868" y="1676400"/>
            <a:chExt cx="7090063" cy="4266122"/>
          </a:xfrm>
        </p:grpSpPr>
        <p:sp>
          <p:nvSpPr>
            <p:cNvPr id="5" name="Flowchart: Connector 4"/>
            <p:cNvSpPr/>
            <p:nvPr/>
          </p:nvSpPr>
          <p:spPr>
            <a:xfrm>
              <a:off x="988868" y="2209800"/>
              <a:ext cx="2743200" cy="2743200"/>
            </a:xfrm>
            <a:prstGeom prst="flowChartConnector">
              <a:avLst/>
            </a:prstGeom>
            <a:solidFill>
              <a:srgbClr val="00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6" name="Flowchart: Connector 5"/>
            <p:cNvSpPr/>
            <p:nvPr/>
          </p:nvSpPr>
          <p:spPr>
            <a:xfrm>
              <a:off x="5335731" y="2209800"/>
              <a:ext cx="2743200" cy="2743200"/>
            </a:xfrm>
            <a:prstGeom prst="flowChartConnector">
              <a:avLst/>
            </a:prstGeom>
            <a:solidFill>
              <a:srgbClr val="FF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Arial" pitchFamily="34" charset="0"/>
                  <a:cs typeface="Arial" pitchFamily="34" charset="0"/>
                </a:rPr>
                <a:t>Vehicle Kinematics</a:t>
              </a:r>
            </a:p>
            <a:p>
              <a:pPr algn="ctr"/>
              <a:r>
                <a:rPr lang="en-US" sz="1000" dirty="0" smtClean="0">
                  <a:solidFill>
                    <a:schemeClr val="tx1"/>
                  </a:solidFill>
                  <a:latin typeface="Arial" pitchFamily="34" charset="0"/>
                  <a:cs typeface="Arial" pitchFamily="34" charset="0"/>
                </a:rPr>
                <a:t>&amp;</a:t>
              </a:r>
            </a:p>
            <a:p>
              <a:pPr algn="ctr"/>
              <a:r>
                <a:rPr lang="en-US" sz="1000" dirty="0" smtClean="0">
                  <a:solidFill>
                    <a:schemeClr val="tx1"/>
                  </a:solidFill>
                  <a:latin typeface="Arial" pitchFamily="34" charset="0"/>
                  <a:cs typeface="Arial" pitchFamily="34" charset="0"/>
                </a:rPr>
                <a:t>Driver Input</a:t>
              </a:r>
            </a:p>
          </p:txBody>
        </p:sp>
        <p:sp>
          <p:nvSpPr>
            <p:cNvPr id="7" name="Flowchart: Connector 6"/>
            <p:cNvSpPr/>
            <p:nvPr/>
          </p:nvSpPr>
          <p:spPr>
            <a:xfrm>
              <a:off x="3124200" y="2590800"/>
              <a:ext cx="2743200" cy="2743200"/>
            </a:xfrm>
            <a:prstGeom prst="flowChartConnector">
              <a:avLst/>
            </a:prstGeom>
            <a:solidFill>
              <a:srgbClr val="99FF66">
                <a:alpha val="77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Arial" pitchFamily="34" charset="0"/>
                  <a:cs typeface="Arial" pitchFamily="34" charset="0"/>
                </a:rPr>
                <a:t>Driver Physiological  Measures</a:t>
              </a:r>
            </a:p>
            <a:p>
              <a:pPr algn="ctr"/>
              <a:r>
                <a:rPr lang="en-US" sz="1000" dirty="0" smtClean="0">
                  <a:solidFill>
                    <a:schemeClr val="tx1"/>
                  </a:solidFill>
                  <a:latin typeface="Arial" pitchFamily="34" charset="0"/>
                  <a:cs typeface="Arial" pitchFamily="34" charset="0"/>
                </a:rPr>
                <a:t>&amp;</a:t>
              </a:r>
            </a:p>
            <a:p>
              <a:pPr algn="ctr"/>
              <a:r>
                <a:rPr lang="en-US" sz="1000" dirty="0" smtClean="0">
                  <a:solidFill>
                    <a:schemeClr val="tx1"/>
                  </a:solidFill>
                  <a:latin typeface="Arial" pitchFamily="34" charset="0"/>
                  <a:cs typeface="Arial" pitchFamily="34" charset="0"/>
                </a:rPr>
                <a:t>Psychomotor </a:t>
              </a:r>
              <a:r>
                <a:rPr lang="en-US" sz="1050" dirty="0" smtClean="0">
                  <a:solidFill>
                    <a:schemeClr val="tx1"/>
                  </a:solidFill>
                  <a:latin typeface="Arial" pitchFamily="34" charset="0"/>
                  <a:cs typeface="Arial" pitchFamily="34" charset="0"/>
                </a:rPr>
                <a:t>Skills</a:t>
              </a:r>
              <a:endParaRPr lang="en-US" dirty="0">
                <a:solidFill>
                  <a:schemeClr val="tx1"/>
                </a:solidFill>
                <a:latin typeface="Arial" pitchFamily="34" charset="0"/>
                <a:cs typeface="Arial" pitchFamily="34" charset="0"/>
              </a:endParaRPr>
            </a:p>
          </p:txBody>
        </p:sp>
        <p:sp>
          <p:nvSpPr>
            <p:cNvPr id="8" name="TextBox 7"/>
            <p:cNvSpPr txBox="1"/>
            <p:nvPr/>
          </p:nvSpPr>
          <p:spPr>
            <a:xfrm>
              <a:off x="1333500" y="1676400"/>
              <a:ext cx="2362200" cy="532322"/>
            </a:xfrm>
            <a:prstGeom prst="rect">
              <a:avLst/>
            </a:prstGeom>
            <a:noFill/>
          </p:spPr>
          <p:txBody>
            <a:bodyPr wrap="square" rtlCol="0">
              <a:spAutoFit/>
            </a:bodyPr>
            <a:lstStyle/>
            <a:p>
              <a:r>
                <a:rPr lang="en-US" sz="1100" b="1" dirty="0" smtClean="0"/>
                <a:t>Back Office Level</a:t>
              </a:r>
              <a:endParaRPr lang="en-US" sz="1100" b="1" dirty="0"/>
            </a:p>
          </p:txBody>
        </p:sp>
        <p:sp>
          <p:nvSpPr>
            <p:cNvPr id="9" name="TextBox 8"/>
            <p:cNvSpPr txBox="1"/>
            <p:nvPr/>
          </p:nvSpPr>
          <p:spPr>
            <a:xfrm>
              <a:off x="5676901" y="1676400"/>
              <a:ext cx="1752600" cy="532322"/>
            </a:xfrm>
            <a:prstGeom prst="rect">
              <a:avLst/>
            </a:prstGeom>
            <a:noFill/>
          </p:spPr>
          <p:txBody>
            <a:bodyPr wrap="square" rtlCol="0">
              <a:spAutoFit/>
            </a:bodyPr>
            <a:lstStyle/>
            <a:p>
              <a:r>
                <a:rPr lang="en-US" sz="1100" b="1" dirty="0" smtClean="0"/>
                <a:t>Driver</a:t>
              </a:r>
              <a:r>
                <a:rPr lang="en-US" sz="1050" b="1" dirty="0" smtClean="0"/>
                <a:t> Level</a:t>
              </a:r>
              <a:endParaRPr lang="en-US" sz="1050" b="1" dirty="0"/>
            </a:p>
          </p:txBody>
        </p:sp>
        <p:sp>
          <p:nvSpPr>
            <p:cNvPr id="10" name="TextBox 9"/>
            <p:cNvSpPr txBox="1"/>
            <p:nvPr/>
          </p:nvSpPr>
          <p:spPr>
            <a:xfrm>
              <a:off x="1561360" y="3160467"/>
              <a:ext cx="1603663" cy="814141"/>
            </a:xfrm>
            <a:prstGeom prst="rect">
              <a:avLst/>
            </a:prstGeom>
            <a:noFill/>
          </p:spPr>
          <p:txBody>
            <a:bodyPr wrap="square" rtlCol="0">
              <a:spAutoFit/>
            </a:bodyPr>
            <a:lstStyle/>
            <a:p>
              <a:pPr algn="ctr"/>
              <a:r>
                <a:rPr lang="en-US" sz="1000" dirty="0" smtClean="0">
                  <a:latin typeface="Arial" pitchFamily="34" charset="0"/>
                  <a:cs typeface="Arial" pitchFamily="34" charset="0"/>
                </a:rPr>
                <a:t>Non-driver measures</a:t>
              </a:r>
              <a:endParaRPr lang="en-US" sz="1000" dirty="0">
                <a:latin typeface="Arial" pitchFamily="34" charset="0"/>
                <a:cs typeface="Arial" pitchFamily="34" charset="0"/>
              </a:endParaRPr>
            </a:p>
          </p:txBody>
        </p:sp>
        <p:sp>
          <p:nvSpPr>
            <p:cNvPr id="11" name="TextBox 10"/>
            <p:cNvSpPr txBox="1"/>
            <p:nvPr/>
          </p:nvSpPr>
          <p:spPr>
            <a:xfrm>
              <a:off x="3619500" y="5410200"/>
              <a:ext cx="1752600" cy="532322"/>
            </a:xfrm>
            <a:prstGeom prst="rect">
              <a:avLst/>
            </a:prstGeom>
            <a:noFill/>
          </p:spPr>
          <p:txBody>
            <a:bodyPr wrap="square" rtlCol="0">
              <a:spAutoFit/>
            </a:bodyPr>
            <a:lstStyle/>
            <a:p>
              <a:pPr algn="ctr"/>
              <a:r>
                <a:rPr lang="en-US" sz="1100" b="1" dirty="0" smtClean="0">
                  <a:solidFill>
                    <a:srgbClr val="FF0000"/>
                  </a:solidFill>
                </a:rPr>
                <a:t>Both Levels</a:t>
              </a:r>
              <a:endParaRPr lang="en-US" sz="1100" b="1" dirty="0">
                <a:solidFill>
                  <a:srgbClr val="FF0000"/>
                </a:solidFill>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Instructional Modules</a:t>
            </a:r>
            <a:endParaRPr lang="en-US"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49807014"/>
              </p:ext>
            </p:extLst>
          </p:nvPr>
        </p:nvGraphicFramePr>
        <p:xfrm>
          <a:off x="457200" y="1447800"/>
          <a:ext cx="8229600" cy="4785360"/>
        </p:xfrm>
        <a:graphic>
          <a:graphicData uri="http://schemas.openxmlformats.org/drawingml/2006/table">
            <a:tbl>
              <a:tblPr firstRow="1" bandRow="1">
                <a:tableStyleId>{5940675A-B579-460E-94D1-54222C63F5DA}</a:tableStyleId>
              </a:tblPr>
              <a:tblGrid>
                <a:gridCol w="1143000"/>
                <a:gridCol w="2971800"/>
                <a:gridCol w="2743200"/>
                <a:gridCol w="1371600"/>
              </a:tblGrid>
              <a:tr h="370840">
                <a:tc>
                  <a:txBody>
                    <a:bodyPr/>
                    <a:lstStyle/>
                    <a:p>
                      <a:pPr algn="ctr"/>
                      <a:r>
                        <a:rPr lang="en-US" sz="1600" b="1" dirty="0" smtClean="0"/>
                        <a:t>Module</a:t>
                      </a:r>
                      <a:endParaRPr lang="en-US" sz="1600" b="1" dirty="0">
                        <a:solidFill>
                          <a:sysClr val="windowText" lastClr="000000"/>
                        </a:solidFill>
                      </a:endParaRPr>
                    </a:p>
                  </a:txBody>
                  <a:tcPr anchor="ctr">
                    <a:solidFill>
                      <a:schemeClr val="bg1">
                        <a:lumMod val="65000"/>
                      </a:schemeClr>
                    </a:solidFill>
                  </a:tcPr>
                </a:tc>
                <a:tc>
                  <a:txBody>
                    <a:bodyPr/>
                    <a:lstStyle/>
                    <a:p>
                      <a:pPr algn="ctr"/>
                      <a:r>
                        <a:rPr lang="en-US" sz="1600" b="1" dirty="0" smtClean="0"/>
                        <a:t>Title</a:t>
                      </a:r>
                      <a:endParaRPr lang="en-US" sz="1600" b="1" dirty="0">
                        <a:solidFill>
                          <a:sysClr val="windowText" lastClr="000000"/>
                        </a:solidFill>
                      </a:endParaRPr>
                    </a:p>
                  </a:txBody>
                  <a:tcPr anchor="ctr">
                    <a:solidFill>
                      <a:schemeClr val="bg1">
                        <a:lumMod val="65000"/>
                      </a:schemeClr>
                    </a:solidFill>
                  </a:tcPr>
                </a:tc>
                <a:tc>
                  <a:txBody>
                    <a:bodyPr/>
                    <a:lstStyle/>
                    <a:p>
                      <a:pPr algn="ctr"/>
                      <a:r>
                        <a:rPr lang="en-US" sz="1600" b="1" dirty="0" smtClean="0"/>
                        <a:t>Target Audience</a:t>
                      </a:r>
                      <a:endParaRPr lang="en-US" sz="1600" b="1" dirty="0">
                        <a:solidFill>
                          <a:sysClr val="windowText" lastClr="000000"/>
                        </a:solidFill>
                      </a:endParaRPr>
                    </a:p>
                  </a:txBody>
                  <a:tcPr anchor="ctr">
                    <a:solidFill>
                      <a:schemeClr val="bg1">
                        <a:lumMod val="65000"/>
                      </a:schemeClr>
                    </a:solidFill>
                  </a:tcPr>
                </a:tc>
                <a:tc>
                  <a:txBody>
                    <a:bodyPr/>
                    <a:lstStyle/>
                    <a:p>
                      <a:pPr algn="ctr"/>
                      <a:r>
                        <a:rPr lang="en-US" sz="1600" b="1" dirty="0" smtClean="0"/>
                        <a:t>Estimated Duration</a:t>
                      </a:r>
                      <a:endParaRPr lang="en-US" sz="1600" b="1" dirty="0">
                        <a:solidFill>
                          <a:sysClr val="windowText" lastClr="000000"/>
                        </a:solidFill>
                      </a:endParaRPr>
                    </a:p>
                  </a:txBody>
                  <a:tcPr anchor="ctr">
                    <a:solidFill>
                      <a:schemeClr val="bg1">
                        <a:lumMod val="65000"/>
                      </a:schemeClr>
                    </a:solidFill>
                  </a:tcPr>
                </a:tc>
              </a:tr>
              <a:tr h="370840">
                <a:tc>
                  <a:txBody>
                    <a:bodyPr/>
                    <a:lstStyle/>
                    <a:p>
                      <a:pPr algn="ctr"/>
                      <a:r>
                        <a:rPr lang="en-US" sz="1400" dirty="0" smtClean="0"/>
                        <a:t>1</a:t>
                      </a:r>
                      <a:endParaRPr lang="en-US" sz="1400" dirty="0"/>
                    </a:p>
                  </a:txBody>
                  <a:tcPr anchor="ctr"/>
                </a:tc>
                <a:tc>
                  <a:txBody>
                    <a:bodyPr/>
                    <a:lstStyle/>
                    <a:p>
                      <a:r>
                        <a:rPr lang="en-US" sz="1400" dirty="0" smtClean="0"/>
                        <a:t>FMP Introduction and Overview</a:t>
                      </a:r>
                      <a:endParaRPr lang="en-US" sz="1400" dirty="0"/>
                    </a:p>
                  </a:txBody>
                  <a:tcPr anchor="ctr"/>
                </a:tc>
                <a:tc>
                  <a:txBody>
                    <a:bodyPr/>
                    <a:lstStyle/>
                    <a:p>
                      <a:r>
                        <a:rPr lang="en-US" sz="1400" dirty="0" smtClean="0"/>
                        <a:t>Carrier Executives and Managers</a:t>
                      </a:r>
                      <a:endParaRPr lang="en-US" sz="1400" dirty="0"/>
                    </a:p>
                  </a:txBody>
                  <a:tcPr anchor="ctr"/>
                </a:tc>
                <a:tc>
                  <a:txBody>
                    <a:bodyPr/>
                    <a:lstStyle/>
                    <a:p>
                      <a:r>
                        <a:rPr lang="en-US" sz="1400" dirty="0" smtClean="0"/>
                        <a:t>45 minutes</a:t>
                      </a:r>
                      <a:endParaRPr lang="en-US" sz="1400" dirty="0"/>
                    </a:p>
                  </a:txBody>
                  <a:tcPr anchor="ctr"/>
                </a:tc>
              </a:tr>
              <a:tr h="370840">
                <a:tc>
                  <a:txBody>
                    <a:bodyPr/>
                    <a:lstStyle/>
                    <a:p>
                      <a:pPr algn="ctr"/>
                      <a:r>
                        <a:rPr lang="en-US" sz="1400" dirty="0" smtClean="0"/>
                        <a:t>2</a:t>
                      </a:r>
                      <a:endParaRPr lang="en-US" sz="1400" dirty="0"/>
                    </a:p>
                  </a:txBody>
                  <a:tcPr anchor="ctr"/>
                </a:tc>
                <a:tc>
                  <a:txBody>
                    <a:bodyPr/>
                    <a:lstStyle/>
                    <a:p>
                      <a:r>
                        <a:rPr lang="en-US" sz="1400" dirty="0" smtClean="0"/>
                        <a:t>Safety Culture and Management Practices</a:t>
                      </a:r>
                      <a:endParaRPr lang="en-U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Carrier Executives and Managers</a:t>
                      </a:r>
                    </a:p>
                  </a:txBody>
                  <a:tcPr anchor="ctr"/>
                </a:tc>
                <a:tc>
                  <a:txBody>
                    <a:bodyPr/>
                    <a:lstStyle/>
                    <a:p>
                      <a:r>
                        <a:rPr lang="en-US" sz="1400" dirty="0" smtClean="0"/>
                        <a:t>1.5 hours</a:t>
                      </a:r>
                      <a:endParaRPr lang="en-US" sz="1400" dirty="0"/>
                    </a:p>
                  </a:txBody>
                  <a:tcPr anchor="ctr"/>
                </a:tc>
              </a:tr>
              <a:tr h="370840">
                <a:tc>
                  <a:txBody>
                    <a:bodyPr/>
                    <a:lstStyle/>
                    <a:p>
                      <a:pPr algn="ctr"/>
                      <a:r>
                        <a:rPr lang="en-US" sz="1400" dirty="0" smtClean="0"/>
                        <a:t>3</a:t>
                      </a:r>
                      <a:endParaRPr lang="en-US" sz="1400" dirty="0"/>
                    </a:p>
                  </a:txBody>
                  <a:tcPr anchor="ctr"/>
                </a:tc>
                <a:tc>
                  <a:txBody>
                    <a:bodyPr/>
                    <a:lstStyle/>
                    <a:p>
                      <a:r>
                        <a:rPr lang="en-US" sz="1400" dirty="0" smtClean="0"/>
                        <a:t>Driver Education</a:t>
                      </a:r>
                      <a:endParaRPr lang="en-US" sz="1400" dirty="0"/>
                    </a:p>
                  </a:txBody>
                  <a:tcPr anchor="ctr"/>
                </a:tc>
                <a:tc>
                  <a:txBody>
                    <a:bodyPr/>
                    <a:lstStyle/>
                    <a:p>
                      <a:r>
                        <a:rPr lang="en-US" sz="1400" dirty="0" smtClean="0"/>
                        <a:t>Drivers</a:t>
                      </a:r>
                      <a:endParaRPr lang="en-US" sz="1400" dirty="0"/>
                    </a:p>
                  </a:txBody>
                  <a:tcPr anchor="ctr"/>
                </a:tc>
                <a:tc>
                  <a:txBody>
                    <a:bodyPr/>
                    <a:lstStyle/>
                    <a:p>
                      <a:r>
                        <a:rPr lang="en-US" sz="1400" dirty="0" smtClean="0"/>
                        <a:t>3 hours</a:t>
                      </a:r>
                      <a:endParaRPr lang="en-US" sz="1400" dirty="0"/>
                    </a:p>
                  </a:txBody>
                  <a:tcPr anchor="ctr"/>
                </a:tc>
              </a:tr>
              <a:tr h="370840">
                <a:tc>
                  <a:txBody>
                    <a:bodyPr/>
                    <a:lstStyle/>
                    <a:p>
                      <a:pPr algn="ctr"/>
                      <a:r>
                        <a:rPr lang="en-US" sz="1400" dirty="0" smtClean="0"/>
                        <a:t>4</a:t>
                      </a:r>
                      <a:endParaRPr lang="en-US" sz="1400" dirty="0"/>
                    </a:p>
                  </a:txBody>
                  <a:tcPr anchor="ctr"/>
                </a:tc>
                <a:tc>
                  <a:txBody>
                    <a:bodyPr/>
                    <a:lstStyle/>
                    <a:p>
                      <a:r>
                        <a:rPr lang="en-US" sz="1400" dirty="0" smtClean="0"/>
                        <a:t>Driver Family Education</a:t>
                      </a:r>
                      <a:endParaRPr lang="en-US" sz="1400" dirty="0"/>
                    </a:p>
                  </a:txBody>
                  <a:tcPr anchor="ctr"/>
                </a:tc>
                <a:tc>
                  <a:txBody>
                    <a:bodyPr/>
                    <a:lstStyle/>
                    <a:p>
                      <a:r>
                        <a:rPr lang="en-US" sz="1400" dirty="0" smtClean="0"/>
                        <a:t>Drivers’ Spouses and Family</a:t>
                      </a:r>
                      <a:endParaRPr lang="en-US" sz="1400" dirty="0"/>
                    </a:p>
                  </a:txBody>
                  <a:tcPr anchor="ctr"/>
                </a:tc>
                <a:tc>
                  <a:txBody>
                    <a:bodyPr/>
                    <a:lstStyle/>
                    <a:p>
                      <a:r>
                        <a:rPr lang="en-US" sz="1400" dirty="0" smtClean="0"/>
                        <a:t>45 minutes</a:t>
                      </a:r>
                      <a:endParaRPr lang="en-US" sz="1400" dirty="0"/>
                    </a:p>
                  </a:txBody>
                  <a:tcPr anchor="ctr"/>
                </a:tc>
              </a:tr>
              <a:tr h="370840">
                <a:tc>
                  <a:txBody>
                    <a:bodyPr/>
                    <a:lstStyle/>
                    <a:p>
                      <a:pPr algn="ctr"/>
                      <a:r>
                        <a:rPr lang="en-US" sz="1400" dirty="0" smtClean="0"/>
                        <a:t>5</a:t>
                      </a:r>
                      <a:endParaRPr lang="en-US" sz="1400" dirty="0"/>
                    </a:p>
                  </a:txBody>
                  <a:tcPr anchor="ctr"/>
                </a:tc>
                <a:tc>
                  <a:txBody>
                    <a:bodyPr/>
                    <a:lstStyle/>
                    <a:p>
                      <a:r>
                        <a:rPr lang="en-US" sz="1400" dirty="0" smtClean="0"/>
                        <a:t>Train-the-Trainer for Driver Education and Family Forum</a:t>
                      </a:r>
                      <a:endParaRPr lang="en-US" sz="1400" dirty="0"/>
                    </a:p>
                  </a:txBody>
                  <a:tcPr anchor="ctr"/>
                </a:tc>
                <a:tc>
                  <a:txBody>
                    <a:bodyPr/>
                    <a:lstStyle/>
                    <a:p>
                      <a:r>
                        <a:rPr lang="en-US" sz="1400" dirty="0" smtClean="0"/>
                        <a:t>Carrier Safety</a:t>
                      </a:r>
                      <a:r>
                        <a:rPr lang="en-US" sz="1400" baseline="0" dirty="0" smtClean="0"/>
                        <a:t> Managers and other Trainers</a:t>
                      </a:r>
                      <a:endParaRPr lang="en-US" sz="1400" dirty="0"/>
                    </a:p>
                  </a:txBody>
                  <a:tcPr anchor="ctr"/>
                </a:tc>
                <a:tc>
                  <a:txBody>
                    <a:bodyPr/>
                    <a:lstStyle/>
                    <a:p>
                      <a:r>
                        <a:rPr lang="en-US" sz="1400" dirty="0" smtClean="0"/>
                        <a:t>3.5 hours</a:t>
                      </a:r>
                      <a:endParaRPr lang="en-US" sz="1400" dirty="0"/>
                    </a:p>
                  </a:txBody>
                  <a:tcPr anchor="ctr"/>
                </a:tc>
              </a:tr>
              <a:tr h="320040">
                <a:tc>
                  <a:txBody>
                    <a:bodyPr/>
                    <a:lstStyle/>
                    <a:p>
                      <a:pPr algn="ctr"/>
                      <a:r>
                        <a:rPr lang="en-US" sz="1400" dirty="0" smtClean="0"/>
                        <a:t>6</a:t>
                      </a:r>
                      <a:endParaRPr lang="en-US" sz="1400" dirty="0"/>
                    </a:p>
                  </a:txBody>
                  <a:tcPr anchor="ctr"/>
                </a:tc>
                <a:tc>
                  <a:txBody>
                    <a:bodyPr/>
                    <a:lstStyle/>
                    <a:p>
                      <a:r>
                        <a:rPr lang="en-US" sz="1400" dirty="0" smtClean="0"/>
                        <a:t>Shipper</a:t>
                      </a:r>
                      <a:r>
                        <a:rPr lang="en-US" sz="1400" baseline="0" dirty="0" smtClean="0"/>
                        <a:t>s and Receivers</a:t>
                      </a:r>
                      <a:endParaRPr lang="en-US" sz="1400" dirty="0"/>
                    </a:p>
                  </a:txBody>
                  <a:tcPr anchor="ctr"/>
                </a:tc>
                <a:tc>
                  <a:txBody>
                    <a:bodyPr/>
                    <a:lstStyle/>
                    <a:p>
                      <a:r>
                        <a:rPr lang="en-US" sz="1400" dirty="0" smtClean="0"/>
                        <a:t>Shippers</a:t>
                      </a:r>
                      <a:r>
                        <a:rPr lang="en-US" sz="1400" baseline="0" dirty="0" smtClean="0"/>
                        <a:t> and Receivers</a:t>
                      </a:r>
                      <a:endParaRPr lang="en-US" sz="1400" dirty="0"/>
                    </a:p>
                  </a:txBody>
                  <a:tcPr anchor="ctr"/>
                </a:tc>
                <a:tc>
                  <a:txBody>
                    <a:bodyPr/>
                    <a:lstStyle/>
                    <a:p>
                      <a:r>
                        <a:rPr lang="en-US" sz="1400" dirty="0" smtClean="0"/>
                        <a:t>30 minutes</a:t>
                      </a:r>
                      <a:endParaRPr lang="en-US" sz="1400" dirty="0"/>
                    </a:p>
                  </a:txBody>
                  <a:tcPr anchor="ctr"/>
                </a:tc>
              </a:tr>
              <a:tr h="370840">
                <a:tc>
                  <a:txBody>
                    <a:bodyPr/>
                    <a:lstStyle/>
                    <a:p>
                      <a:pPr algn="ctr"/>
                      <a:r>
                        <a:rPr lang="en-US" sz="1400" dirty="0" smtClean="0"/>
                        <a:t>7</a:t>
                      </a:r>
                      <a:endParaRPr lang="en-US" sz="1400" dirty="0"/>
                    </a:p>
                  </a:txBody>
                  <a:tcPr anchor="ctr"/>
                </a:tc>
                <a:tc>
                  <a:txBody>
                    <a:bodyPr/>
                    <a:lstStyle/>
                    <a:p>
                      <a:r>
                        <a:rPr lang="en-US" sz="1400" dirty="0" smtClean="0"/>
                        <a:t>Motor Carrier Sleep Disorders Management </a:t>
                      </a:r>
                      <a:endParaRPr lang="en-U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Carrier Executives and Managers</a:t>
                      </a:r>
                    </a:p>
                  </a:txBody>
                  <a:tcPr anchor="ctr"/>
                </a:tc>
                <a:tc>
                  <a:txBody>
                    <a:bodyPr/>
                    <a:lstStyle/>
                    <a:p>
                      <a:r>
                        <a:rPr lang="en-US" sz="1400" dirty="0" smtClean="0"/>
                        <a:t>1.5 hours</a:t>
                      </a:r>
                      <a:endParaRPr lang="en-US" sz="1400" dirty="0"/>
                    </a:p>
                  </a:txBody>
                  <a:tcPr anchor="ctr"/>
                </a:tc>
              </a:tr>
              <a:tr h="370840">
                <a:tc>
                  <a:txBody>
                    <a:bodyPr/>
                    <a:lstStyle/>
                    <a:p>
                      <a:pPr algn="ctr"/>
                      <a:r>
                        <a:rPr lang="en-US" sz="1400" dirty="0" smtClean="0"/>
                        <a:t>8</a:t>
                      </a:r>
                      <a:endParaRPr lang="en-US" sz="1400" dirty="0"/>
                    </a:p>
                  </a:txBody>
                  <a:tcPr anchor="ctr"/>
                </a:tc>
                <a:tc>
                  <a:txBody>
                    <a:bodyPr/>
                    <a:lstStyle/>
                    <a:p>
                      <a:r>
                        <a:rPr lang="en-US" sz="1400" dirty="0" smtClean="0"/>
                        <a:t>Driver Sleep Disorders Management</a:t>
                      </a:r>
                      <a:endParaRPr lang="en-US" sz="1400" dirty="0"/>
                    </a:p>
                  </a:txBody>
                  <a:tcPr anchor="ctr"/>
                </a:tc>
                <a:tc>
                  <a:txBody>
                    <a:bodyPr/>
                    <a:lstStyle/>
                    <a:p>
                      <a:r>
                        <a:rPr lang="en-US" sz="1400" dirty="0" smtClean="0"/>
                        <a:t>Drivers</a:t>
                      </a:r>
                      <a:endParaRPr lang="en-US" sz="1400" dirty="0"/>
                    </a:p>
                  </a:txBody>
                  <a:tcPr anchor="ctr"/>
                </a:tc>
                <a:tc>
                  <a:txBody>
                    <a:bodyPr/>
                    <a:lstStyle/>
                    <a:p>
                      <a:r>
                        <a:rPr lang="en-US" sz="1400" dirty="0" smtClean="0"/>
                        <a:t>1.25 hours</a:t>
                      </a:r>
                      <a:endParaRPr lang="en-US" sz="1400" dirty="0"/>
                    </a:p>
                  </a:txBody>
                  <a:tcPr anchor="ctr"/>
                </a:tc>
              </a:tr>
              <a:tr h="330200">
                <a:tc>
                  <a:txBody>
                    <a:bodyPr/>
                    <a:lstStyle/>
                    <a:p>
                      <a:pPr algn="ctr"/>
                      <a:r>
                        <a:rPr lang="en-US" sz="1400" dirty="0" smtClean="0"/>
                        <a:t>9</a:t>
                      </a:r>
                      <a:endParaRPr lang="en-US" sz="1400" dirty="0"/>
                    </a:p>
                  </a:txBody>
                  <a:tcPr anchor="ctr"/>
                </a:tc>
                <a:tc>
                  <a:txBody>
                    <a:bodyPr/>
                    <a:lstStyle/>
                    <a:p>
                      <a:r>
                        <a:rPr lang="en-US" sz="1400" dirty="0" smtClean="0"/>
                        <a:t>Driver</a:t>
                      </a:r>
                      <a:r>
                        <a:rPr lang="en-US" sz="1400" baseline="0" dirty="0" smtClean="0"/>
                        <a:t> Scheduling and Tools</a:t>
                      </a:r>
                      <a:endParaRPr lang="en-US" sz="1400" dirty="0"/>
                    </a:p>
                  </a:txBody>
                  <a:tcPr anchor="ctr"/>
                </a:tc>
                <a:tc>
                  <a:txBody>
                    <a:bodyPr/>
                    <a:lstStyle/>
                    <a:p>
                      <a:r>
                        <a:rPr lang="en-US" sz="1400" dirty="0" smtClean="0"/>
                        <a:t>Dispatchers and Managers *</a:t>
                      </a:r>
                      <a:endParaRPr lang="en-US" sz="1400" dirty="0"/>
                    </a:p>
                  </a:txBody>
                  <a:tcPr anchor="ctr"/>
                </a:tc>
                <a:tc>
                  <a:txBody>
                    <a:bodyPr/>
                    <a:lstStyle/>
                    <a:p>
                      <a:r>
                        <a:rPr lang="en-US" sz="1400" dirty="0" smtClean="0"/>
                        <a:t>1 hour</a:t>
                      </a:r>
                      <a:endParaRPr lang="en-US" sz="1400" dirty="0"/>
                    </a:p>
                  </a:txBody>
                  <a:tcPr anchor="ctr"/>
                </a:tc>
              </a:tr>
              <a:tr h="370840">
                <a:tc>
                  <a:txBody>
                    <a:bodyPr/>
                    <a:lstStyle/>
                    <a:p>
                      <a:pPr algn="ctr"/>
                      <a:r>
                        <a:rPr lang="en-US" sz="1400" dirty="0" smtClean="0"/>
                        <a:t>10</a:t>
                      </a:r>
                      <a:endParaRPr lang="en-US" sz="1400" dirty="0"/>
                    </a:p>
                  </a:txBody>
                  <a:tcPr anchor="ctr"/>
                </a:tc>
                <a:tc>
                  <a:txBody>
                    <a:bodyPr/>
                    <a:lstStyle/>
                    <a:p>
                      <a:r>
                        <a:rPr lang="en-US" sz="1400" dirty="0" smtClean="0"/>
                        <a:t>Fatigue Monitoring and Management Technologies</a:t>
                      </a:r>
                      <a:endParaRPr lang="en-U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Carrier Executives and Managers</a:t>
                      </a:r>
                    </a:p>
                  </a:txBody>
                  <a:tcPr anchor="ctr"/>
                </a:tc>
                <a:tc>
                  <a:txBody>
                    <a:bodyPr/>
                    <a:lstStyle/>
                    <a:p>
                      <a:r>
                        <a:rPr lang="en-US" sz="1400" dirty="0" smtClean="0"/>
                        <a:t>1 hour</a:t>
                      </a:r>
                      <a:endParaRPr lang="en-US" sz="1400" dirty="0"/>
                    </a:p>
                  </a:txBody>
                  <a:tcPr anchor="ctr"/>
                </a:tc>
              </a:tr>
            </a:tbl>
          </a:graphicData>
        </a:graphic>
      </p:graphicFrame>
    </p:spTree>
    <p:extLst>
      <p:ext uri="{BB962C8B-B14F-4D97-AF65-F5344CB8AC3E}">
        <p14:creationId xmlns:p14="http://schemas.microsoft.com/office/powerpoint/2010/main" val="708884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Module Objectives (1 of 2)</a:t>
            </a:r>
            <a:endParaRPr lang="en-US" dirty="0">
              <a:solidFill>
                <a:schemeClr val="bg1"/>
              </a:solidFill>
            </a:endParaRPr>
          </a:p>
        </p:txBody>
      </p:sp>
      <p:sp>
        <p:nvSpPr>
          <p:cNvPr id="3" name="Content Placeholder 2"/>
          <p:cNvSpPr>
            <a:spLocks noGrp="1"/>
          </p:cNvSpPr>
          <p:nvPr>
            <p:ph idx="1"/>
          </p:nvPr>
        </p:nvSpPr>
        <p:spPr/>
        <p:txBody>
          <a:bodyPr>
            <a:normAutofit fontScale="85000" lnSpcReduction="10000"/>
          </a:bodyPr>
          <a:lstStyle/>
          <a:p>
            <a:r>
              <a:rPr lang="en-US" sz="3300" dirty="0" smtClean="0"/>
              <a:t>Define Fatigue Management Program (FMP)</a:t>
            </a:r>
          </a:p>
          <a:p>
            <a:r>
              <a:rPr lang="en-US" sz="3300" dirty="0" smtClean="0"/>
              <a:t>Identify need for fatigue management in Commercial Motor Vehicle (CMV) operations</a:t>
            </a:r>
          </a:p>
          <a:p>
            <a:r>
              <a:rPr lang="en-US" sz="3300" dirty="0" smtClean="0"/>
              <a:t>Identify benefits of implementing the FMP</a:t>
            </a:r>
          </a:p>
          <a:p>
            <a:r>
              <a:rPr lang="en-US" sz="3300" dirty="0" smtClean="0"/>
              <a:t>Identify importance of the corporate change process, driver scheduling, fatigue management training, and sleep apnea screening and treatment</a:t>
            </a:r>
          </a:p>
          <a:p>
            <a:r>
              <a:rPr lang="en-US" sz="3300" dirty="0" smtClean="0"/>
              <a:t>Identify major elements of the FMP</a:t>
            </a:r>
          </a:p>
          <a:p>
            <a:r>
              <a:rPr lang="en-US" sz="3300" dirty="0" smtClean="0"/>
              <a:t>Identify what is in the implementation manual</a:t>
            </a:r>
          </a:p>
          <a:p>
            <a:r>
              <a:rPr lang="en-US" sz="3300" dirty="0" smtClean="0"/>
              <a:t>Identify major topics covered in each module</a:t>
            </a:r>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Module Objectives (2 of 2)</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3000" dirty="0" smtClean="0"/>
              <a:t>Identify how the FMP assesses your learning in each module</a:t>
            </a:r>
          </a:p>
          <a:p>
            <a:r>
              <a:rPr lang="en-US" sz="3000" dirty="0" smtClean="0"/>
              <a:t>Identify which modules are designed for drivers, carrier executives and managers, drivers’ families, trainers, shippers and receivers, and dispatchers</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bg1"/>
                </a:solidFill>
              </a:rPr>
              <a:t>Lesson 1: Fatigue</a:t>
            </a:r>
            <a:endParaRPr lang="en-US" dirty="0">
              <a:solidFill>
                <a:schemeClr val="bg1"/>
              </a:solidFill>
            </a:endParaRPr>
          </a:p>
        </p:txBody>
      </p:sp>
    </p:spTree>
    <p:extLst>
      <p:ext uri="{BB962C8B-B14F-4D97-AF65-F5344CB8AC3E}">
        <p14:creationId xmlns:p14="http://schemas.microsoft.com/office/powerpoint/2010/main" val="196928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title="Exhausted man drinking coffee"/>
          <p:cNvPicPr>
            <a:picLocks noChangeAspect="1" noChangeArrowheads="1"/>
          </p:cNvPicPr>
          <p:nvPr/>
        </p:nvPicPr>
        <p:blipFill>
          <a:blip r:embed="rId3" cstate="print"/>
          <a:srcRect/>
          <a:stretch>
            <a:fillRect/>
          </a:stretch>
        </p:blipFill>
        <p:spPr bwMode="auto">
          <a:xfrm>
            <a:off x="5105400" y="3657601"/>
            <a:ext cx="3673367" cy="2438400"/>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Introduction to Fatigue</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dirty="0" smtClean="0"/>
              <a:t>What is fatigue?</a:t>
            </a:r>
          </a:p>
          <a:p>
            <a:r>
              <a:rPr lang="en-US" dirty="0" smtClean="0"/>
              <a:t>Combination of symptoms</a:t>
            </a:r>
          </a:p>
          <a:p>
            <a:pPr marL="971550" lvl="1" indent="-514350">
              <a:buFont typeface="+mj-lt"/>
              <a:buAutoNum type="arabicPeriod"/>
            </a:pPr>
            <a:r>
              <a:rPr lang="en-US" dirty="0" smtClean="0"/>
              <a:t>Decreased alertness</a:t>
            </a:r>
          </a:p>
          <a:p>
            <a:pPr marL="971550" lvl="1" indent="-514350">
              <a:buFont typeface="+mj-lt"/>
              <a:buAutoNum type="arabicPeriod"/>
            </a:pPr>
            <a:r>
              <a:rPr lang="en-US" dirty="0" smtClean="0"/>
              <a:t>Decreased attention to the environment </a:t>
            </a:r>
          </a:p>
          <a:p>
            <a:pPr marL="971550" lvl="1" indent="-514350">
              <a:buFont typeface="+mj-lt"/>
              <a:buAutoNum type="arabicPeriod"/>
            </a:pPr>
            <a:r>
              <a:rPr lang="en-US" dirty="0" smtClean="0"/>
              <a:t>Reduced performance</a:t>
            </a:r>
          </a:p>
          <a:p>
            <a:pPr marL="971550" lvl="1" indent="-514350">
              <a:buFont typeface="+mj-lt"/>
              <a:buAutoNum type="arabicPeriod"/>
            </a:pPr>
            <a:r>
              <a:rPr lang="en-US" dirty="0" smtClean="0"/>
              <a:t>Reduced motivation</a:t>
            </a:r>
          </a:p>
          <a:p>
            <a:pPr marL="971550" lvl="1" indent="-514350">
              <a:buFont typeface="+mj-lt"/>
              <a:buAutoNum type="arabicPeriod"/>
            </a:pPr>
            <a:r>
              <a:rPr lang="en-US" dirty="0" smtClean="0"/>
              <a:t>Irritability</a:t>
            </a:r>
          </a:p>
          <a:p>
            <a:pPr marL="971550" lvl="1" indent="-514350">
              <a:buFont typeface="+mj-lt"/>
              <a:buAutoNum type="arabicPeriod"/>
            </a:pPr>
            <a:r>
              <a:rPr lang="en-US" dirty="0" smtClean="0"/>
              <a:t>Impaired judgment</a:t>
            </a:r>
          </a:p>
          <a:p>
            <a:pPr marL="971550" lvl="1" indent="-514350">
              <a:buFont typeface="+mj-lt"/>
              <a:buAutoNum type="arabicPeriod"/>
            </a:pPr>
            <a:r>
              <a:rPr lang="en-US" dirty="0" smtClean="0"/>
              <a:t>Feelings of drowsiness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Fatigue vs. Sleepiness</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dirty="0" smtClean="0"/>
              <a:t>Fatigue may also be physical and felt in the body </a:t>
            </a:r>
          </a:p>
          <a:p>
            <a:pPr lvl="1"/>
            <a:r>
              <a:rPr lang="en-US" dirty="0" smtClean="0"/>
              <a:t>De-energized, sore, achy</a:t>
            </a:r>
          </a:p>
          <a:p>
            <a:r>
              <a:rPr lang="en-US" dirty="0" smtClean="0"/>
              <a:t>Sleepiness felt in mind </a:t>
            </a:r>
          </a:p>
          <a:p>
            <a:pPr lvl="1"/>
            <a:r>
              <a:rPr lang="en-US" dirty="0" smtClean="0"/>
              <a:t>Heavy eyes, difficulty 		        concentrating</a:t>
            </a:r>
          </a:p>
          <a:p>
            <a:r>
              <a:rPr lang="en-US" dirty="0" smtClean="0"/>
              <a:t>Physical fatigue is generally not 		   the main problem, while 		          sleepiness and mental fatigue are</a:t>
            </a:r>
          </a:p>
        </p:txBody>
      </p:sp>
      <p:pic>
        <p:nvPicPr>
          <p:cNvPr id="3074" name="Picture 2" title="Sleepy man reaching to shut off an alarm clock"/>
          <p:cNvPicPr>
            <a:picLocks noChangeAspect="1" noChangeArrowheads="1"/>
          </p:cNvPicPr>
          <p:nvPr/>
        </p:nvPicPr>
        <p:blipFill>
          <a:blip r:embed="rId3" cstate="print"/>
          <a:srcRect/>
          <a:stretch>
            <a:fillRect/>
          </a:stretch>
        </p:blipFill>
        <p:spPr bwMode="auto">
          <a:xfrm>
            <a:off x="6553200" y="2819400"/>
            <a:ext cx="2173287" cy="342395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solidFill>
                  <a:schemeClr val="bg1"/>
                </a:solidFill>
              </a:rPr>
              <a:t>Characteristics of Fatigue (1 of 2)</a:t>
            </a:r>
            <a:endParaRPr lang="en-US" dirty="0">
              <a:solidFill>
                <a:schemeClr val="bg1"/>
              </a:solidFill>
            </a:endParaRPr>
          </a:p>
        </p:txBody>
      </p:sp>
      <p:sp>
        <p:nvSpPr>
          <p:cNvPr id="5" name="Content Placeholder 2"/>
          <p:cNvSpPr>
            <a:spLocks noGrp="1"/>
          </p:cNvSpPr>
          <p:nvPr>
            <p:ph sz="half" idx="1"/>
          </p:nvPr>
        </p:nvSpPr>
        <p:spPr>
          <a:xfrm>
            <a:off x="457200" y="1600200"/>
            <a:ext cx="4191000" cy="4525963"/>
          </a:xfrm>
        </p:spPr>
        <p:txBody>
          <a:bodyPr>
            <a:normAutofit/>
          </a:bodyPr>
          <a:lstStyle>
            <a:lvl1pPr eaLnBrk="1" hangingPunct="1">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b="1" dirty="0"/>
              <a:t>Acute (short-term) fatigue</a:t>
            </a:r>
          </a:p>
          <a:p>
            <a:pPr lvl="1"/>
            <a:r>
              <a:rPr lang="en-US" sz="2000" dirty="0" smtClean="0"/>
              <a:t>May be experienced daily </a:t>
            </a:r>
            <a:endParaRPr lang="en-US" sz="2000" dirty="0"/>
          </a:p>
          <a:p>
            <a:pPr lvl="1"/>
            <a:r>
              <a:rPr lang="en-US" sz="2000" dirty="0"/>
              <a:t>Reduced or eliminated by a night’s sleep or nap</a:t>
            </a:r>
          </a:p>
          <a:p>
            <a:pPr lvl="1"/>
            <a:r>
              <a:rPr lang="en-US" sz="2000" dirty="0"/>
              <a:t>Caffeine or rest (without sleep) may </a:t>
            </a:r>
            <a:r>
              <a:rPr lang="en-US" sz="2000" dirty="0" smtClean="0"/>
              <a:t>temporarily perk up alertness</a:t>
            </a:r>
          </a:p>
          <a:p>
            <a:pPr lvl="1"/>
            <a:r>
              <a:rPr lang="en-US" sz="2000" dirty="0" smtClean="0"/>
              <a:t>But obtaining sleep is important to alleviate acute fatigue</a:t>
            </a:r>
            <a:endParaRPr lang="en-US" sz="2000" dirty="0"/>
          </a:p>
        </p:txBody>
      </p:sp>
      <p:sp>
        <p:nvSpPr>
          <p:cNvPr id="6" name="Content Placeholder 3"/>
          <p:cNvSpPr txBox="1">
            <a:spLocks/>
          </p:cNvSpPr>
          <p:nvPr/>
        </p:nvSpPr>
        <p:spPr>
          <a:xfrm>
            <a:off x="4648200" y="1600200"/>
            <a:ext cx="4038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b="1" dirty="0"/>
              <a:t>Chronic (long-term) fatigue</a:t>
            </a:r>
          </a:p>
          <a:p>
            <a:pPr lvl="1"/>
            <a:r>
              <a:rPr lang="en-US" sz="2000" dirty="0" smtClean="0"/>
              <a:t>Inadequate sleep, or </a:t>
            </a:r>
            <a:r>
              <a:rPr lang="en-US" sz="2000" b="1" dirty="0" smtClean="0"/>
              <a:t>sleep deprivation,</a:t>
            </a:r>
            <a:r>
              <a:rPr lang="en-US" sz="2000" dirty="0" smtClean="0"/>
              <a:t> </a:t>
            </a:r>
            <a:r>
              <a:rPr lang="en-US" sz="2000" dirty="0"/>
              <a:t>over </a:t>
            </a:r>
            <a:r>
              <a:rPr lang="en-US" sz="2000" dirty="0" smtClean="0"/>
              <a:t>weeks/months</a:t>
            </a:r>
          </a:p>
          <a:p>
            <a:pPr lvl="1"/>
            <a:r>
              <a:rPr lang="en-US" sz="2000" dirty="0" smtClean="0"/>
              <a:t>Personal, home life, or work-related stressors may contribute</a:t>
            </a:r>
            <a:endParaRPr lang="en-US" sz="2000" dirty="0"/>
          </a:p>
          <a:p>
            <a:pPr lvl="1"/>
            <a:r>
              <a:rPr lang="en-US" sz="2000" dirty="0"/>
              <a:t>Need a few nights of long, sound </a:t>
            </a:r>
            <a:r>
              <a:rPr lang="en-US" sz="2000" dirty="0" smtClean="0"/>
              <a:t>sleep or break from work</a:t>
            </a:r>
            <a:endParaRPr lang="en-US" sz="2000" dirty="0"/>
          </a:p>
          <a:p>
            <a:pPr lvl="1"/>
            <a:r>
              <a:rPr lang="en-US" sz="2000" dirty="0"/>
              <a:t>May be linked to </a:t>
            </a:r>
            <a:r>
              <a:rPr lang="en-US" sz="2000" dirty="0" smtClean="0"/>
              <a:t>obstructive </a:t>
            </a:r>
            <a:r>
              <a:rPr lang="en-US" sz="2000" dirty="0"/>
              <a:t>sleep apnea (OSA) or other sleep disorders</a:t>
            </a:r>
            <a:endParaRPr lang="en-US" dirty="0"/>
          </a:p>
        </p:txBody>
      </p:sp>
    </p:spTree>
    <p:extLst>
      <p:ext uri="{BB962C8B-B14F-4D97-AF65-F5344CB8AC3E}">
        <p14:creationId xmlns:p14="http://schemas.microsoft.com/office/powerpoint/2010/main" val="2446155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DF55FE2AFCA841960F7B1435022C93" ma:contentTypeVersion="0" ma:contentTypeDescription="Create a new document." ma:contentTypeScope="" ma:versionID="87742fe2b63400c7eec9599042218f6c">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1EEBE4-0B1F-4ACF-948C-35E002C5FA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1ED051D-B11F-460D-97AC-BFD5A734EED2}">
  <ds:schemaRefs>
    <ds:schemaRef ds:uri="http://purl.org/dc/dcmitype/"/>
    <ds:schemaRef ds:uri="http://purl.org/dc/elements/1.1/"/>
    <ds:schemaRef ds:uri="http://purl.org/dc/terms/"/>
    <ds:schemaRef ds:uri="http://schemas.microsoft.com/office/infopath/2007/PartnerControls"/>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B1AE56BD-DB3C-458D-A4E3-6FE2E7CCDA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15305</TotalTime>
  <Words>5670</Words>
  <Application>Microsoft Office PowerPoint</Application>
  <PresentationFormat>On-screen Show (4:3)</PresentationFormat>
  <Paragraphs>513</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Module 1 Overview</vt:lpstr>
      <vt:lpstr>List of Abbreviations and Acronyms </vt:lpstr>
      <vt:lpstr>Module Objectives (1 of 2)</vt:lpstr>
      <vt:lpstr>Module Objectives (2 of 2)</vt:lpstr>
      <vt:lpstr>Lesson 1: Fatigue</vt:lpstr>
      <vt:lpstr>Introduction to Fatigue</vt:lpstr>
      <vt:lpstr>Fatigue vs. Sleepiness</vt:lpstr>
      <vt:lpstr>Characteristics of Fatigue (1 of 2)</vt:lpstr>
      <vt:lpstr>Characteristics of Fatigue (2 of 2)</vt:lpstr>
      <vt:lpstr>How Fatigue Affects Commercial Motor Vehicle Fleets</vt:lpstr>
      <vt:lpstr>Health and Wellness Issues (1 of 2)</vt:lpstr>
      <vt:lpstr>Health and Wellness Issues (2 of 2)</vt:lpstr>
      <vt:lpstr>Lesson 2: FMP</vt:lpstr>
      <vt:lpstr>FMP Overview</vt:lpstr>
      <vt:lpstr>Benefits of an FMP</vt:lpstr>
      <vt:lpstr>FMP Format</vt:lpstr>
      <vt:lpstr>Implementation Manual</vt:lpstr>
      <vt:lpstr>Overview of the Implementation Manual</vt:lpstr>
      <vt:lpstr>Lesson 3: Module Summaries</vt:lpstr>
      <vt:lpstr>Instructional Modules</vt:lpstr>
      <vt:lpstr>Module 2: Safety Culture and Management Practices</vt:lpstr>
      <vt:lpstr>Module 3: Driver Education</vt:lpstr>
      <vt:lpstr>Module 4: Driver Family Education</vt:lpstr>
      <vt:lpstr>Module 5: Train-the-Trainer for Driver Education and Family Forum</vt:lpstr>
      <vt:lpstr>Module 6: Shipper and Receiver Education </vt:lpstr>
      <vt:lpstr>Module 7: Motor Carrier Sleep Disorders Management </vt:lpstr>
      <vt:lpstr>Module 8: Driver Sleep Disorders Management</vt:lpstr>
      <vt:lpstr>Module 9: Driver Scheduling and Tools</vt:lpstr>
      <vt:lpstr>Module 10: Fatigue Monitoring and Management Technologies</vt:lpstr>
      <vt:lpstr>Instructional Modules</vt:lpstr>
    </vt:vector>
  </TitlesOfParts>
  <Company>VTTI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dc:title>
  <dc:creator>Matt Camden</dc:creator>
  <cp:lastModifiedBy>Erin Mabry</cp:lastModifiedBy>
  <cp:revision>404</cp:revision>
  <cp:lastPrinted>2012-01-16T19:56:22Z</cp:lastPrinted>
  <dcterms:created xsi:type="dcterms:W3CDTF">2011-11-28T18:42:48Z</dcterms:created>
  <dcterms:modified xsi:type="dcterms:W3CDTF">2013-01-03T20:17:52Z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0x0101007CDF55FE2AFCA841960F7B1435022C93</vt:lpwstr>
  </property>
</Properties>
</file>