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8.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xml" ContentType="application/vnd.openxmlformats-officedocument.drawingml.chart+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4.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5.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6.xml" ContentType="application/vnd.openxmlformats-officedocument.drawingml.chart+xml"/>
  <Override PartName="/ppt/notesSlides/notesSlide72.xml" ContentType="application/vnd.openxmlformats-officedocument.presentationml.notesSlide+xml"/>
  <Override PartName="/ppt/charts/chart7.xml" ContentType="application/vnd.openxmlformats-officedocument.drawingml.chart+xml"/>
  <Override PartName="/ppt/drawings/drawing3.xml" ContentType="application/vnd.openxmlformats-officedocument.drawingml.chartshape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omments/comment1.xml" ContentType="application/vnd.openxmlformats-officedocument.presentationml.comments+xml"/>
  <Override PartName="/ppt/notesSlides/notesSlide83.xml" ContentType="application/vnd.openxmlformats-officedocument.presentationml.notesSlide+xml"/>
  <Override PartName="/ppt/comments/comment2.xml" ContentType="application/vnd.openxmlformats-officedocument.presentationml.comments+xml"/>
  <Override PartName="/ppt/notesSlides/notesSlide84.xml" ContentType="application/vnd.openxmlformats-officedocument.presentationml.notesSlide+xml"/>
  <Override PartName="/ppt/comments/comment3.xml" ContentType="application/vnd.openxmlformats-officedocument.presentationml.comments+xml"/>
  <Override PartName="/ppt/notesSlides/notesSlide85.xml" ContentType="application/vnd.openxmlformats-officedocument.presentationml.notesSlide+xml"/>
  <Override PartName="/ppt/comments/comment4.xml" ContentType="application/vnd.openxmlformats-officedocument.presentationml.comments+xml"/>
  <Override PartName="/ppt/notesSlides/notesSlide86.xml" ContentType="application/vnd.openxmlformats-officedocument.presentationml.notesSlide+xml"/>
  <Override PartName="/ppt/comments/comment5.xml" ContentType="application/vnd.openxmlformats-officedocument.presentationml.comment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2"/>
  </p:notesMasterIdLst>
  <p:handoutMasterIdLst>
    <p:handoutMasterId r:id="rId163"/>
  </p:handoutMasterIdLst>
  <p:sldIdLst>
    <p:sldId id="815" r:id="rId5"/>
    <p:sldId id="437" r:id="rId6"/>
    <p:sldId id="525" r:id="rId7"/>
    <p:sldId id="716" r:id="rId8"/>
    <p:sldId id="546" r:id="rId9"/>
    <p:sldId id="523" r:id="rId10"/>
    <p:sldId id="657" r:id="rId11"/>
    <p:sldId id="547" r:id="rId12"/>
    <p:sldId id="526" r:id="rId13"/>
    <p:sldId id="658" r:id="rId14"/>
    <p:sldId id="659" r:id="rId15"/>
    <p:sldId id="660" r:id="rId16"/>
    <p:sldId id="486" r:id="rId17"/>
    <p:sldId id="717" r:id="rId18"/>
    <p:sldId id="816" r:id="rId19"/>
    <p:sldId id="817" r:id="rId20"/>
    <p:sldId id="818" r:id="rId21"/>
    <p:sldId id="819" r:id="rId22"/>
    <p:sldId id="820" r:id="rId23"/>
    <p:sldId id="821" r:id="rId24"/>
    <p:sldId id="822" r:id="rId25"/>
    <p:sldId id="823" r:id="rId26"/>
    <p:sldId id="824" r:id="rId27"/>
    <p:sldId id="825" r:id="rId28"/>
    <p:sldId id="293" r:id="rId29"/>
    <p:sldId id="826" r:id="rId30"/>
    <p:sldId id="827" r:id="rId31"/>
    <p:sldId id="828" r:id="rId32"/>
    <p:sldId id="829" r:id="rId33"/>
    <p:sldId id="719" r:id="rId34"/>
    <p:sldId id="830" r:id="rId35"/>
    <p:sldId id="831" r:id="rId36"/>
    <p:sldId id="327" r:id="rId37"/>
    <p:sldId id="832" r:id="rId38"/>
    <p:sldId id="833" r:id="rId39"/>
    <p:sldId id="834" r:id="rId40"/>
    <p:sldId id="835" r:id="rId41"/>
    <p:sldId id="836" r:id="rId42"/>
    <p:sldId id="837" r:id="rId43"/>
    <p:sldId id="838" r:id="rId44"/>
    <p:sldId id="299" r:id="rId45"/>
    <p:sldId id="669" r:id="rId46"/>
    <p:sldId id="839" r:id="rId47"/>
    <p:sldId id="644" r:id="rId48"/>
    <p:sldId id="643" r:id="rId49"/>
    <p:sldId id="642" r:id="rId50"/>
    <p:sldId id="641" r:id="rId51"/>
    <p:sldId id="548" r:id="rId52"/>
    <p:sldId id="840" r:id="rId53"/>
    <p:sldId id="841" r:id="rId54"/>
    <p:sldId id="842" r:id="rId55"/>
    <p:sldId id="381" r:id="rId56"/>
    <p:sldId id="843" r:id="rId57"/>
    <p:sldId id="844" r:id="rId58"/>
    <p:sldId id="845" r:id="rId59"/>
    <p:sldId id="846" r:id="rId60"/>
    <p:sldId id="847" r:id="rId61"/>
    <p:sldId id="848" r:id="rId62"/>
    <p:sldId id="849" r:id="rId63"/>
    <p:sldId id="850" r:id="rId64"/>
    <p:sldId id="347" r:id="rId65"/>
    <p:sldId id="851" r:id="rId66"/>
    <p:sldId id="852" r:id="rId67"/>
    <p:sldId id="853" r:id="rId68"/>
    <p:sldId id="854" r:id="rId69"/>
    <p:sldId id="855" r:id="rId70"/>
    <p:sldId id="856" r:id="rId71"/>
    <p:sldId id="857" r:id="rId72"/>
    <p:sldId id="858" r:id="rId73"/>
    <p:sldId id="859" r:id="rId74"/>
    <p:sldId id="860" r:id="rId75"/>
    <p:sldId id="861" r:id="rId76"/>
    <p:sldId id="862" r:id="rId77"/>
    <p:sldId id="730" r:id="rId78"/>
    <p:sldId id="863" r:id="rId79"/>
    <p:sldId id="864" r:id="rId80"/>
    <p:sldId id="733" r:id="rId81"/>
    <p:sldId id="865" r:id="rId82"/>
    <p:sldId id="735" r:id="rId83"/>
    <p:sldId id="866" r:id="rId84"/>
    <p:sldId id="737" r:id="rId85"/>
    <p:sldId id="738" r:id="rId86"/>
    <p:sldId id="739" r:id="rId87"/>
    <p:sldId id="740" r:id="rId88"/>
    <p:sldId id="741" r:id="rId89"/>
    <p:sldId id="742" r:id="rId90"/>
    <p:sldId id="743" r:id="rId91"/>
    <p:sldId id="744" r:id="rId92"/>
    <p:sldId id="745" r:id="rId93"/>
    <p:sldId id="746" r:id="rId94"/>
    <p:sldId id="747" r:id="rId95"/>
    <p:sldId id="748" r:id="rId96"/>
    <p:sldId id="749" r:id="rId97"/>
    <p:sldId id="750" r:id="rId98"/>
    <p:sldId id="751" r:id="rId99"/>
    <p:sldId id="752" r:id="rId100"/>
    <p:sldId id="753" r:id="rId101"/>
    <p:sldId id="754" r:id="rId102"/>
    <p:sldId id="755" r:id="rId103"/>
    <p:sldId id="756" r:id="rId104"/>
    <p:sldId id="757" r:id="rId105"/>
    <p:sldId id="758" r:id="rId106"/>
    <p:sldId id="759" r:id="rId107"/>
    <p:sldId id="760" r:id="rId108"/>
    <p:sldId id="761" r:id="rId109"/>
    <p:sldId id="762" r:id="rId110"/>
    <p:sldId id="763" r:id="rId111"/>
    <p:sldId id="764" r:id="rId112"/>
    <p:sldId id="765" r:id="rId113"/>
    <p:sldId id="766" r:id="rId114"/>
    <p:sldId id="767" r:id="rId115"/>
    <p:sldId id="768" r:id="rId116"/>
    <p:sldId id="769" r:id="rId117"/>
    <p:sldId id="770" r:id="rId118"/>
    <p:sldId id="771" r:id="rId119"/>
    <p:sldId id="772" r:id="rId120"/>
    <p:sldId id="773" r:id="rId121"/>
    <p:sldId id="774" r:id="rId122"/>
    <p:sldId id="775" r:id="rId123"/>
    <p:sldId id="776" r:id="rId124"/>
    <p:sldId id="777" r:id="rId125"/>
    <p:sldId id="778" r:id="rId126"/>
    <p:sldId id="779" r:id="rId127"/>
    <p:sldId id="780" r:id="rId128"/>
    <p:sldId id="781" r:id="rId129"/>
    <p:sldId id="782" r:id="rId130"/>
    <p:sldId id="783" r:id="rId131"/>
    <p:sldId id="784" r:id="rId132"/>
    <p:sldId id="785" r:id="rId133"/>
    <p:sldId id="786" r:id="rId134"/>
    <p:sldId id="787" r:id="rId135"/>
    <p:sldId id="788" r:id="rId136"/>
    <p:sldId id="789" r:id="rId137"/>
    <p:sldId id="791" r:id="rId138"/>
    <p:sldId id="792" r:id="rId139"/>
    <p:sldId id="793" r:id="rId140"/>
    <p:sldId id="794" r:id="rId141"/>
    <p:sldId id="795" r:id="rId142"/>
    <p:sldId id="796" r:id="rId143"/>
    <p:sldId id="797" r:id="rId144"/>
    <p:sldId id="798" r:id="rId145"/>
    <p:sldId id="799" r:id="rId146"/>
    <p:sldId id="800" r:id="rId147"/>
    <p:sldId id="801" r:id="rId148"/>
    <p:sldId id="802" r:id="rId149"/>
    <p:sldId id="803" r:id="rId150"/>
    <p:sldId id="804" r:id="rId151"/>
    <p:sldId id="805" r:id="rId152"/>
    <p:sldId id="806" r:id="rId153"/>
    <p:sldId id="807" r:id="rId154"/>
    <p:sldId id="808" r:id="rId155"/>
    <p:sldId id="809" r:id="rId156"/>
    <p:sldId id="810" r:id="rId157"/>
    <p:sldId id="811" r:id="rId158"/>
    <p:sldId id="812" r:id="rId159"/>
    <p:sldId id="813" r:id="rId160"/>
    <p:sldId id="814" r:id="rId16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cs2319" initials="m"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AF3E11"/>
    <a:srgbClr val="0033CC"/>
    <a:srgbClr val="FF99CC"/>
    <a:srgbClr val="FFFF99"/>
    <a:srgbClr val="A50021"/>
    <a:srgbClr val="006600"/>
    <a:srgbClr val="00CC0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72378" autoAdjust="0"/>
  </p:normalViewPr>
  <p:slideViewPr>
    <p:cSldViewPr>
      <p:cViewPr>
        <p:scale>
          <a:sx n="82" d="100"/>
          <a:sy n="82" d="100"/>
        </p:scale>
        <p:origin x="-2592"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2002"/>
    </p:cViewPr>
  </p:sorterViewPr>
  <p:notesViewPr>
    <p:cSldViewPr>
      <p:cViewPr varScale="1">
        <p:scale>
          <a:sx n="83" d="100"/>
          <a:sy n="83" d="100"/>
        </p:scale>
        <p:origin x="-204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presProps" Target="pres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Leslie\Documents\a%20TBSAFETY\a%202011%20New%20Projects\a%20FMP\Module%203%20-%20Driver%20Ed\Mod%203%20Data%20&amp;%20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21345734908136668"/>
          <c:y val="0.10666344772941183"/>
          <c:w val="0.5564187992125984"/>
          <c:h val="0.83987743277373761"/>
        </c:manualLayout>
      </c:layout>
      <c:pieChart>
        <c:varyColors val="1"/>
        <c:ser>
          <c:idx val="0"/>
          <c:order val="0"/>
          <c:dLbls>
            <c:txPr>
              <a:bodyPr/>
              <a:lstStyle/>
              <a:p>
                <a:pPr>
                  <a:defRPr sz="1800" b="1"/>
                </a:pPr>
                <a:endParaRPr lang="en-US"/>
              </a:p>
            </c:txPr>
            <c:dLblPos val="ctr"/>
            <c:showLegendKey val="0"/>
            <c:showVal val="1"/>
            <c:showCatName val="0"/>
            <c:showSerName val="0"/>
            <c:showPercent val="0"/>
            <c:showBubbleSize val="0"/>
            <c:showLeaderLines val="1"/>
          </c:dLbls>
          <c:cat>
            <c:strRef>
              <c:f>'UNS Survey'!$B$5:$B$9</c:f>
              <c:strCache>
                <c:ptCount val="5"/>
                <c:pt idx="0">
                  <c:v>Not at all</c:v>
                </c:pt>
                <c:pt idx="1">
                  <c:v>Slightly</c:v>
                </c:pt>
                <c:pt idx="2">
                  <c:v>Moderately</c:v>
                </c:pt>
                <c:pt idx="3">
                  <c:v>Very</c:v>
                </c:pt>
                <c:pt idx="4">
                  <c:v>Don't Know</c:v>
                </c:pt>
              </c:strCache>
            </c:strRef>
          </c:cat>
          <c:val>
            <c:numRef>
              <c:f>'UNS Survey'!$C$5:$C$9</c:f>
              <c:numCache>
                <c:formatCode>0%</c:formatCode>
                <c:ptCount val="5"/>
                <c:pt idx="0">
                  <c:v>0.23</c:v>
                </c:pt>
                <c:pt idx="1">
                  <c:v>0.21000000000000021</c:v>
                </c:pt>
                <c:pt idx="2">
                  <c:v>0.16000000000000147</c:v>
                </c:pt>
                <c:pt idx="3">
                  <c:v>0.37000000000000038</c:v>
                </c:pt>
                <c:pt idx="4">
                  <c:v>3.0000000000000533E-2</c:v>
                </c:pt>
              </c:numCache>
            </c:numRef>
          </c:val>
        </c:ser>
        <c:dLbls>
          <c:showLegendKey val="0"/>
          <c:showVal val="1"/>
          <c:showCatName val="0"/>
          <c:showSerName val="0"/>
          <c:showPercent val="0"/>
          <c:showBubbleSize val="0"/>
          <c:showLeaderLines val="1"/>
        </c:dLbls>
        <c:firstSliceAng val="0"/>
      </c:pieChart>
    </c:plotArea>
    <c:legend>
      <c:legendPos val="t"/>
      <c:layout/>
      <c:overlay val="0"/>
      <c:txPr>
        <a:bodyPr/>
        <a:lstStyle/>
        <a:p>
          <a:pPr>
            <a:defRPr sz="1400"/>
          </a:pPr>
          <a:endParaRPr lang="en-US"/>
        </a:p>
      </c:txPr>
    </c:legend>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pieChart>
        <c:varyColors val="1"/>
        <c:ser>
          <c:idx val="0"/>
          <c:order val="0"/>
          <c:dLbls>
            <c:txPr>
              <a:bodyPr/>
              <a:lstStyle/>
              <a:p>
                <a:pPr>
                  <a:defRPr sz="1800" b="1"/>
                </a:pPr>
                <a:endParaRPr lang="en-US"/>
              </a:p>
            </c:txPr>
            <c:dLblPos val="ctr"/>
            <c:showLegendKey val="0"/>
            <c:showVal val="1"/>
            <c:showCatName val="0"/>
            <c:showSerName val="0"/>
            <c:showPercent val="0"/>
            <c:showBubbleSize val="0"/>
            <c:showLeaderLines val="1"/>
          </c:dLbls>
          <c:cat>
            <c:strRef>
              <c:f>'UNS Survey'!$B$26:$B$30</c:f>
              <c:strCache>
                <c:ptCount val="5"/>
                <c:pt idx="0">
                  <c:v>8+ Hours</c:v>
                </c:pt>
                <c:pt idx="1">
                  <c:v>6 to 7.9</c:v>
                </c:pt>
                <c:pt idx="2">
                  <c:v>4 to 5.9</c:v>
                </c:pt>
                <c:pt idx="3">
                  <c:v>&lt; 4</c:v>
                </c:pt>
                <c:pt idx="4">
                  <c:v>Don't Know</c:v>
                </c:pt>
              </c:strCache>
            </c:strRef>
          </c:cat>
          <c:val>
            <c:numRef>
              <c:f>'UNS Survey'!$C$26:$C$30</c:f>
              <c:numCache>
                <c:formatCode>0%</c:formatCode>
                <c:ptCount val="5"/>
                <c:pt idx="0">
                  <c:v>0.11</c:v>
                </c:pt>
                <c:pt idx="1">
                  <c:v>0.28000000000000008</c:v>
                </c:pt>
                <c:pt idx="2">
                  <c:v>0.32000000000000683</c:v>
                </c:pt>
                <c:pt idx="3">
                  <c:v>0.22</c:v>
                </c:pt>
                <c:pt idx="4">
                  <c:v>7.0000000000000021E-2</c:v>
                </c:pt>
              </c:numCache>
            </c:numRef>
          </c:val>
        </c:ser>
        <c:dLbls>
          <c:showLegendKey val="0"/>
          <c:showVal val="1"/>
          <c:showCatName val="0"/>
          <c:showSerName val="0"/>
          <c:showPercent val="0"/>
          <c:showBubbleSize val="0"/>
          <c:showLeaderLines val="1"/>
        </c:dLbls>
        <c:firstSliceAng val="0"/>
      </c:pieChart>
    </c:plotArea>
    <c:legend>
      <c:legendPos val="t"/>
      <c:layout/>
      <c:overlay val="0"/>
      <c:txPr>
        <a:bodyPr/>
        <a:lstStyle/>
        <a:p>
          <a:pPr>
            <a:defRPr sz="1400" b="1"/>
          </a:pPr>
          <a:endParaRPr lang="en-US"/>
        </a:p>
      </c:txPr>
    </c:legend>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spPr>
            <a:ln w="50800">
              <a:solidFill>
                <a:srgbClr val="C00000"/>
              </a:solidFill>
            </a:ln>
          </c:spPr>
          <c:marker>
            <c:symbol val="none"/>
          </c:marker>
          <c:cat>
            <c:strRef>
              <c:f>Sheet1!$N$36:$N$59</c:f>
              <c:strCache>
                <c:ptCount val="24"/>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strCache>
            </c:strRef>
          </c:cat>
          <c:val>
            <c:numRef>
              <c:f>Sheet1!$O$36:$O$59</c:f>
              <c:numCache>
                <c:formatCode>0.0</c:formatCode>
                <c:ptCount val="24"/>
                <c:pt idx="0">
                  <c:v>1.2</c:v>
                </c:pt>
                <c:pt idx="1">
                  <c:v>1.7000000000000046</c:v>
                </c:pt>
                <c:pt idx="2">
                  <c:v>2.2999999999999998</c:v>
                </c:pt>
                <c:pt idx="3">
                  <c:v>3.5</c:v>
                </c:pt>
                <c:pt idx="4">
                  <c:v>3.9</c:v>
                </c:pt>
                <c:pt idx="5">
                  <c:v>4</c:v>
                </c:pt>
                <c:pt idx="6">
                  <c:v>2.8</c:v>
                </c:pt>
                <c:pt idx="7">
                  <c:v>1.4</c:v>
                </c:pt>
                <c:pt idx="8">
                  <c:v>0.5</c:v>
                </c:pt>
                <c:pt idx="9">
                  <c:v>0.30000000000000032</c:v>
                </c:pt>
                <c:pt idx="10">
                  <c:v>0.30000000000000032</c:v>
                </c:pt>
                <c:pt idx="11">
                  <c:v>0.4</c:v>
                </c:pt>
                <c:pt idx="12">
                  <c:v>0.4</c:v>
                </c:pt>
                <c:pt idx="13">
                  <c:v>0.30000000000000032</c:v>
                </c:pt>
                <c:pt idx="14">
                  <c:v>0.4</c:v>
                </c:pt>
                <c:pt idx="15">
                  <c:v>0.60000000000000064</c:v>
                </c:pt>
                <c:pt idx="16">
                  <c:v>0.8</c:v>
                </c:pt>
                <c:pt idx="17">
                  <c:v>0.70000000000000062</c:v>
                </c:pt>
                <c:pt idx="18">
                  <c:v>0.4</c:v>
                </c:pt>
                <c:pt idx="19">
                  <c:v>0.30000000000000032</c:v>
                </c:pt>
                <c:pt idx="20">
                  <c:v>0.2</c:v>
                </c:pt>
                <c:pt idx="21">
                  <c:v>0.5</c:v>
                </c:pt>
                <c:pt idx="22">
                  <c:v>0.8</c:v>
                </c:pt>
                <c:pt idx="23">
                  <c:v>0.5</c:v>
                </c:pt>
              </c:numCache>
            </c:numRef>
          </c:val>
          <c:smooth val="0"/>
        </c:ser>
        <c:dLbls>
          <c:showLegendKey val="0"/>
          <c:showVal val="0"/>
          <c:showCatName val="0"/>
          <c:showSerName val="0"/>
          <c:showPercent val="0"/>
          <c:showBubbleSize val="0"/>
        </c:dLbls>
        <c:marker val="1"/>
        <c:smooth val="0"/>
        <c:axId val="139805696"/>
        <c:axId val="130886464"/>
      </c:lineChart>
      <c:catAx>
        <c:axId val="139805696"/>
        <c:scaling>
          <c:orientation val="minMax"/>
        </c:scaling>
        <c:delete val="0"/>
        <c:axPos val="b"/>
        <c:title>
          <c:tx>
            <c:rich>
              <a:bodyPr/>
              <a:lstStyle/>
              <a:p>
                <a:pPr>
                  <a:defRPr sz="2000"/>
                </a:pPr>
                <a:r>
                  <a:rPr lang="en-US" sz="2000" dirty="0"/>
                  <a:t>Hour-of-Day</a:t>
                </a:r>
              </a:p>
            </c:rich>
          </c:tx>
          <c:layout/>
          <c:overlay val="0"/>
        </c:title>
        <c:majorTickMark val="out"/>
        <c:minorTickMark val="none"/>
        <c:tickLblPos val="nextTo"/>
        <c:txPr>
          <a:bodyPr/>
          <a:lstStyle/>
          <a:p>
            <a:pPr>
              <a:defRPr sz="1600" b="1"/>
            </a:pPr>
            <a:endParaRPr lang="en-US"/>
          </a:p>
        </c:txPr>
        <c:crossAx val="130886464"/>
        <c:crosses val="autoZero"/>
        <c:auto val="1"/>
        <c:lblAlgn val="ctr"/>
        <c:lblOffset val="100"/>
        <c:noMultiLvlLbl val="0"/>
      </c:catAx>
      <c:valAx>
        <c:axId val="130886464"/>
        <c:scaling>
          <c:orientation val="minMax"/>
        </c:scaling>
        <c:delete val="0"/>
        <c:axPos val="l"/>
        <c:majorGridlines/>
        <c:title>
          <c:tx>
            <c:rich>
              <a:bodyPr rot="-5400000" vert="horz"/>
              <a:lstStyle/>
              <a:p>
                <a:pPr>
                  <a:defRPr sz="1800"/>
                </a:pPr>
                <a:r>
                  <a:rPr lang="en-US" sz="1800" dirty="0"/>
                  <a:t>Relative Fatal Crash Rate</a:t>
                </a:r>
              </a:p>
            </c:rich>
          </c:tx>
          <c:layout/>
          <c:overlay val="0"/>
        </c:title>
        <c:numFmt formatCode="0.0" sourceLinked="1"/>
        <c:majorTickMark val="out"/>
        <c:minorTickMark val="none"/>
        <c:tickLblPos val="nextTo"/>
        <c:txPr>
          <a:bodyPr/>
          <a:lstStyle/>
          <a:p>
            <a:pPr>
              <a:defRPr sz="1200" b="1"/>
            </a:pPr>
            <a:endParaRPr lang="en-US"/>
          </a:p>
        </c:txPr>
        <c:crossAx val="13980569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97111913359123E-2"/>
          <c:y val="0.17665615141955837"/>
          <c:w val="0.69314079422384844"/>
          <c:h val="0.60567823343854621"/>
        </c:manualLayout>
      </c:layout>
      <c:lineChart>
        <c:grouping val="standard"/>
        <c:varyColors val="0"/>
        <c:ser>
          <c:idx val="0"/>
          <c:order val="0"/>
          <c:tx>
            <c:strRef>
              <c:f>'[2]Fig 5-12 + 5-14'!$B$127</c:f>
              <c:strCache>
                <c:ptCount val="1"/>
                <c:pt idx="0">
                  <c:v>9 Hrs in Bed</c:v>
                </c:pt>
              </c:strCache>
            </c:strRef>
          </c:tx>
          <c:spPr>
            <a:ln w="254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ser>
        <c:ser>
          <c:idx val="1"/>
          <c:order val="1"/>
          <c:tx>
            <c:strRef>
              <c:f>'[2]Fig 5-12 + 5-14'!$C$127</c:f>
              <c:strCache>
                <c:ptCount val="1"/>
                <c:pt idx="0">
                  <c:v>7 Hrs in Bed</c:v>
                </c:pt>
              </c:strCache>
            </c:strRef>
          </c:tx>
          <c:spPr>
            <a:ln w="254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ser>
        <c:ser>
          <c:idx val="2"/>
          <c:order val="2"/>
          <c:tx>
            <c:strRef>
              <c:f>'[2]Fig 5-12 + 5-14'!$D$127</c:f>
              <c:strCache>
                <c:ptCount val="1"/>
                <c:pt idx="0">
                  <c:v>5 Hrs in Bed</c:v>
                </c:pt>
              </c:strCache>
            </c:strRef>
          </c:tx>
          <c:spPr>
            <a:ln w="254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ser>
        <c:ser>
          <c:idx val="3"/>
          <c:order val="3"/>
          <c:tx>
            <c:strRef>
              <c:f>'[2]Fig 5-12 + 5-14'!$E$127</c:f>
              <c:strCache>
                <c:ptCount val="1"/>
                <c:pt idx="0">
                  <c:v>3 Hrs in Bed</c:v>
                </c:pt>
              </c:strCache>
            </c:strRef>
          </c:tx>
          <c:spPr>
            <a:ln w="254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ser>
        <c:dLbls>
          <c:showLegendKey val="0"/>
          <c:showVal val="0"/>
          <c:showCatName val="0"/>
          <c:showSerName val="0"/>
          <c:showPercent val="0"/>
          <c:showBubbleSize val="0"/>
        </c:dLbls>
        <c:marker val="1"/>
        <c:smooth val="0"/>
        <c:axId val="139805184"/>
        <c:axId val="130888192"/>
      </c:lineChart>
      <c:catAx>
        <c:axId val="139805184"/>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sz="1400" dirty="0"/>
                  <a:t>Days of Restricted Sleep</a:t>
                </a:r>
              </a:p>
            </c:rich>
          </c:tx>
          <c:layout>
            <c:manualLayout>
              <c:xMode val="edge"/>
              <c:yMode val="edge"/>
              <c:x val="0.27436823104693142"/>
              <c:y val="0.8801261829652825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n-US"/>
          </a:p>
        </c:txPr>
        <c:crossAx val="130888192"/>
        <c:crosses val="autoZero"/>
        <c:auto val="1"/>
        <c:lblAlgn val="ctr"/>
        <c:lblOffset val="100"/>
        <c:tickLblSkip val="1"/>
        <c:tickMarkSkip val="1"/>
        <c:noMultiLvlLbl val="0"/>
      </c:catAx>
      <c:valAx>
        <c:axId val="130888192"/>
        <c:scaling>
          <c:orientation val="minMax"/>
        </c:scaling>
        <c:delete val="1"/>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dirty="0"/>
                  <a:t>Relative Performance</a:t>
                </a:r>
              </a:p>
            </c:rich>
          </c:tx>
          <c:layout>
            <c:manualLayout>
              <c:xMode val="edge"/>
              <c:yMode val="edge"/>
              <c:x val="2.8880866425992802E-2"/>
              <c:y val="0.29022082018928802"/>
            </c:manualLayout>
          </c:layout>
          <c:overlay val="0"/>
          <c:spPr>
            <a:noFill/>
            <a:ln w="25400">
              <a:noFill/>
            </a:ln>
          </c:spPr>
        </c:title>
        <c:numFmt formatCode="General" sourceLinked="1"/>
        <c:majorTickMark val="out"/>
        <c:minorTickMark val="none"/>
        <c:tickLblPos val="none"/>
        <c:crossAx val="139805184"/>
        <c:crosses val="autoZero"/>
        <c:crossBetween val="between"/>
      </c:valAx>
      <c:spPr>
        <a:solidFill>
          <a:srgbClr val="FFFFFF"/>
        </a:solidFill>
        <a:ln w="12700">
          <a:solidFill>
            <a:srgbClr val="808080"/>
          </a:solidFill>
          <a:prstDash val="solid"/>
        </a:ln>
      </c:spPr>
    </c:plotArea>
    <c:legend>
      <c:legendPos val="r"/>
      <c:layout>
        <c:manualLayout>
          <c:xMode val="edge"/>
          <c:yMode val="edge"/>
          <c:x val="0.78339350180503131"/>
          <c:y val="0.34700315457412823"/>
          <c:w val="0.20216606498194942"/>
          <c:h val="0.26813880126182982"/>
        </c:manualLayout>
      </c:layout>
      <c:overlay val="0"/>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Circadian Rhythm of Alertness</a:t>
            </a:r>
          </a:p>
        </c:rich>
      </c:tx>
      <c:overlay val="0"/>
    </c:title>
    <c:autoTitleDeleted val="0"/>
    <c:plotArea>
      <c:layout/>
      <c:lineChart>
        <c:grouping val="standard"/>
        <c:varyColors val="0"/>
        <c:ser>
          <c:idx val="0"/>
          <c:order val="0"/>
          <c:spPr>
            <a:ln w="381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17.933333333332474</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0"/>
        </c:ser>
        <c:dLbls>
          <c:showLegendKey val="0"/>
          <c:showVal val="0"/>
          <c:showCatName val="0"/>
          <c:showSerName val="0"/>
          <c:showPercent val="0"/>
          <c:showBubbleSize val="0"/>
        </c:dLbls>
        <c:marker val="1"/>
        <c:smooth val="0"/>
        <c:axId val="139859456"/>
        <c:axId val="130890496"/>
      </c:lineChart>
      <c:catAx>
        <c:axId val="139859456"/>
        <c:scaling>
          <c:orientation val="minMax"/>
        </c:scaling>
        <c:delete val="0"/>
        <c:axPos val="b"/>
        <c:title>
          <c:tx>
            <c:rich>
              <a:bodyPr/>
              <a:lstStyle/>
              <a:p>
                <a:pPr>
                  <a:defRPr sz="1400"/>
                </a:pPr>
                <a:r>
                  <a:rPr lang="en-US" sz="1400" dirty="0"/>
                  <a:t>Hour of the Day</a:t>
                </a:r>
              </a:p>
            </c:rich>
          </c:tx>
          <c:overlay val="0"/>
        </c:title>
        <c:majorTickMark val="out"/>
        <c:minorTickMark val="none"/>
        <c:tickLblPos val="nextTo"/>
        <c:txPr>
          <a:bodyPr/>
          <a:lstStyle/>
          <a:p>
            <a:pPr>
              <a:defRPr sz="1800"/>
            </a:pPr>
            <a:endParaRPr lang="en-US"/>
          </a:p>
        </c:txPr>
        <c:crossAx val="130890496"/>
        <c:crosses val="autoZero"/>
        <c:auto val="1"/>
        <c:lblAlgn val="ctr"/>
        <c:lblOffset val="100"/>
        <c:noMultiLvlLbl val="0"/>
      </c:catAx>
      <c:valAx>
        <c:axId val="130890496"/>
        <c:scaling>
          <c:orientation val="minMax"/>
        </c:scaling>
        <c:delete val="1"/>
        <c:axPos val="l"/>
        <c:title>
          <c:tx>
            <c:rich>
              <a:bodyPr rot="-5400000" vert="horz"/>
              <a:lstStyle/>
              <a:p>
                <a:pPr>
                  <a:defRPr sz="2000"/>
                </a:pPr>
                <a:r>
                  <a:rPr lang="en-US" sz="2000" dirty="0"/>
                  <a:t>Relative </a:t>
                </a:r>
                <a:r>
                  <a:rPr lang="en-US" sz="2000" dirty="0" smtClean="0"/>
                  <a:t> Alertness &amp; Arousal</a:t>
                </a:r>
                <a:endParaRPr lang="en-US" sz="2000" dirty="0"/>
              </a:p>
            </c:rich>
          </c:tx>
          <c:overlay val="0"/>
        </c:title>
        <c:numFmt formatCode="0.0" sourceLinked="1"/>
        <c:majorTickMark val="out"/>
        <c:minorTickMark val="none"/>
        <c:tickLblPos val="none"/>
        <c:crossAx val="139859456"/>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a:pPr>
            <a:r>
              <a:rPr lang="en-US" sz="2800" dirty="0"/>
              <a:t>Driving </a:t>
            </a:r>
            <a:r>
              <a:rPr lang="en-US" sz="2800" dirty="0" smtClean="0"/>
              <a:t>Incidents </a:t>
            </a:r>
            <a:endParaRPr lang="en-US" sz="2800" dirty="0"/>
          </a:p>
          <a:p>
            <a:pPr>
              <a:defRPr sz="2800"/>
            </a:pPr>
            <a:r>
              <a:rPr lang="en-US" sz="2800" dirty="0"/>
              <a:t> </a:t>
            </a:r>
            <a:r>
              <a:rPr lang="en-US" sz="2800" i="1" dirty="0"/>
              <a:t>with High</a:t>
            </a:r>
            <a:r>
              <a:rPr lang="en-US" sz="2800" i="1" baseline="0" dirty="0"/>
              <a:t> Drowsiness</a:t>
            </a:r>
            <a:endParaRPr lang="en-US" sz="2800" i="1" dirty="0"/>
          </a:p>
        </c:rich>
      </c:tx>
      <c:layout>
        <c:manualLayout>
          <c:xMode val="edge"/>
          <c:yMode val="edge"/>
          <c:x val="0.37604154048051674"/>
          <c:y val="9.7222222222222224E-2"/>
        </c:manualLayout>
      </c:layout>
      <c:overlay val="1"/>
    </c:title>
    <c:autoTitleDeleted val="0"/>
    <c:plotArea>
      <c:layout>
        <c:manualLayout>
          <c:layoutTarget val="inner"/>
          <c:xMode val="edge"/>
          <c:yMode val="edge"/>
          <c:x val="0.11564657783161789"/>
          <c:y val="6.1706453359997061E-2"/>
          <c:w val="0.8619175247324854"/>
          <c:h val="0.77988959713369743"/>
        </c:manualLayout>
      </c:layout>
      <c:barChart>
        <c:barDir val="col"/>
        <c:grouping val="clustered"/>
        <c:varyColors val="0"/>
        <c:ser>
          <c:idx val="0"/>
          <c:order val="0"/>
          <c:spPr>
            <a:solidFill>
              <a:srgbClr val="C00000"/>
            </a:solidFill>
          </c:spPr>
          <c:invertIfNegative val="0"/>
          <c:cat>
            <c:strRef>
              <c:f>'Ind Dif 10 Drivers'!$A$4:$A$13</c:f>
              <c:strCache>
                <c:ptCount val="10"/>
                <c:pt idx="0">
                  <c:v>A</c:v>
                </c:pt>
                <c:pt idx="1">
                  <c:v>B</c:v>
                </c:pt>
                <c:pt idx="2">
                  <c:v>C</c:v>
                </c:pt>
                <c:pt idx="3">
                  <c:v>D</c:v>
                </c:pt>
                <c:pt idx="4">
                  <c:v>E</c:v>
                </c:pt>
                <c:pt idx="5">
                  <c:v>F</c:v>
                </c:pt>
                <c:pt idx="6">
                  <c:v>G</c:v>
                </c:pt>
                <c:pt idx="7">
                  <c:v>H</c:v>
                </c:pt>
                <c:pt idx="8">
                  <c:v>I</c:v>
                </c:pt>
                <c:pt idx="9">
                  <c:v>J</c:v>
                </c:pt>
              </c:strCache>
            </c:strRef>
          </c:cat>
          <c:val>
            <c:numRef>
              <c:f>'Ind Dif 10 Drivers'!$B$4:$B$13</c:f>
              <c:numCache>
                <c:formatCode>0.0%</c:formatCode>
                <c:ptCount val="10"/>
                <c:pt idx="0">
                  <c:v>2.6000000000000082E-2</c:v>
                </c:pt>
                <c:pt idx="1">
                  <c:v>1.2999999999999998E-2</c:v>
                </c:pt>
                <c:pt idx="2">
                  <c:v>6.0000000000000114E-3</c:v>
                </c:pt>
                <c:pt idx="3">
                  <c:v>3.0000000000000092E-3</c:v>
                </c:pt>
                <c:pt idx="4">
                  <c:v>2.0000000000000052E-3</c:v>
                </c:pt>
                <c:pt idx="5">
                  <c:v>1.0000000000000041E-3</c:v>
                </c:pt>
                <c:pt idx="6">
                  <c:v>0</c:v>
                </c:pt>
                <c:pt idx="7">
                  <c:v>0</c:v>
                </c:pt>
                <c:pt idx="8">
                  <c:v>0</c:v>
                </c:pt>
                <c:pt idx="9">
                  <c:v>0</c:v>
                </c:pt>
              </c:numCache>
            </c:numRef>
          </c:val>
        </c:ser>
        <c:dLbls>
          <c:showLegendKey val="0"/>
          <c:showVal val="0"/>
          <c:showCatName val="0"/>
          <c:showSerName val="0"/>
          <c:showPercent val="0"/>
          <c:showBubbleSize val="0"/>
        </c:dLbls>
        <c:gapWidth val="150"/>
        <c:axId val="132195840"/>
        <c:axId val="136292032"/>
      </c:barChart>
      <c:catAx>
        <c:axId val="132195840"/>
        <c:scaling>
          <c:orientation val="minMax"/>
        </c:scaling>
        <c:delete val="0"/>
        <c:axPos val="b"/>
        <c:title>
          <c:tx>
            <c:rich>
              <a:bodyPr/>
              <a:lstStyle/>
              <a:p>
                <a:pPr>
                  <a:defRPr sz="1800"/>
                </a:pPr>
                <a:r>
                  <a:rPr lang="en-US" sz="1800" dirty="0"/>
                  <a:t>10 Drivers</a:t>
                </a:r>
              </a:p>
            </c:rich>
          </c:tx>
          <c:overlay val="0"/>
        </c:title>
        <c:majorTickMark val="out"/>
        <c:minorTickMark val="none"/>
        <c:tickLblPos val="nextTo"/>
        <c:txPr>
          <a:bodyPr/>
          <a:lstStyle/>
          <a:p>
            <a:pPr>
              <a:defRPr sz="1800" b="1"/>
            </a:pPr>
            <a:endParaRPr lang="en-US"/>
          </a:p>
        </c:txPr>
        <c:crossAx val="136292032"/>
        <c:crosses val="autoZero"/>
        <c:auto val="1"/>
        <c:lblAlgn val="ctr"/>
        <c:lblOffset val="100"/>
        <c:noMultiLvlLbl val="0"/>
      </c:catAx>
      <c:valAx>
        <c:axId val="136292032"/>
        <c:scaling>
          <c:orientation val="minMax"/>
        </c:scaling>
        <c:delete val="0"/>
        <c:axPos val="l"/>
        <c:majorGridlines/>
        <c:title>
          <c:tx>
            <c:rich>
              <a:bodyPr rot="-5400000" vert="horz"/>
              <a:lstStyle/>
              <a:p>
                <a:pPr>
                  <a:defRPr sz="2000"/>
                </a:pPr>
                <a:r>
                  <a:rPr lang="en-US" sz="2000" dirty="0" smtClean="0"/>
                  <a:t>Rate</a:t>
                </a:r>
                <a:r>
                  <a:rPr lang="en-US" sz="2000" baseline="0" dirty="0" smtClean="0"/>
                  <a:t> Per </a:t>
                </a:r>
                <a:r>
                  <a:rPr lang="en-US" sz="2000" baseline="0" dirty="0"/>
                  <a:t>Hour</a:t>
                </a:r>
                <a:endParaRPr lang="en-US" sz="2000" dirty="0"/>
              </a:p>
            </c:rich>
          </c:tx>
          <c:layout>
            <c:manualLayout>
              <c:xMode val="edge"/>
              <c:yMode val="edge"/>
              <c:x val="1.6025641025641025E-3"/>
              <c:y val="0.29098987626547007"/>
            </c:manualLayout>
          </c:layout>
          <c:overlay val="0"/>
        </c:title>
        <c:numFmt formatCode="0.0%" sourceLinked="1"/>
        <c:majorTickMark val="out"/>
        <c:minorTickMark val="none"/>
        <c:tickLblPos val="nextTo"/>
        <c:txPr>
          <a:bodyPr/>
          <a:lstStyle/>
          <a:p>
            <a:pPr>
              <a:defRPr sz="1200" b="1"/>
            </a:pPr>
            <a:endParaRPr lang="en-US"/>
          </a:p>
        </c:txPr>
        <c:crossAx val="13219584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28205128205128E-2"/>
          <c:y val="1.4925373134328361E-2"/>
          <c:w val="0.96474358974359065"/>
          <c:h val="0.8641499196928808"/>
        </c:manualLayout>
      </c:layout>
      <c:barChart>
        <c:barDir val="col"/>
        <c:grouping val="stacked"/>
        <c:varyColors val="0"/>
        <c:ser>
          <c:idx val="0"/>
          <c:order val="0"/>
          <c:invertIfNegative val="0"/>
          <c:dLbls>
            <c:txPr>
              <a:bodyPr/>
              <a:lstStyle/>
              <a:p>
                <a:pPr>
                  <a:defRPr sz="1800" b="1"/>
                </a:pPr>
                <a:endParaRPr lang="en-US"/>
              </a:p>
            </c:txPr>
            <c:dLblPos val="ctr"/>
            <c:showLegendKey val="0"/>
            <c:showVal val="1"/>
            <c:showCatName val="0"/>
            <c:showSerName val="0"/>
            <c:showPercent val="0"/>
            <c:showBubbleSize val="0"/>
            <c:showLeaderLines val="0"/>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ser>
        <c:ser>
          <c:idx val="1"/>
          <c:order val="1"/>
          <c:invertIfNegative val="0"/>
          <c:dLbls>
            <c:txPr>
              <a:bodyPr/>
              <a:lstStyle/>
              <a:p>
                <a:pPr>
                  <a:defRPr sz="1800" b="1"/>
                </a:pPr>
                <a:endParaRPr lang="en-US"/>
              </a:p>
            </c:txPr>
            <c:dLblPos val="ctr"/>
            <c:showLegendKey val="0"/>
            <c:showVal val="1"/>
            <c:showCatName val="0"/>
            <c:showSerName val="0"/>
            <c:showPercent val="0"/>
            <c:showBubbleSize val="0"/>
            <c:showLeaderLines val="0"/>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ser>
        <c:dLbls>
          <c:showLegendKey val="0"/>
          <c:showVal val="1"/>
          <c:showCatName val="0"/>
          <c:showSerName val="0"/>
          <c:showPercent val="0"/>
          <c:showBubbleSize val="0"/>
        </c:dLbls>
        <c:gapWidth val="150"/>
        <c:overlap val="100"/>
        <c:axId val="139933184"/>
        <c:axId val="136293760"/>
      </c:barChart>
      <c:catAx>
        <c:axId val="139933184"/>
        <c:scaling>
          <c:orientation val="minMax"/>
        </c:scaling>
        <c:delete val="0"/>
        <c:axPos val="b"/>
        <c:majorTickMark val="out"/>
        <c:minorTickMark val="none"/>
        <c:tickLblPos val="nextTo"/>
        <c:txPr>
          <a:bodyPr/>
          <a:lstStyle/>
          <a:p>
            <a:pPr>
              <a:defRPr sz="2000" b="1"/>
            </a:pPr>
            <a:endParaRPr lang="en-US"/>
          </a:p>
        </c:txPr>
        <c:crossAx val="136293760"/>
        <c:crosses val="autoZero"/>
        <c:auto val="1"/>
        <c:lblAlgn val="ctr"/>
        <c:lblOffset val="100"/>
        <c:noMultiLvlLbl val="0"/>
      </c:catAx>
      <c:valAx>
        <c:axId val="136293760"/>
        <c:scaling>
          <c:orientation val="minMax"/>
        </c:scaling>
        <c:delete val="1"/>
        <c:axPos val="l"/>
        <c:numFmt formatCode="0%" sourceLinked="1"/>
        <c:majorTickMark val="out"/>
        <c:minorTickMark val="none"/>
        <c:tickLblPos val="none"/>
        <c:crossAx val="139933184"/>
        <c:crosses val="autoZero"/>
        <c:crossBetween val="between"/>
      </c:valAx>
    </c:plotArea>
    <c:plotVisOnly val="1"/>
    <c:dispBlanksAs val="gap"/>
    <c:showDLblsOverMax val="0"/>
  </c:chart>
  <c:externalData r:id="rId1">
    <c:autoUpdate val="0"/>
  </c:externalData>
  <c:userShapes r:id="rId2"/>
</c:chartSpace>
</file>

<file path=ppt/comments/comment1.xml><?xml version="1.0" encoding="utf-8"?>
<p:cmLst xmlns:a="http://schemas.openxmlformats.org/drawingml/2006/main" xmlns:r="http://schemas.openxmlformats.org/officeDocument/2006/relationships" xmlns:p="http://schemas.openxmlformats.org/presentationml/2006/main">
  <p:cm authorId="0" dt="2012-01-25T10:51:03.562" idx="12">
    <p:pos x="10" y="10"/>
    <p:text>Made Lesson test slides consistent with other modules. We can keep the narration, just match up the slide.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2-01-25T10:51:03.562" idx="13">
    <p:pos x="10" y="10"/>
    <p:text>Made Lesson test slides consistent with other modules. We can keep the narration, just match up the slide.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2-01-25T10:51:03.562" idx="14">
    <p:pos x="10" y="10"/>
    <p:text>Made Lesson test slides consistent with other modules. We can keep the narration, just match up the slide.</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2-01-25T10:51:03.562" idx="15">
    <p:pos x="10" y="10"/>
    <p:text>Made Lesson test slides consistent with other modules. We can keep the narration, just match up the slide.</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2-01-25T10:51:03.562" idx="16">
    <p:pos x="10" y="10"/>
    <p:text>Made Lesson test slides consistent with other modules. We can keep the narration, just match up the slide.</p:text>
  </p:cm>
</p:cmLst>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883505-4552-4565-BA43-7D937D22C097}" type="doc">
      <dgm:prSet loTypeId="urn:microsoft.com/office/officeart/2009/3/layout/StepUpProcess" loCatId="process" qsTypeId="urn:microsoft.com/office/officeart/2005/8/quickstyle/simple1#1" qsCatId="simple" csTypeId="urn:microsoft.com/office/officeart/2005/8/colors/colorful1#1" csCatId="colorful" phldr="1"/>
      <dgm:spPr/>
      <dgm:t>
        <a:bodyPr/>
        <a:lstStyle/>
        <a:p>
          <a:endParaRPr lang="en-US"/>
        </a:p>
      </dgm:t>
    </dgm:pt>
    <dgm:pt modelId="{207E8484-9A58-4C0A-B467-67FD0193EFDF}">
      <dgm:prSet phldrT="[Text]" custT="1"/>
      <dgm:spPr/>
      <dgm:t>
        <a:bodyPr/>
        <a:lstStyle/>
        <a:p>
          <a:pPr>
            <a:spcAft>
              <a:spcPts val="0"/>
            </a:spcAft>
          </a:pPr>
          <a:r>
            <a:rPr lang="en-US" sz="2400" dirty="0" smtClean="0">
              <a:solidFill>
                <a:srgbClr val="6600CC"/>
              </a:solidFill>
            </a:rPr>
            <a:t>Aware, thinking </a:t>
          </a:r>
        </a:p>
        <a:p>
          <a:pPr>
            <a:spcAft>
              <a:spcPts val="0"/>
            </a:spcAft>
          </a:pPr>
          <a:r>
            <a:rPr lang="en-US" sz="2400" dirty="0" smtClean="0">
              <a:solidFill>
                <a:srgbClr val="6600CC"/>
              </a:solidFill>
            </a:rPr>
            <a:t>of change</a:t>
          </a:r>
          <a:endParaRPr lang="en-US" sz="2400" dirty="0">
            <a:solidFill>
              <a:srgbClr val="6600CC"/>
            </a:solidFill>
          </a:endParaRPr>
        </a:p>
      </dgm:t>
    </dgm:pt>
    <dgm:pt modelId="{E73DAB9A-DDC3-4D3C-B93F-1C89191F8719}" type="parTrans" cxnId="{A563CB89-EDA8-47F6-99C2-D9AF25E55A48}">
      <dgm:prSet/>
      <dgm:spPr/>
      <dgm:t>
        <a:bodyPr/>
        <a:lstStyle/>
        <a:p>
          <a:endParaRPr lang="en-US"/>
        </a:p>
      </dgm:t>
    </dgm:pt>
    <dgm:pt modelId="{942E58B0-7A0E-4AD0-9A0C-0B94E6B444AB}" type="sibTrans" cxnId="{A563CB89-EDA8-47F6-99C2-D9AF25E55A48}">
      <dgm:prSet/>
      <dgm:spPr/>
      <dgm:t>
        <a:bodyPr/>
        <a:lstStyle/>
        <a:p>
          <a:endParaRPr lang="en-US"/>
        </a:p>
      </dgm:t>
    </dgm:pt>
    <dgm:pt modelId="{4BDB5B61-75E8-40A3-8356-31D461AFD864}">
      <dgm:prSet phldrT="[Text]" custT="1"/>
      <dgm:spPr/>
      <dgm:t>
        <a:bodyPr/>
        <a:lstStyle/>
        <a:p>
          <a:pPr>
            <a:spcAft>
              <a:spcPts val="0"/>
            </a:spcAft>
          </a:pPr>
          <a:endParaRPr lang="en-US" sz="2400" dirty="0"/>
        </a:p>
      </dgm:t>
    </dgm:pt>
    <dgm:pt modelId="{21284C6C-7D16-4178-9C74-34F042488907}" type="sibTrans" cxnId="{8C8CD135-D16F-4915-89CF-C2F4E936E3B0}">
      <dgm:prSet/>
      <dgm:spPr/>
      <dgm:t>
        <a:bodyPr/>
        <a:lstStyle/>
        <a:p>
          <a:endParaRPr lang="en-US"/>
        </a:p>
      </dgm:t>
    </dgm:pt>
    <dgm:pt modelId="{69F51D62-C0A5-4911-BB70-520FDA597A8D}" type="parTrans" cxnId="{8C8CD135-D16F-4915-89CF-C2F4E936E3B0}">
      <dgm:prSet/>
      <dgm:spPr/>
      <dgm:t>
        <a:bodyPr/>
        <a:lstStyle/>
        <a:p>
          <a:endParaRPr lang="en-US"/>
        </a:p>
      </dgm:t>
    </dgm:pt>
    <dgm:pt modelId="{CAD5AB99-D94D-455D-A3DF-BCDFE36281C4}">
      <dgm:prSet phldrT="[Text]" custT="1"/>
      <dgm:spPr/>
      <dgm:t>
        <a:bodyPr/>
        <a:lstStyle/>
        <a:p>
          <a:pPr>
            <a:spcAft>
              <a:spcPts val="0"/>
            </a:spcAft>
          </a:pPr>
          <a:endParaRPr lang="en-US" sz="2400" dirty="0" smtClean="0"/>
        </a:p>
        <a:p>
          <a:pPr>
            <a:spcAft>
              <a:spcPts val="0"/>
            </a:spcAft>
          </a:pPr>
          <a:r>
            <a:rPr lang="en-US" sz="2400" dirty="0" smtClean="0">
              <a:solidFill>
                <a:srgbClr val="A50021"/>
              </a:solidFill>
            </a:rPr>
            <a:t>Unaware </a:t>
          </a:r>
        </a:p>
        <a:p>
          <a:pPr>
            <a:spcAft>
              <a:spcPts val="0"/>
            </a:spcAft>
          </a:pPr>
          <a:r>
            <a:rPr lang="en-US" sz="2400" dirty="0" smtClean="0">
              <a:solidFill>
                <a:srgbClr val="A50021"/>
              </a:solidFill>
            </a:rPr>
            <a:t>of </a:t>
          </a:r>
        </a:p>
        <a:p>
          <a:pPr>
            <a:spcAft>
              <a:spcPts val="0"/>
            </a:spcAft>
          </a:pPr>
          <a:r>
            <a:rPr lang="en-US" sz="2400" dirty="0" smtClean="0">
              <a:solidFill>
                <a:srgbClr val="A50021"/>
              </a:solidFill>
            </a:rPr>
            <a:t>problem</a:t>
          </a:r>
          <a:endParaRPr lang="en-US" sz="2400" dirty="0">
            <a:solidFill>
              <a:srgbClr val="A50021"/>
            </a:solidFill>
          </a:endParaRPr>
        </a:p>
      </dgm:t>
    </dgm:pt>
    <dgm:pt modelId="{B2F14077-A0B1-459D-83D3-3D2DF01EDC08}" type="sibTrans" cxnId="{556D355C-F282-468A-B68E-D3A6F421C451}">
      <dgm:prSet/>
      <dgm:spPr/>
      <dgm:t>
        <a:bodyPr/>
        <a:lstStyle/>
        <a:p>
          <a:endParaRPr lang="en-US"/>
        </a:p>
      </dgm:t>
    </dgm:pt>
    <dgm:pt modelId="{E11D0695-17A3-413B-B4AE-517DC4F26BFF}" type="parTrans" cxnId="{556D355C-F282-468A-B68E-D3A6F421C451}">
      <dgm:prSet/>
      <dgm:spPr/>
      <dgm:t>
        <a:bodyPr/>
        <a:lstStyle/>
        <a:p>
          <a:endParaRPr lang="en-US"/>
        </a:p>
      </dgm:t>
    </dgm:pt>
    <dgm:pt modelId="{36C7DB34-AA08-43FC-B754-88AA15F82DC4}" type="pres">
      <dgm:prSet presAssocID="{FD883505-4552-4565-BA43-7D937D22C097}" presName="rootnode" presStyleCnt="0">
        <dgm:presLayoutVars>
          <dgm:chMax/>
          <dgm:chPref/>
          <dgm:dir/>
          <dgm:animLvl val="lvl"/>
        </dgm:presLayoutVars>
      </dgm:prSet>
      <dgm:spPr/>
      <dgm:t>
        <a:bodyPr/>
        <a:lstStyle/>
        <a:p>
          <a:endParaRPr lang="en-US"/>
        </a:p>
      </dgm:t>
    </dgm:pt>
    <dgm:pt modelId="{5FC8805C-F3CF-4906-AE60-F6BA2640E83D}" type="pres">
      <dgm:prSet presAssocID="{CAD5AB99-D94D-455D-A3DF-BCDFE36281C4}" presName="composite" presStyleCnt="0"/>
      <dgm:spPr/>
    </dgm:pt>
    <dgm:pt modelId="{E86CF523-9DB0-4AF9-9B9B-88E95239C77B}" type="pres">
      <dgm:prSet presAssocID="{CAD5AB99-D94D-455D-A3DF-BCDFE36281C4}" presName="LShape" presStyleLbl="alignNode1" presStyleIdx="0" presStyleCnt="5" custScaleX="77018" custScaleY="77018" custLinFactNeighborX="-11870" custLinFactNeighborY="63153"/>
      <dgm:spPr/>
    </dgm:pt>
    <dgm:pt modelId="{7B28E0DB-13F6-4BDB-AA21-17F6A7E582EF}" type="pres">
      <dgm:prSet presAssocID="{CAD5AB99-D94D-455D-A3DF-BCDFE36281C4}" presName="ParentText" presStyleLbl="revTx" presStyleIdx="0" presStyleCnt="3" custLinFactNeighborX="-226" custLinFactNeighborY="30864">
        <dgm:presLayoutVars>
          <dgm:chMax val="0"/>
          <dgm:chPref val="0"/>
          <dgm:bulletEnabled val="1"/>
        </dgm:presLayoutVars>
      </dgm:prSet>
      <dgm:spPr/>
      <dgm:t>
        <a:bodyPr/>
        <a:lstStyle/>
        <a:p>
          <a:endParaRPr lang="en-US"/>
        </a:p>
      </dgm:t>
    </dgm:pt>
    <dgm:pt modelId="{3C468210-F876-49C7-B17B-021ADFECBD2A}" type="pres">
      <dgm:prSet presAssocID="{CAD5AB99-D94D-455D-A3DF-BCDFE36281C4}" presName="Triangle" presStyleLbl="alignNode1" presStyleIdx="1" presStyleCnt="5" custLinFactX="-58694" custLinFactY="100000" custLinFactNeighborX="-100000" custLinFactNeighborY="197497"/>
      <dgm:spPr/>
      <dgm:t>
        <a:bodyPr/>
        <a:lstStyle/>
        <a:p>
          <a:endParaRPr lang="en-US"/>
        </a:p>
      </dgm:t>
    </dgm:pt>
    <dgm:pt modelId="{89E3B890-E5AF-49C4-AACA-A85E08A7C395}" type="pres">
      <dgm:prSet presAssocID="{B2F14077-A0B1-459D-83D3-3D2DF01EDC08}" presName="sibTrans" presStyleCnt="0"/>
      <dgm:spPr/>
    </dgm:pt>
    <dgm:pt modelId="{BB904247-C2A2-4A53-98D4-A633D82E06C0}" type="pres">
      <dgm:prSet presAssocID="{B2F14077-A0B1-459D-83D3-3D2DF01EDC08}" presName="space" presStyleCnt="0"/>
      <dgm:spPr/>
    </dgm:pt>
    <dgm:pt modelId="{7BA2142D-F716-4984-8A80-FF2C74BDF3B8}" type="pres">
      <dgm:prSet presAssocID="{207E8484-9A58-4C0A-B467-67FD0193EFDF}" presName="composite" presStyleCnt="0"/>
      <dgm:spPr/>
    </dgm:pt>
    <dgm:pt modelId="{E0860E0B-C013-412D-B476-760497933CAF}" type="pres">
      <dgm:prSet presAssocID="{207E8484-9A58-4C0A-B467-67FD0193EFDF}" presName="LShape" presStyleLbl="alignNode1" presStyleIdx="2" presStyleCnt="5" custScaleX="75984" custScaleY="83714" custLinFactNeighborX="-32848" custLinFactNeighborY="48554"/>
      <dgm:spPr/>
    </dgm:pt>
    <dgm:pt modelId="{2D1F94D3-0763-4FCB-BCAD-30C3ED446C47}" type="pres">
      <dgm:prSet presAssocID="{207E8484-9A58-4C0A-B467-67FD0193EFDF}" presName="ParentText" presStyleLbl="revTx" presStyleIdx="1" presStyleCnt="3" custLinFactNeighborX="-22434" custLinFactNeighborY="38869">
        <dgm:presLayoutVars>
          <dgm:chMax val="0"/>
          <dgm:chPref val="0"/>
          <dgm:bulletEnabled val="1"/>
        </dgm:presLayoutVars>
      </dgm:prSet>
      <dgm:spPr/>
      <dgm:t>
        <a:bodyPr/>
        <a:lstStyle/>
        <a:p>
          <a:endParaRPr lang="en-US"/>
        </a:p>
      </dgm:t>
    </dgm:pt>
    <dgm:pt modelId="{B1134024-9FB9-42E2-A2C3-6E57A63CAB64}" type="pres">
      <dgm:prSet presAssocID="{207E8484-9A58-4C0A-B467-67FD0193EFDF}" presName="Triangle" presStyleLbl="alignNode1" presStyleIdx="3" presStyleCnt="5" custLinFactX="-100000" custLinFactY="100000" custLinFactNeighborX="-161057" custLinFactNeighborY="112476"/>
      <dgm:spPr/>
      <dgm:t>
        <a:bodyPr/>
        <a:lstStyle/>
        <a:p>
          <a:endParaRPr lang="en-US"/>
        </a:p>
      </dgm:t>
    </dgm:pt>
    <dgm:pt modelId="{C40836E3-EC8E-4AAC-9F41-6889A0BE8705}" type="pres">
      <dgm:prSet presAssocID="{942E58B0-7A0E-4AD0-9A0C-0B94E6B444AB}" presName="sibTrans" presStyleCnt="0"/>
      <dgm:spPr/>
    </dgm:pt>
    <dgm:pt modelId="{CE9A1701-3803-4F04-B86D-B0E98418BA1A}" type="pres">
      <dgm:prSet presAssocID="{942E58B0-7A0E-4AD0-9A0C-0B94E6B444AB}" presName="space" presStyleCnt="0"/>
      <dgm:spPr/>
    </dgm:pt>
    <dgm:pt modelId="{00CB48FA-AB2D-4F1B-967C-E6BD69BB3613}" type="pres">
      <dgm:prSet presAssocID="{4BDB5B61-75E8-40A3-8356-31D461AFD864}" presName="composite" presStyleCnt="0"/>
      <dgm:spPr/>
    </dgm:pt>
    <dgm:pt modelId="{1F407FD4-8F37-4A2D-85DA-6F3107603417}" type="pres">
      <dgm:prSet presAssocID="{4BDB5B61-75E8-40A3-8356-31D461AFD864}" presName="LShape" presStyleLbl="alignNode1" presStyleIdx="4" presStyleCnt="5" custScaleX="77014" custScaleY="87293" custLinFactNeighborX="-49939" custLinFactNeighborY="22951"/>
      <dgm:spPr/>
    </dgm:pt>
    <dgm:pt modelId="{638765B9-27A4-4E6E-904E-48C72A9116D3}" type="pres">
      <dgm:prSet presAssocID="{4BDB5B61-75E8-40A3-8356-31D461AFD864}" presName="ParentText" presStyleLbl="revTx" presStyleIdx="2" presStyleCnt="3" custScaleX="77650" custLinFactY="-83256" custLinFactNeighborX="11163" custLinFactNeighborY="-100000">
        <dgm:presLayoutVars>
          <dgm:chMax val="0"/>
          <dgm:chPref val="0"/>
          <dgm:bulletEnabled val="1"/>
        </dgm:presLayoutVars>
      </dgm:prSet>
      <dgm:spPr/>
      <dgm:t>
        <a:bodyPr/>
        <a:lstStyle/>
        <a:p>
          <a:endParaRPr lang="en-US"/>
        </a:p>
      </dgm:t>
    </dgm:pt>
  </dgm:ptLst>
  <dgm:cxnLst>
    <dgm:cxn modelId="{8C8CD135-D16F-4915-89CF-C2F4E936E3B0}" srcId="{FD883505-4552-4565-BA43-7D937D22C097}" destId="{4BDB5B61-75E8-40A3-8356-31D461AFD864}" srcOrd="2" destOrd="0" parTransId="{69F51D62-C0A5-4911-BB70-520FDA597A8D}" sibTransId="{21284C6C-7D16-4178-9C74-34F042488907}"/>
    <dgm:cxn modelId="{E7E629F9-DB21-45A2-94E4-92F43C570BA5}" type="presOf" srcId="{FD883505-4552-4565-BA43-7D937D22C097}" destId="{36C7DB34-AA08-43FC-B754-88AA15F82DC4}" srcOrd="0" destOrd="0" presId="urn:microsoft.com/office/officeart/2009/3/layout/StepUpProcess"/>
    <dgm:cxn modelId="{373E653E-F694-400D-92F9-4FF1FD6AA44F}" type="presOf" srcId="{207E8484-9A58-4C0A-B467-67FD0193EFDF}" destId="{2D1F94D3-0763-4FCB-BCAD-30C3ED446C47}" srcOrd="0" destOrd="0" presId="urn:microsoft.com/office/officeart/2009/3/layout/StepUpProcess"/>
    <dgm:cxn modelId="{90379CF8-D1E3-4A7C-B823-04658C8F32DE}" type="presOf" srcId="{4BDB5B61-75E8-40A3-8356-31D461AFD864}" destId="{638765B9-27A4-4E6E-904E-48C72A9116D3}" srcOrd="0" destOrd="0" presId="urn:microsoft.com/office/officeart/2009/3/layout/StepUpProcess"/>
    <dgm:cxn modelId="{556D355C-F282-468A-B68E-D3A6F421C451}" srcId="{FD883505-4552-4565-BA43-7D937D22C097}" destId="{CAD5AB99-D94D-455D-A3DF-BCDFE36281C4}" srcOrd="0" destOrd="0" parTransId="{E11D0695-17A3-413B-B4AE-517DC4F26BFF}" sibTransId="{B2F14077-A0B1-459D-83D3-3D2DF01EDC08}"/>
    <dgm:cxn modelId="{8AA34470-655D-442B-8851-65F13829EB69}" type="presOf" srcId="{CAD5AB99-D94D-455D-A3DF-BCDFE36281C4}" destId="{7B28E0DB-13F6-4BDB-AA21-17F6A7E582EF}" srcOrd="0" destOrd="0" presId="urn:microsoft.com/office/officeart/2009/3/layout/StepUpProcess"/>
    <dgm:cxn modelId="{A563CB89-EDA8-47F6-99C2-D9AF25E55A48}" srcId="{FD883505-4552-4565-BA43-7D937D22C097}" destId="{207E8484-9A58-4C0A-B467-67FD0193EFDF}" srcOrd="1" destOrd="0" parTransId="{E73DAB9A-DDC3-4D3C-B93F-1C89191F8719}" sibTransId="{942E58B0-7A0E-4AD0-9A0C-0B94E6B444AB}"/>
    <dgm:cxn modelId="{70D23281-8CD4-458E-B24E-E863D282C41E}" type="presParOf" srcId="{36C7DB34-AA08-43FC-B754-88AA15F82DC4}" destId="{5FC8805C-F3CF-4906-AE60-F6BA2640E83D}" srcOrd="0" destOrd="0" presId="urn:microsoft.com/office/officeart/2009/3/layout/StepUpProcess"/>
    <dgm:cxn modelId="{D47841E6-B2D1-475C-868E-BA6D4DB48646}" type="presParOf" srcId="{5FC8805C-F3CF-4906-AE60-F6BA2640E83D}" destId="{E86CF523-9DB0-4AF9-9B9B-88E95239C77B}" srcOrd="0" destOrd="0" presId="urn:microsoft.com/office/officeart/2009/3/layout/StepUpProcess"/>
    <dgm:cxn modelId="{E3D4F757-F544-4790-9667-64FFB0E027F2}" type="presParOf" srcId="{5FC8805C-F3CF-4906-AE60-F6BA2640E83D}" destId="{7B28E0DB-13F6-4BDB-AA21-17F6A7E582EF}" srcOrd="1" destOrd="0" presId="urn:microsoft.com/office/officeart/2009/3/layout/StepUpProcess"/>
    <dgm:cxn modelId="{4FEE8322-8972-48AB-A788-60F3B7944293}" type="presParOf" srcId="{5FC8805C-F3CF-4906-AE60-F6BA2640E83D}" destId="{3C468210-F876-49C7-B17B-021ADFECBD2A}" srcOrd="2" destOrd="0" presId="urn:microsoft.com/office/officeart/2009/3/layout/StepUpProcess"/>
    <dgm:cxn modelId="{2B5EF1E5-4598-4BD6-A6CF-1E3C24021166}" type="presParOf" srcId="{36C7DB34-AA08-43FC-B754-88AA15F82DC4}" destId="{89E3B890-E5AF-49C4-AACA-A85E08A7C395}" srcOrd="1" destOrd="0" presId="urn:microsoft.com/office/officeart/2009/3/layout/StepUpProcess"/>
    <dgm:cxn modelId="{F8626531-29EA-4712-A0D9-FE1BB8A5419C}" type="presParOf" srcId="{89E3B890-E5AF-49C4-AACA-A85E08A7C395}" destId="{BB904247-C2A2-4A53-98D4-A633D82E06C0}" srcOrd="0" destOrd="0" presId="urn:microsoft.com/office/officeart/2009/3/layout/StepUpProcess"/>
    <dgm:cxn modelId="{9D282A9A-9F51-428E-8B4F-FD59333166D0}" type="presParOf" srcId="{36C7DB34-AA08-43FC-B754-88AA15F82DC4}" destId="{7BA2142D-F716-4984-8A80-FF2C74BDF3B8}" srcOrd="2" destOrd="0" presId="urn:microsoft.com/office/officeart/2009/3/layout/StepUpProcess"/>
    <dgm:cxn modelId="{87C00209-192A-4F41-ABF6-C7F00935ED38}" type="presParOf" srcId="{7BA2142D-F716-4984-8A80-FF2C74BDF3B8}" destId="{E0860E0B-C013-412D-B476-760497933CAF}" srcOrd="0" destOrd="0" presId="urn:microsoft.com/office/officeart/2009/3/layout/StepUpProcess"/>
    <dgm:cxn modelId="{901D6556-9181-4C37-B3EE-303A562F8046}" type="presParOf" srcId="{7BA2142D-F716-4984-8A80-FF2C74BDF3B8}" destId="{2D1F94D3-0763-4FCB-BCAD-30C3ED446C47}" srcOrd="1" destOrd="0" presId="urn:microsoft.com/office/officeart/2009/3/layout/StepUpProcess"/>
    <dgm:cxn modelId="{C8C49D59-1FDD-448E-A201-0904F24FF9BD}" type="presParOf" srcId="{7BA2142D-F716-4984-8A80-FF2C74BDF3B8}" destId="{B1134024-9FB9-42E2-A2C3-6E57A63CAB64}" srcOrd="2" destOrd="0" presId="urn:microsoft.com/office/officeart/2009/3/layout/StepUpProcess"/>
    <dgm:cxn modelId="{18798FCE-520B-4B51-8B0A-4ECF5BA611D3}" type="presParOf" srcId="{36C7DB34-AA08-43FC-B754-88AA15F82DC4}" destId="{C40836E3-EC8E-4AAC-9F41-6889A0BE8705}" srcOrd="3" destOrd="0" presId="urn:microsoft.com/office/officeart/2009/3/layout/StepUpProcess"/>
    <dgm:cxn modelId="{A3B88AF7-6141-4CAC-A7AC-F149AE1F708A}" type="presParOf" srcId="{C40836E3-EC8E-4AAC-9F41-6889A0BE8705}" destId="{CE9A1701-3803-4F04-B86D-B0E98418BA1A}" srcOrd="0" destOrd="0" presId="urn:microsoft.com/office/officeart/2009/3/layout/StepUpProcess"/>
    <dgm:cxn modelId="{B2E62D99-FD40-4A8E-9E95-67B28C46DB2E}" type="presParOf" srcId="{36C7DB34-AA08-43FC-B754-88AA15F82DC4}" destId="{00CB48FA-AB2D-4F1B-967C-E6BD69BB3613}" srcOrd="4" destOrd="0" presId="urn:microsoft.com/office/officeart/2009/3/layout/StepUpProcess"/>
    <dgm:cxn modelId="{84D2BA11-064E-422C-952F-1AA0E17751F6}" type="presParOf" srcId="{00CB48FA-AB2D-4F1B-967C-E6BD69BB3613}" destId="{1F407FD4-8F37-4A2D-85DA-6F3107603417}" srcOrd="0" destOrd="0" presId="urn:microsoft.com/office/officeart/2009/3/layout/StepUpProcess"/>
    <dgm:cxn modelId="{9E454743-CE33-4D48-AB92-73E6764F2D6D}" type="presParOf" srcId="{00CB48FA-AB2D-4F1B-967C-E6BD69BB3613}" destId="{638765B9-27A4-4E6E-904E-48C72A9116D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0.66265</cdr:x>
      <cdr:y>0.15094</cdr:y>
    </cdr:from>
    <cdr:to>
      <cdr:x>0.86747</cdr:x>
      <cdr:y>0.24528</cdr:y>
    </cdr:to>
    <cdr:sp macro="" textlink="">
      <cdr:nvSpPr>
        <cdr:cNvPr id="2" name="TextBox 1"/>
        <cdr:cNvSpPr txBox="1"/>
      </cdr:nvSpPr>
      <cdr:spPr>
        <a:xfrm xmlns:a="http://schemas.openxmlformats.org/drawingml/2006/main">
          <a:off x="4191000" y="609600"/>
          <a:ext cx="12954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smtClean="0">
              <a:solidFill>
                <a:srgbClr val="C00000"/>
              </a:solidFill>
            </a:rPr>
            <a:t>“Not at all drowsy.”</a:t>
          </a:r>
          <a:endParaRPr lang="en-US" sz="1800" b="1" dirty="0">
            <a:solidFill>
              <a:srgbClr val="C00000"/>
            </a:solidFill>
          </a:endParaRPr>
        </a:p>
      </cdr:txBody>
    </cdr:sp>
  </cdr:relSizeAnchor>
  <cdr:relSizeAnchor xmlns:cdr="http://schemas.openxmlformats.org/drawingml/2006/chartDrawing">
    <cdr:from>
      <cdr:x>0.71084</cdr:x>
      <cdr:y>0.75472</cdr:y>
    </cdr:from>
    <cdr:to>
      <cdr:x>0.91566</cdr:x>
      <cdr:y>0.84906</cdr:y>
    </cdr:to>
    <cdr:sp macro="" textlink="">
      <cdr:nvSpPr>
        <cdr:cNvPr id="3" name="TextBox 1"/>
        <cdr:cNvSpPr txBox="1"/>
      </cdr:nvSpPr>
      <cdr:spPr>
        <a:xfrm xmlns:a="http://schemas.openxmlformats.org/drawingml/2006/main">
          <a:off x="4495800" y="3048000"/>
          <a:ext cx="12954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solidFill>
                <a:srgbClr val="C00000"/>
              </a:solidFill>
            </a:rPr>
            <a:t>“Slightly drowsy.”</a:t>
          </a:r>
          <a:endParaRPr lang="en-US" sz="1800" b="1" dirty="0">
            <a:solidFill>
              <a:srgbClr val="C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0.77647</cdr:x>
      <cdr:y>0.27941</cdr:y>
    </cdr:from>
    <cdr:to>
      <cdr:x>1</cdr:x>
      <cdr:y>0.36562</cdr:y>
    </cdr:to>
    <cdr:sp macro="" textlink="">
      <cdr:nvSpPr>
        <cdr:cNvPr id="2" name="TextBox 1"/>
        <cdr:cNvSpPr txBox="1"/>
      </cdr:nvSpPr>
      <cdr:spPr>
        <a:xfrm xmlns:a="http://schemas.openxmlformats.org/drawingml/2006/main">
          <a:off x="5562600" y="1447800"/>
          <a:ext cx="1584068" cy="446706"/>
        </a:xfrm>
        <a:prstGeom xmlns:a="http://schemas.openxmlformats.org/drawingml/2006/main" prst="rect">
          <a:avLst/>
        </a:prstGeom>
      </cdr:spPr>
      <cdr:txBody>
        <a:bodyPr xmlns:a="http://schemas.openxmlformats.org/drawingml/2006/main" wrap="none" rtlCol="0"/>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r>
            <a:rPr lang="en-US" sz="1800" b="1" dirty="0" smtClean="0">
              <a:solidFill>
                <a:srgbClr val="C00000"/>
              </a:solidFill>
            </a:rPr>
            <a:t>6 to 7.9 Hours</a:t>
          </a:r>
          <a:endParaRPr lang="en-US" sz="1800" b="1" dirty="0">
            <a:solidFill>
              <a:srgbClr val="C00000"/>
            </a:solidFill>
          </a:endParaRPr>
        </a:p>
      </cdr:txBody>
    </cdr:sp>
  </cdr:relSizeAnchor>
  <cdr:relSizeAnchor xmlns:cdr="http://schemas.openxmlformats.org/drawingml/2006/chartDrawing">
    <cdr:from>
      <cdr:x>0.31765</cdr:x>
      <cdr:y>0.7931</cdr:y>
    </cdr:from>
    <cdr:to>
      <cdr:x>0.54118</cdr:x>
      <cdr:y>0.87931</cdr:y>
    </cdr:to>
    <cdr:sp macro="" textlink="">
      <cdr:nvSpPr>
        <cdr:cNvPr id="3" name="TextBox 1"/>
        <cdr:cNvSpPr txBox="1"/>
      </cdr:nvSpPr>
      <cdr:spPr>
        <a:xfrm xmlns:a="http://schemas.openxmlformats.org/drawingml/2006/main">
          <a:off x="2057400" y="3505200"/>
          <a:ext cx="14478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solidFill>
                <a:srgbClr val="C00000"/>
              </a:solidFill>
            </a:rPr>
            <a:t>4 to 5.9 Hours</a:t>
          </a:r>
          <a:endParaRPr lang="en-US" sz="1800" b="1" dirty="0">
            <a:solidFill>
              <a:srgbClr val="C00000"/>
            </a:solidFill>
          </a:endParaRPr>
        </a:p>
      </cdr:txBody>
    </cdr:sp>
  </cdr:relSizeAnchor>
  <cdr:relSizeAnchor xmlns:cdr="http://schemas.openxmlformats.org/drawingml/2006/chartDrawing">
    <cdr:from>
      <cdr:x>0.22353</cdr:x>
      <cdr:y>0.5</cdr:y>
    </cdr:from>
    <cdr:to>
      <cdr:x>0.44706</cdr:x>
      <cdr:y>0.58621</cdr:y>
    </cdr:to>
    <cdr:sp macro="" textlink="">
      <cdr:nvSpPr>
        <cdr:cNvPr id="4" name="TextBox 1"/>
        <cdr:cNvSpPr txBox="1"/>
      </cdr:nvSpPr>
      <cdr:spPr>
        <a:xfrm xmlns:a="http://schemas.openxmlformats.org/drawingml/2006/main">
          <a:off x="1447800" y="2209800"/>
          <a:ext cx="1447800" cy="3810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solidFill>
                <a:srgbClr val="C00000"/>
              </a:solidFill>
            </a:rPr>
            <a:t>&lt; 4 Hours</a:t>
          </a:r>
          <a:endParaRPr lang="en-US" sz="1800" b="1" dirty="0">
            <a:solidFill>
              <a:srgbClr val="C00000"/>
            </a:solidFill>
          </a:endParaRPr>
        </a:p>
      </cdr:txBody>
    </cdr:sp>
  </cdr:relSizeAnchor>
  <cdr:relSizeAnchor xmlns:cdr="http://schemas.openxmlformats.org/drawingml/2006/chartDrawing">
    <cdr:from>
      <cdr:x>0.38824</cdr:x>
      <cdr:y>0.13793</cdr:y>
    </cdr:from>
    <cdr:to>
      <cdr:x>0.51765</cdr:x>
      <cdr:y>0.27586</cdr:y>
    </cdr:to>
    <cdr:sp macro="" textlink="">
      <cdr:nvSpPr>
        <cdr:cNvPr id="5" name="TextBox 1"/>
        <cdr:cNvSpPr txBox="1"/>
      </cdr:nvSpPr>
      <cdr:spPr>
        <a:xfrm xmlns:a="http://schemas.openxmlformats.org/drawingml/2006/main">
          <a:off x="2514600" y="609600"/>
          <a:ext cx="838200" cy="6096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800" b="1" dirty="0" smtClean="0">
              <a:solidFill>
                <a:srgbClr val="C00000"/>
              </a:solidFill>
            </a:rPr>
            <a:t>Don’t</a:t>
          </a:r>
        </a:p>
        <a:p xmlns:a="http://schemas.openxmlformats.org/drawingml/2006/main">
          <a:r>
            <a:rPr lang="en-US" sz="1800" b="1" dirty="0" smtClean="0">
              <a:solidFill>
                <a:srgbClr val="C00000"/>
              </a:solidFill>
            </a:rPr>
            <a:t>Know</a:t>
          </a:r>
          <a:endParaRPr lang="en-US" sz="1800" b="1" dirty="0">
            <a:solidFill>
              <a:srgbClr val="C0000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0.01923</cdr:x>
      <cdr:y>0.16418</cdr:y>
    </cdr:from>
    <cdr:to>
      <cdr:x>0.13462</cdr:x>
      <cdr:y>0.26866</cdr:y>
    </cdr:to>
    <cdr:sp macro="" textlink="">
      <cdr:nvSpPr>
        <cdr:cNvPr id="3" name="TextBox 2"/>
        <cdr:cNvSpPr txBox="1"/>
      </cdr:nvSpPr>
      <cdr:spPr>
        <a:xfrm xmlns:a="http://schemas.openxmlformats.org/drawingml/2006/main">
          <a:off x="152400" y="838200"/>
          <a:ext cx="914443" cy="533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smtClean="0"/>
            <a:t>High-Risk</a:t>
          </a:r>
        </a:p>
        <a:p xmlns:a="http://schemas.openxmlformats.org/drawingml/2006/main">
          <a:r>
            <a:rPr lang="en-US" sz="1400" b="1" dirty="0" smtClean="0"/>
            <a:t>Drivers</a:t>
          </a:r>
          <a:endParaRPr lang="en-US" sz="1400" b="1" dirty="0"/>
        </a:p>
      </cdr:txBody>
    </cdr:sp>
  </cdr:relSizeAnchor>
  <cdr:relSizeAnchor xmlns:cdr="http://schemas.openxmlformats.org/drawingml/2006/chartDrawing">
    <cdr:from>
      <cdr:x>0.01923</cdr:x>
      <cdr:y>0.49254</cdr:y>
    </cdr:from>
    <cdr:to>
      <cdr:x>0.13462</cdr:x>
      <cdr:y>0.61194</cdr:y>
    </cdr:to>
    <cdr:sp macro="" textlink="">
      <cdr:nvSpPr>
        <cdr:cNvPr id="4" name="TextBox 1"/>
        <cdr:cNvSpPr txBox="1"/>
      </cdr:nvSpPr>
      <cdr:spPr>
        <a:xfrm xmlns:a="http://schemas.openxmlformats.org/drawingml/2006/main">
          <a:off x="152400" y="2514600"/>
          <a:ext cx="914400" cy="6096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1" dirty="0" smtClean="0"/>
            <a:t>All Other </a:t>
          </a:r>
        </a:p>
        <a:p xmlns:a="http://schemas.openxmlformats.org/drawingml/2006/main">
          <a:r>
            <a:rPr lang="en-US" sz="1400" b="1" dirty="0" smtClean="0"/>
            <a:t>Drivers</a:t>
          </a:r>
          <a:endParaRPr lang="en-US" sz="14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AB056D9-D4B7-457F-81AC-35079EF876F1}" type="datetimeFigureOut">
              <a:rPr lang="en-US" smtClean="0"/>
              <a:pPr/>
              <a:t>3/21/2013</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2BAB905-DCF4-402A-A2BB-A45BCFFB2C4F}" type="slidenum">
              <a:rPr lang="en-US" smtClean="0"/>
              <a:pPr/>
              <a:t>‹#›</a:t>
            </a:fld>
            <a:endParaRPr lang="en-US" dirty="0"/>
          </a:p>
        </p:txBody>
      </p:sp>
    </p:spTree>
    <p:extLst>
      <p:ext uri="{BB962C8B-B14F-4D97-AF65-F5344CB8AC3E}">
        <p14:creationId xmlns:p14="http://schemas.microsoft.com/office/powerpoint/2010/main" val="7893736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392DDE4F-FF7D-47A1-8EFB-40DF434DF020}" type="datetimeFigureOut">
              <a:rPr lang="en-US" smtClean="0"/>
              <a:pPr/>
              <a:t>3/21/2013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33A328A-D06A-4AC7-B4F7-8008382660D1}" type="slidenum">
              <a:rPr lang="en-US" smtClean="0"/>
              <a:pPr/>
              <a:t>‹#›</a:t>
            </a:fld>
            <a:endParaRPr lang="en-US" dirty="0"/>
          </a:p>
        </p:txBody>
      </p:sp>
    </p:spTree>
    <p:extLst>
      <p:ext uri="{BB962C8B-B14F-4D97-AF65-F5344CB8AC3E}">
        <p14:creationId xmlns:p14="http://schemas.microsoft.com/office/powerpoint/2010/main" val="257358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smokefree.gov/" TargetMode="External"/><Relationship Id="rId2" Type="http://schemas.openxmlformats.org/officeDocument/2006/relationships/slide" Target="../slides/slide96.xml"/><Relationship Id="rId1" Type="http://schemas.openxmlformats.org/officeDocument/2006/relationships/notesMaster" Target="../notesMasters/notesMaster1.xml"/><Relationship Id="rId4" Type="http://schemas.openxmlformats.org/officeDocument/2006/relationships/hyperlink" Target="http://www.hc-sc.gc.ca/" TargetMode="Externa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a:t>
            </a:r>
            <a:r>
              <a:rPr lang="en-US" baseline="0" dirty="0" smtClean="0"/>
              <a:t> </a:t>
            </a:r>
            <a:r>
              <a:rPr lang="en-US" b="0" baseline="0" dirty="0" smtClean="0"/>
              <a:t>“This is North American Fatigue Management Program Module 3, Driver Education.”</a:t>
            </a:r>
          </a:p>
          <a:p>
            <a:endParaRPr lang="en-US" b="0" baseline="0" dirty="0" smtClean="0"/>
          </a:p>
          <a:p>
            <a:r>
              <a:rPr lang="en-US" b="0" baseline="0" dirty="0" smtClean="0"/>
              <a:t>_______________</a:t>
            </a:r>
          </a:p>
          <a:p>
            <a:r>
              <a:rPr lang="en-US" b="1" baseline="0" dirty="0" smtClean="0"/>
              <a:t> </a:t>
            </a:r>
          </a:p>
          <a:p>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Complete Narration:   “Sleep is a biological need, like food and water.  Poor sleep</a:t>
            </a:r>
            <a:r>
              <a:rPr lang="en-US" baseline="0" dirty="0" smtClean="0">
                <a:solidFill>
                  <a:srgbClr val="002060"/>
                </a:solidFill>
              </a:rPr>
              <a:t> contributes to cardiac conditions, diabetes, obesity, psychological disorders, and other medical conditions.  </a:t>
            </a:r>
            <a:r>
              <a:rPr lang="en-US" i="1" baseline="0" dirty="0" smtClean="0">
                <a:solidFill>
                  <a:srgbClr val="002060"/>
                </a:solidFill>
              </a:rPr>
              <a:t>Good</a:t>
            </a:r>
            <a:r>
              <a:rPr lang="en-US" baseline="0" dirty="0" smtClean="0">
                <a:solidFill>
                  <a:srgbClr val="002060"/>
                </a:solidFill>
              </a:rPr>
              <a:t> sleep promotes wellness, high performance, and personal happiness.”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002060"/>
              </a:solidFill>
            </a:endParaRPr>
          </a:p>
          <a:p>
            <a:pPr lvl="0"/>
            <a:r>
              <a:rPr lang="en-US" dirty="0" smtClean="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0033CC"/>
                </a:solidFill>
              </a:rPr>
              <a:t>Additional comment:   Research in recent years has greatly increased our knowledge of the importance of good sleep for health.  The medical conditions listed are just a few of those associated with poor sleep.</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10</a:t>
            </a:fld>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p:spPr>
      </p:sp>
      <p:sp>
        <p:nvSpPr>
          <p:cNvPr id="2201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“Behavior change is not easy.  Usually, you have to take it one step at a time.  Research has suggested that there are five steps along the way toward better behavioral health.  At first, a person is unaware of their problem (or perhaps just unwilling to think about it!).  So they have to become aware of the problem and start thinking about changing.  Thinking becomes planning, and next becomes action.  Just taking action is not enough since it is always easy to slip back.  The final step is sustaining action and enjoying the benefits.  Benefits include health, wellness, alertness, and better performance.  Take a moment to think about your own health behaviors, and what steps you are on.”</a:t>
            </a:r>
          </a:p>
          <a:p>
            <a:pPr>
              <a:spcBef>
                <a:spcPct val="0"/>
              </a:spcBef>
            </a:pPr>
            <a:endParaRPr lang="en-US" dirty="0" smtClean="0"/>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instructor note:  Module 5 contains much more detail on the five steps to behavior change.  You may want to discuss some of those</a:t>
            </a:r>
            <a:r>
              <a:rPr lang="en-US" baseline="0" dirty="0" smtClean="0">
                <a:solidFill>
                  <a:srgbClr val="0033CC"/>
                </a:solidFill>
              </a:rPr>
              <a:t> details in class.</a:t>
            </a:r>
          </a:p>
          <a:p>
            <a:pPr>
              <a:spcBef>
                <a:spcPct val="0"/>
              </a:spcBef>
            </a:pPr>
            <a:endParaRPr lang="en-US" baseline="0" dirty="0" smtClean="0">
              <a:solidFill>
                <a:srgbClr val="0033CC"/>
              </a:solidFill>
            </a:endParaRPr>
          </a:p>
          <a:p>
            <a:pPr>
              <a:spcBef>
                <a:spcPct val="0"/>
              </a:spcBef>
            </a:pPr>
            <a:r>
              <a:rPr lang="en-US" dirty="0" smtClean="0"/>
              <a:t>Optional check on learning:  Q:  Earlier, we talked two different kinds of exercise you should engage in.  What were they?</a:t>
            </a:r>
          </a:p>
          <a:p>
            <a:pPr>
              <a:spcBef>
                <a:spcPct val="0"/>
              </a:spcBef>
            </a:pPr>
            <a:r>
              <a:rPr lang="en-US" dirty="0" smtClean="0"/>
              <a:t>A:  Aerobic and muscle-strengthening.  Note:</a:t>
            </a:r>
            <a:r>
              <a:rPr lang="en-US" baseline="0" dirty="0" smtClean="0"/>
              <a:t>  </a:t>
            </a:r>
            <a:r>
              <a:rPr lang="en-US" dirty="0" smtClean="0"/>
              <a:t>A weekly goal for aerobic exercise is 2.5 hours.</a:t>
            </a:r>
          </a:p>
          <a:p>
            <a:pPr>
              <a:spcBef>
                <a:spcPct val="0"/>
              </a:spcBef>
            </a:pPr>
            <a:endParaRPr lang="en-US" dirty="0" smtClean="0">
              <a:solidFill>
                <a:srgbClr val="0033CC"/>
              </a:solidFill>
            </a:endParaRPr>
          </a:p>
          <a:p>
            <a:pPr>
              <a:spcBef>
                <a:spcPct val="0"/>
              </a:spcBef>
            </a:pPr>
            <a:endParaRPr lang="en-US" dirty="0" smtClean="0"/>
          </a:p>
          <a:p>
            <a:pPr>
              <a:spcBef>
                <a:spcPct val="0"/>
              </a:spcBef>
            </a:pPr>
            <a:endParaRPr lang="en-US" dirty="0" smtClean="0"/>
          </a:p>
        </p:txBody>
      </p:sp>
      <p:sp>
        <p:nvSpPr>
          <p:cNvPr id="220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312701-1C89-4F4E-BEC4-B7C523C545D5}" type="slidenum">
              <a:rPr lang="en-US"/>
              <a:pPr fontAlgn="base">
                <a:spcBef>
                  <a:spcPct val="0"/>
                </a:spcBef>
                <a:spcAft>
                  <a:spcPct val="0"/>
                </a:spcAft>
              </a:pPr>
              <a:t>100</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p:cNvSpPr>
            <a:spLocks noGrp="1" noRot="1" noChangeAspect="1"/>
          </p:cNvSpPr>
          <p:nvPr>
            <p:ph type="sldImg"/>
          </p:nvPr>
        </p:nvSpPr>
        <p:spPr bwMode="auto">
          <a:noFill/>
          <a:ln>
            <a:solidFill>
              <a:srgbClr val="000000"/>
            </a:solidFill>
            <a:miter lim="800000"/>
            <a:headEnd/>
            <a:tailEnd/>
          </a:ln>
        </p:spPr>
      </p:sp>
      <p:sp>
        <p:nvSpPr>
          <p:cNvPr id="2222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“Many different drugs and medications affect alertness and sleep.  This includes caffeine, other stimulants, supplements and herbal teas used as sleep aids, sleeping pills, side effects of other medications, and alcohol.”</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Additional 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Learning objectives</a:t>
            </a:r>
            <a:r>
              <a:rPr lang="en-US" baseline="0" dirty="0" smtClean="0">
                <a:solidFill>
                  <a:srgbClr val="002060"/>
                </a:solidFill>
              </a:rPr>
              <a:t> for this section include:</a:t>
            </a:r>
          </a:p>
          <a:p>
            <a:pPr lvl="0"/>
            <a:r>
              <a:rPr lang="en-US" sz="1200" kern="1200" dirty="0" smtClean="0">
                <a:solidFill>
                  <a:schemeClr val="tx1"/>
                </a:solidFill>
                <a:latin typeface="+mn-lt"/>
                <a:ea typeface="+mn-ea"/>
                <a:cs typeface="+mn-cs"/>
              </a:rPr>
              <a:t>(K) Recognize effects of caffeine</a:t>
            </a:r>
            <a:endParaRPr lang="en-US" sz="11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Negative effects on sleep</a:t>
            </a:r>
            <a:endParaRPr lang="en-US" sz="1100" kern="1200" dirty="0" smtClean="0">
              <a:solidFill>
                <a:schemeClr val="tx1"/>
              </a:solidFill>
              <a:latin typeface="+mn-lt"/>
              <a:ea typeface="+mn-ea"/>
              <a:cs typeface="+mn-cs"/>
            </a:endParaRPr>
          </a:p>
          <a:p>
            <a:pPr lvl="1"/>
            <a:r>
              <a:rPr lang="en-US" sz="1200" kern="1200" dirty="0" smtClean="0">
                <a:solidFill>
                  <a:schemeClr val="tx1"/>
                </a:solidFill>
                <a:latin typeface="+mn-lt"/>
                <a:ea typeface="+mn-ea"/>
                <a:cs typeface="+mn-cs"/>
              </a:rPr>
              <a:t>Correct use of caffeine to support alertness.</a:t>
            </a:r>
            <a:endParaRPr lang="en-US" sz="11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(K) Recognize negative effects of stimulants (e.g., Dexedrine)</a:t>
            </a:r>
            <a:endParaRPr lang="en-US" sz="1050" kern="1200" dirty="0" smtClean="0">
              <a:solidFill>
                <a:schemeClr val="tx1"/>
              </a:solidFill>
              <a:latin typeface="+mn-lt"/>
              <a:ea typeface="+mn-ea"/>
              <a:cs typeface="+mn-cs"/>
            </a:endParaRPr>
          </a:p>
          <a:p>
            <a:pPr lvl="0"/>
            <a:r>
              <a:rPr lang="en-US" sz="1100" kern="1200" dirty="0" smtClean="0">
                <a:solidFill>
                  <a:schemeClr val="tx1"/>
                </a:solidFill>
                <a:latin typeface="+mn-lt"/>
                <a:ea typeface="+mn-ea"/>
                <a:cs typeface="+mn-cs"/>
              </a:rPr>
              <a:t>(K) Recognize main categories of sleeping pills (hypnotics)</a:t>
            </a:r>
          </a:p>
          <a:p>
            <a:pPr lvl="0"/>
            <a:r>
              <a:rPr lang="en-US" sz="1200" kern="1200" dirty="0" smtClean="0">
                <a:solidFill>
                  <a:schemeClr val="tx1"/>
                </a:solidFill>
                <a:latin typeface="+mn-lt"/>
                <a:ea typeface="+mn-ea"/>
                <a:cs typeface="+mn-cs"/>
              </a:rPr>
              <a:t>(K) Recognize supplements and herbal teas used as sleep aids.</a:t>
            </a:r>
            <a:endParaRPr lang="en-US" sz="11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(K) Recognize correct use of sleeping pills.</a:t>
            </a:r>
          </a:p>
          <a:p>
            <a:pPr lvl="0"/>
            <a:r>
              <a:rPr lang="en-US" sz="1100" kern="1200" dirty="0" smtClean="0">
                <a:solidFill>
                  <a:schemeClr val="tx1"/>
                </a:solidFill>
                <a:latin typeface="+mn-lt"/>
                <a:ea typeface="+mn-ea"/>
                <a:cs typeface="+mn-cs"/>
              </a:rPr>
              <a:t>(K) Recognize negative effects of alcohol on sleep. </a:t>
            </a:r>
          </a:p>
          <a:p>
            <a:pPr lvl="0"/>
            <a:r>
              <a:rPr lang="en-US" sz="1200" kern="1200" dirty="0" smtClean="0">
                <a:solidFill>
                  <a:schemeClr val="tx1"/>
                </a:solidFill>
                <a:latin typeface="+mn-lt"/>
                <a:ea typeface="+mn-ea"/>
                <a:cs typeface="+mn-cs"/>
              </a:rPr>
              <a:t>(A) Value moderation in use of alcohol, sleep aids, and caffeine.</a:t>
            </a:r>
            <a:endParaRPr lang="en-US" sz="1100" kern="1200" dirty="0" smtClean="0">
              <a:solidFill>
                <a:schemeClr val="tx1"/>
              </a:solidFill>
              <a:latin typeface="+mn-lt"/>
              <a:ea typeface="+mn-ea"/>
              <a:cs typeface="+mn-cs"/>
            </a:endParaRPr>
          </a:p>
          <a:p>
            <a:pPr>
              <a:spcBef>
                <a:spcPct val="0"/>
              </a:spcBef>
            </a:pP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Additional information:  Krueger et al. (2011) is a good, general source of information of the effects of drugs and medications on CMV driver health and performance.</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222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DCD531-994E-44B1-95AF-65A6F2EC98C4}" type="slidenum">
              <a:rPr lang="en-US"/>
              <a:pPr fontAlgn="base">
                <a:spcBef>
                  <a:spcPct val="0"/>
                </a:spcBef>
                <a:spcAft>
                  <a:spcPct val="0"/>
                </a:spcAft>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bwMode="auto">
          <a:noFill/>
          <a:ln>
            <a:solidFill>
              <a:srgbClr val="000000"/>
            </a:solidFill>
            <a:miter lim="800000"/>
            <a:headEnd/>
            <a:tailEnd/>
          </a:ln>
        </p:spPr>
      </p:sp>
      <p:sp>
        <p:nvSpPr>
          <p:cNvPr id="224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“Caffeine is the </a:t>
            </a:r>
            <a:r>
              <a:rPr lang="en-US" dirty="0" smtClean="0">
                <a:solidFill>
                  <a:srgbClr val="002060"/>
                </a:solidFill>
              </a:rPr>
              <a:t>most widely used stimulant.  Caffeine is found in coffee, tea, most sodas, energy drinks, and some medications.  It is generally safe and healthy if used in moderation.  Caffeine does improve alertness  and performance, though its effects, and individual tolerance for it, vary widely.  Caffeine is an effective fatigue countermeasure, but is not a </a:t>
            </a:r>
            <a:r>
              <a:rPr lang="en-US" i="1" dirty="0" smtClean="0">
                <a:solidFill>
                  <a:srgbClr val="002060"/>
                </a:solidFill>
              </a:rPr>
              <a:t>substitute</a:t>
            </a:r>
            <a:r>
              <a:rPr lang="en-US" dirty="0" smtClean="0">
                <a:solidFill>
                  <a:srgbClr val="002060"/>
                </a:solidFill>
              </a:rPr>
              <a:t> for sleep.” </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a:spcBef>
                <a:spcPct val="0"/>
              </a:spcBef>
            </a:pPr>
            <a:r>
              <a:rPr lang="en-US" dirty="0" smtClean="0"/>
              <a:t>For additional information on the behavioral effects of caffeine and other drugs, see Krueger et al. (2011). </a:t>
            </a:r>
            <a:endParaRPr lang="en-US" dirty="0" smtClean="0">
              <a:solidFill>
                <a:srgbClr val="002060"/>
              </a:solidFill>
            </a:endParaRPr>
          </a:p>
        </p:txBody>
      </p:sp>
      <p:sp>
        <p:nvSpPr>
          <p:cNvPr id="224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4DCA21-B3C8-4981-98BE-E071FD7413F5}" type="slidenum">
              <a:rPr lang="en-US"/>
              <a:pPr fontAlgn="base">
                <a:spcBef>
                  <a:spcPct val="0"/>
                </a:spcBef>
                <a:spcAft>
                  <a:spcPct val="0"/>
                </a:spcAft>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p:cNvSpPr>
          <p:nvPr>
            <p:ph type="sldImg"/>
          </p:nvPr>
        </p:nvSpPr>
        <p:spPr bwMode="auto">
          <a:noFill/>
          <a:ln>
            <a:solidFill>
              <a:srgbClr val="000000"/>
            </a:solidFill>
            <a:miter lim="800000"/>
            <a:headEnd/>
            <a:tailEnd/>
          </a:ln>
        </p:spPr>
      </p:sp>
      <p:sp>
        <p:nvSpPr>
          <p:cNvPr id="2263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“To use caffeine effectively, there are a few things you should know.  Caffeine’s alerting effects begin about 20 minutes after ingestion, and peak in 60 to 90 minutes.  Its effects can last for hours, however.  Ca</a:t>
            </a:r>
            <a:r>
              <a:rPr lang="en-US" dirty="0" smtClean="0">
                <a:solidFill>
                  <a:srgbClr val="002060"/>
                </a:solidFill>
              </a:rPr>
              <a:t>ffeine content in coffee varies widely; it can range from 75 to 250 milligrams per 8-oz cup.  Tea and most cola drinks have about one-half the caffeine of coffee.  There are large individual differences in the time required to metabolize caffeine.  For best alerting effects, try drinking coffee in small sips to “nurse” the cup over a longer period.  This extends the alertness boost.  And don’t forget other drinks like water and fruit juice.  They don’t have caffeine but they are healthy and help keep you alert by reducing dehydration.”</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Principal source:  Krueger et al. (2011).</a:t>
            </a:r>
          </a:p>
          <a:p>
            <a:pPr>
              <a:spcBef>
                <a:spcPct val="0"/>
              </a:spcBef>
            </a:pPr>
            <a:endParaRPr lang="en-US" dirty="0" smtClean="0">
              <a:solidFill>
                <a:srgbClr val="002060"/>
              </a:solidFill>
            </a:endParaRPr>
          </a:p>
          <a:p>
            <a:pPr>
              <a:spcBef>
                <a:spcPct val="0"/>
              </a:spcBef>
            </a:pPr>
            <a:endParaRPr lang="en-US" dirty="0" smtClean="0"/>
          </a:p>
        </p:txBody>
      </p:sp>
      <p:sp>
        <p:nvSpPr>
          <p:cNvPr id="226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AA571AE-1680-4738-BBBC-9993E711D167}" type="slidenum">
              <a:rPr lang="en-US"/>
              <a:pPr fontAlgn="base">
                <a:spcBef>
                  <a:spcPct val="0"/>
                </a:spcBef>
                <a:spcAft>
                  <a:spcPct val="0"/>
                </a:spcAft>
              </a:pPr>
              <a:t>103</a:t>
            </a:fld>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spcBef>
                <a:spcPct val="0"/>
              </a:spcBef>
            </a:pPr>
            <a:r>
              <a:rPr lang="en-US" sz="1000" dirty="0" smtClean="0"/>
              <a:t>Complete Narration:  “</a:t>
            </a:r>
            <a:r>
              <a:rPr lang="en-US" sz="1000" dirty="0" smtClean="0">
                <a:solidFill>
                  <a:srgbClr val="002060"/>
                </a:solidFill>
              </a:rPr>
              <a:t>Like any stimulant, caffeine makes sleep more difficult.  Avoid caffeine within 6 to 8 hours of your main sleep period, and 3 to 4 hours before taking a nap.  Effects vary widely, and some people are even more sensitive.  If you have trouble going to sleep, reduce your caffeine intake, and increase the time between your last dose and bedtime.”</a:t>
            </a:r>
          </a:p>
          <a:p>
            <a:pPr>
              <a:lnSpc>
                <a:spcPct val="90000"/>
              </a:lnSpc>
              <a:spcBef>
                <a:spcPct val="0"/>
              </a:spcBef>
            </a:pPr>
            <a:endParaRPr lang="en-US" sz="1000" dirty="0" smtClean="0">
              <a:solidFill>
                <a:srgbClr val="002060"/>
              </a:solidFill>
            </a:endParaRPr>
          </a:p>
          <a:p>
            <a:pPr>
              <a:lnSpc>
                <a:spcPct val="90000"/>
              </a:lnSpc>
              <a:spcBef>
                <a:spcPct val="0"/>
              </a:spcBef>
            </a:pPr>
            <a:r>
              <a:rPr lang="en-US" sz="1000" dirty="0" smtClean="0">
                <a:solidFill>
                  <a:srgbClr val="002060"/>
                </a:solidFill>
              </a:rPr>
              <a:t>_______</a:t>
            </a:r>
          </a:p>
          <a:p>
            <a:pPr>
              <a:lnSpc>
                <a:spcPct val="90000"/>
              </a:lnSpc>
              <a:spcBef>
                <a:spcPct val="0"/>
              </a:spcBef>
            </a:pPr>
            <a:endParaRPr lang="en-US" sz="1000" dirty="0" smtClean="0">
              <a:solidFill>
                <a:srgbClr val="0033CC"/>
              </a:solidFill>
            </a:endParaRPr>
          </a:p>
          <a:p>
            <a:pPr>
              <a:lnSpc>
                <a:spcPct val="90000"/>
              </a:lnSpc>
              <a:spcBef>
                <a:spcPct val="0"/>
              </a:spcBef>
            </a:pPr>
            <a:endParaRPr lang="en-US" sz="1000" dirty="0" smtClean="0">
              <a:solidFill>
                <a:srgbClr val="0033CC"/>
              </a:solidFill>
            </a:endParaRPr>
          </a:p>
          <a:p>
            <a:pPr>
              <a:lnSpc>
                <a:spcPct val="90000"/>
              </a:lnSpc>
              <a:spcBef>
                <a:spcPct val="0"/>
              </a:spcBef>
            </a:pPr>
            <a:r>
              <a:rPr lang="en-US" sz="1000" dirty="0" smtClean="0"/>
              <a:t>Principal source:  Krueger et al. (2011).</a:t>
            </a:r>
          </a:p>
          <a:p>
            <a:pPr>
              <a:lnSpc>
                <a:spcPct val="90000"/>
              </a:lnSpc>
              <a:spcBef>
                <a:spcPct val="0"/>
              </a:spcBef>
            </a:pPr>
            <a:endParaRPr lang="en-US" sz="1000" dirty="0" smtClean="0"/>
          </a:p>
          <a:p>
            <a:pPr>
              <a:lnSpc>
                <a:spcPct val="90000"/>
              </a:lnSpc>
              <a:spcBef>
                <a:spcPct val="0"/>
              </a:spcBef>
            </a:pPr>
            <a:r>
              <a:rPr lang="en-US" sz="1000" dirty="0" smtClean="0"/>
              <a:t>Additional information:  Some studies have suggested that it is possible to drink coffee immediately before a nap.  It takes about 20-30 minutes for the caffeine to become effective, so one can nap during that short period.  Drivers may want to experiment with this approach.</a:t>
            </a:r>
          </a:p>
          <a:p>
            <a:pPr>
              <a:lnSpc>
                <a:spcPct val="90000"/>
              </a:lnSpc>
              <a:spcBef>
                <a:spcPct val="0"/>
              </a:spcBef>
            </a:pPr>
            <a:endParaRPr lang="en-US" sz="1000" dirty="0" smtClean="0">
              <a:solidFill>
                <a:srgbClr val="0033CC"/>
              </a:solidFill>
            </a:endParaRPr>
          </a:p>
          <a:p>
            <a:pPr>
              <a:lnSpc>
                <a:spcPct val="90000"/>
              </a:lnSpc>
              <a:spcBef>
                <a:spcPct val="0"/>
              </a:spcBef>
            </a:pPr>
            <a:endParaRPr lang="en-US" sz="1000" dirty="0" smtClean="0">
              <a:solidFill>
                <a:srgbClr val="002060"/>
              </a:solidFill>
            </a:endParaRPr>
          </a:p>
          <a:p>
            <a:pPr>
              <a:lnSpc>
                <a:spcPct val="90000"/>
              </a:lnSpc>
              <a:spcBef>
                <a:spcPct val="0"/>
              </a:spcBef>
            </a:pPr>
            <a:endParaRPr lang="en-US" sz="1000" dirty="0" smtClean="0"/>
          </a:p>
          <a:p>
            <a:pPr>
              <a:lnSpc>
                <a:spcPct val="90000"/>
              </a:lnSpc>
              <a:spcBef>
                <a:spcPct val="0"/>
              </a:spcBef>
            </a:pPr>
            <a:endParaRPr lang="en-US" sz="1000" dirty="0" smtClean="0"/>
          </a:p>
        </p:txBody>
      </p:sp>
      <p:sp>
        <p:nvSpPr>
          <p:cNvPr id="228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FE429D-C323-4470-83A6-00FCE6E554A8}" type="slidenum">
              <a:rPr lang="en-US"/>
              <a:pPr fontAlgn="base">
                <a:spcBef>
                  <a:spcPct val="0"/>
                </a:spcBef>
                <a:spcAft>
                  <a:spcPct val="0"/>
                </a:spcAft>
              </a:pPr>
              <a:t>104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“Other stimulants should be avoided unless they have been prescribed by a doctor.  A</a:t>
            </a:r>
            <a:r>
              <a:rPr lang="en-US" dirty="0" smtClean="0">
                <a:solidFill>
                  <a:srgbClr val="002060"/>
                </a:solidFill>
              </a:rPr>
              <a:t>mphetamines, for example, are illegal or available only with a prescription.   They are too strong for general use.  They increase activity level, but do not improve performance reliably.  Amphetamines increase heart rate and metabolism, sometimes dangerously.  Often you “crash” several hours after their use, feeling extreme fatigue and depression, but unable to sleep.  The nicotine in cigarettes is </a:t>
            </a:r>
            <a:r>
              <a:rPr lang="en-US" i="1" dirty="0" smtClean="0">
                <a:solidFill>
                  <a:srgbClr val="002060"/>
                </a:solidFill>
              </a:rPr>
              <a:t>not</a:t>
            </a:r>
            <a:r>
              <a:rPr lang="en-US" dirty="0" smtClean="0">
                <a:solidFill>
                  <a:srgbClr val="002060"/>
                </a:solidFill>
              </a:rPr>
              <a:t> an effective stimulant; it does not improve alertness or performance.  In addition, smoking reduces oxygen flow to the brain.” </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comment:  Use of illegal drugs like amphetamine is low among CMV</a:t>
            </a:r>
            <a:r>
              <a:rPr lang="en-US" baseline="0" dirty="0" smtClean="0">
                <a:solidFill>
                  <a:srgbClr val="0033CC"/>
                </a:solidFill>
              </a:rPr>
              <a:t> drivers, in part due to drug testing.   Smoking rates are very high, however, as discussed earlier.</a:t>
            </a:r>
            <a:endParaRPr lang="en-US" dirty="0" smtClean="0">
              <a:solidFill>
                <a:srgbClr val="002060"/>
              </a:solidFill>
            </a:endParaRPr>
          </a:p>
          <a:p>
            <a:pPr>
              <a:spcBef>
                <a:spcPct val="0"/>
              </a:spcBef>
            </a:pPr>
            <a:endParaRPr lang="en-US" dirty="0" smtClean="0"/>
          </a:p>
        </p:txBody>
      </p:sp>
      <p:sp>
        <p:nvSpPr>
          <p:cNvPr id="230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0F22C8-20F1-4264-9906-E3601E8C6A43}" type="slidenum">
              <a:rPr lang="en-US"/>
              <a:pPr fontAlgn="base">
                <a:spcBef>
                  <a:spcPct val="0"/>
                </a:spcBef>
                <a:spcAft>
                  <a:spcPct val="0"/>
                </a:spcAft>
              </a:pPr>
              <a:t>105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p:cNvSpPr>
          <p:nvPr>
            <p:ph type="sldImg"/>
          </p:nvPr>
        </p:nvSpPr>
        <p:spPr bwMode="auto">
          <a:noFill/>
          <a:ln>
            <a:solidFill>
              <a:srgbClr val="000000"/>
            </a:solidFill>
            <a:miter lim="800000"/>
            <a:headEnd/>
            <a:tailEnd/>
          </a:ln>
        </p:spPr>
      </p:sp>
      <p:sp>
        <p:nvSpPr>
          <p:cNvPr id="2324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“Some supplements and herbal teas are used as sleep aids. </a:t>
            </a:r>
            <a:r>
              <a:rPr lang="en-US" i="1" dirty="0" smtClean="0">
                <a:solidFill>
                  <a:srgbClr val="002060"/>
                </a:solidFill>
              </a:rPr>
              <a:t>Melatonin</a:t>
            </a:r>
            <a:r>
              <a:rPr lang="en-US" dirty="0" smtClean="0">
                <a:solidFill>
                  <a:srgbClr val="002060"/>
                </a:solidFill>
              </a:rPr>
              <a:t> is a natural hormone secreted in your body every evening, and is related to sleep.  Small doses of melatonin can facilitate nightly sleep.  The tablets sold in drug stores tend to have much higher doses than are needed, however.  No serious side effects of melatonin use are known, but it has not been thoroughly tested.  </a:t>
            </a:r>
            <a:r>
              <a:rPr lang="en-US" i="1" dirty="0" smtClean="0">
                <a:solidFill>
                  <a:srgbClr val="002060"/>
                </a:solidFill>
              </a:rPr>
              <a:t>Valerian root </a:t>
            </a:r>
            <a:r>
              <a:rPr lang="en-US" dirty="0" smtClean="0">
                <a:solidFill>
                  <a:srgbClr val="002060"/>
                </a:solidFill>
              </a:rPr>
              <a:t>is an herbal tea containing a mixture of chemicals.  Sleep benefits from its use have been reported.  Unlike drugs, supplements are not tested or regulated by the government.  Therefore, their effectiveness and safety may be uncertain.”  </a:t>
            </a:r>
          </a:p>
          <a:p>
            <a:pPr>
              <a:spcBef>
                <a:spcPct val="0"/>
              </a:spcBef>
            </a:pPr>
            <a:endParaRPr lang="en-US" dirty="0" smtClean="0"/>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Source:  Krueger et al. (2011).</a:t>
            </a: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Additional information:   Ramelteon (also called Rozerem) is a prescription drug which replicates the action of melatonin.  Some studies suggest that it is safer for long-term use than hypnotic sleeping pills.  </a:t>
            </a:r>
            <a:r>
              <a:rPr lang="en-US" dirty="0" smtClean="0">
                <a:solidFill>
                  <a:srgbClr val="002060"/>
                </a:solidFill>
              </a:rPr>
              <a:t>Various other supplements and herbal teas (e.g. Chamomile, Kava </a:t>
            </a:r>
            <a:r>
              <a:rPr lang="en-US" dirty="0" err="1" smtClean="0">
                <a:solidFill>
                  <a:srgbClr val="002060"/>
                </a:solidFill>
              </a:rPr>
              <a:t>Kava</a:t>
            </a:r>
            <a:r>
              <a:rPr lang="en-US" dirty="0" smtClean="0">
                <a:solidFill>
                  <a:srgbClr val="002060"/>
                </a:solidFill>
              </a:rPr>
              <a:t>, Passion Flower).  Benefits and safety not documented.</a:t>
            </a:r>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smtClean="0"/>
          </a:p>
          <a:p>
            <a:pPr>
              <a:spcBef>
                <a:spcPct val="0"/>
              </a:spcBef>
            </a:pPr>
            <a:endParaRPr lang="en-US" dirty="0" smtClean="0"/>
          </a:p>
        </p:txBody>
      </p:sp>
      <p:sp>
        <p:nvSpPr>
          <p:cNvPr id="232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39DE55-9CF5-4493-ADFF-BA9DCD2B5ADA}" type="slidenum">
              <a:rPr lang="en-US"/>
              <a:pPr fontAlgn="base">
                <a:spcBef>
                  <a:spcPct val="0"/>
                </a:spcBef>
                <a:spcAft>
                  <a:spcPct val="0"/>
                </a:spcAft>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p:cNvSpPr>
          <p:nvPr>
            <p:ph type="sldImg"/>
          </p:nvPr>
        </p:nvSpPr>
        <p:spPr bwMode="auto">
          <a:noFill/>
          <a:ln>
            <a:solidFill>
              <a:srgbClr val="000000"/>
            </a:solidFill>
            <a:miter lim="800000"/>
            <a:headEnd/>
            <a:tailEnd/>
          </a:ln>
        </p:spPr>
      </p:sp>
      <p:sp>
        <p:nvSpPr>
          <p:cNvPr id="2344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a:t>
            </a:r>
            <a:r>
              <a:rPr lang="en-US" i="1" dirty="0" smtClean="0"/>
              <a:t>Sleeping pills </a:t>
            </a:r>
            <a:r>
              <a:rPr lang="en-US" dirty="0" smtClean="0"/>
              <a:t>are technically known as </a:t>
            </a:r>
            <a:r>
              <a:rPr lang="en-US" i="1" dirty="0" smtClean="0"/>
              <a:t>hypnotics</a:t>
            </a:r>
            <a:r>
              <a:rPr lang="en-US" dirty="0" smtClean="0"/>
              <a:t>, drugs used to induce sleep.  Some are </a:t>
            </a:r>
            <a:r>
              <a:rPr lang="en-US" dirty="0" smtClean="0">
                <a:solidFill>
                  <a:srgbClr val="002060"/>
                </a:solidFill>
              </a:rPr>
              <a:t>also used to treat anxiety and stress disorders.  There are two general categories.  First there are </a:t>
            </a:r>
            <a:r>
              <a:rPr lang="en-US" i="1" dirty="0" smtClean="0">
                <a:solidFill>
                  <a:srgbClr val="002060"/>
                </a:solidFill>
              </a:rPr>
              <a:t>non</a:t>
            </a:r>
            <a:r>
              <a:rPr lang="en-US" dirty="0" smtClean="0">
                <a:solidFill>
                  <a:srgbClr val="002060"/>
                </a:solidFill>
              </a:rPr>
              <a:t>-prescription, Over-The-Counter drugs like Tylenol PM and Benadryl.  Two types of </a:t>
            </a:r>
            <a:r>
              <a:rPr lang="en-US" i="1" dirty="0" smtClean="0">
                <a:solidFill>
                  <a:srgbClr val="002060"/>
                </a:solidFill>
              </a:rPr>
              <a:t>prescription</a:t>
            </a:r>
            <a:r>
              <a:rPr lang="en-US" dirty="0" smtClean="0">
                <a:solidFill>
                  <a:srgbClr val="002060"/>
                </a:solidFill>
              </a:rPr>
              <a:t>  hypnotics include Benzodiazepines (such as Halcion and Restoril), and the newer nonbenzodiazepine sleeping medications like Ambien, Sonota, and Lunesta.”</a:t>
            </a: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a:spcBef>
                <a:spcPct val="0"/>
              </a:spcBef>
            </a:pPr>
            <a:r>
              <a:rPr lang="en-US" dirty="0" smtClean="0">
                <a:solidFill>
                  <a:srgbClr val="0033CC"/>
                </a:solidFill>
              </a:rPr>
              <a:t>Additional information:  A new prescription </a:t>
            </a:r>
            <a:r>
              <a:rPr lang="en-US" dirty="0" err="1" smtClean="0">
                <a:solidFill>
                  <a:srgbClr val="0033CC"/>
                </a:solidFill>
              </a:rPr>
              <a:t>nonbenzodiazepine</a:t>
            </a:r>
            <a:r>
              <a:rPr lang="en-US" baseline="0" dirty="0" smtClean="0">
                <a:solidFill>
                  <a:srgbClr val="0033CC"/>
                </a:solidFill>
              </a:rPr>
              <a:t> sleeping pill called </a:t>
            </a:r>
            <a:r>
              <a:rPr lang="en-US" i="1" baseline="0" dirty="0" smtClean="0">
                <a:solidFill>
                  <a:srgbClr val="0033CC"/>
                </a:solidFill>
              </a:rPr>
              <a:t>Intermezzo</a:t>
            </a:r>
            <a:r>
              <a:rPr lang="en-US" baseline="0" dirty="0" smtClean="0">
                <a:solidFill>
                  <a:srgbClr val="0033CC"/>
                </a:solidFill>
              </a:rPr>
              <a:t> is designed for those who wake up in the middle of the night and cannot get back to sleep.  Its effects last about 4 hours.  The same cautions about other sleeping medications apply.</a:t>
            </a:r>
            <a:endParaRPr lang="en-US" dirty="0" smtClean="0">
              <a:solidFill>
                <a:srgbClr val="002060"/>
              </a:solidFill>
            </a:endParaRPr>
          </a:p>
          <a:p>
            <a:pPr>
              <a:spcBef>
                <a:spcPct val="0"/>
              </a:spcBef>
            </a:pPr>
            <a:endParaRPr lang="en-US" dirty="0" smtClean="0"/>
          </a:p>
        </p:txBody>
      </p:sp>
      <p:sp>
        <p:nvSpPr>
          <p:cNvPr id="234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C6FCA1-5085-40F7-8A3C-36E6CE631181}" type="slidenum">
              <a:rPr lang="en-US"/>
              <a:pPr fontAlgn="base">
                <a:spcBef>
                  <a:spcPct val="0"/>
                </a:spcBef>
                <a:spcAft>
                  <a:spcPct val="0"/>
                </a:spcAft>
              </a:pPr>
              <a:t>107</a:t>
            </a:fld>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p:cNvSpPr>
          <p:nvPr>
            <p:ph type="sldImg"/>
          </p:nvPr>
        </p:nvSpPr>
        <p:spPr bwMode="auto">
          <a:noFill/>
          <a:ln>
            <a:solidFill>
              <a:srgbClr val="000000"/>
            </a:solidFill>
            <a:miter lim="800000"/>
            <a:headEnd/>
            <a:tailEnd/>
          </a:ln>
        </p:spPr>
      </p:sp>
      <p:sp>
        <p:nvSpPr>
          <p:cNvPr id="236546" name="Notes Placeholder 2"/>
          <p:cNvSpPr>
            <a:spLocks noGrp="1"/>
          </p:cNvSpPr>
          <p:nvPr>
            <p:ph type="body" idx="1"/>
          </p:nvPr>
        </p:nvSpPr>
        <p:spPr bwMode="auto">
          <a:noFill/>
        </p:spPr>
        <p:txBody>
          <a:bodyPr wrap="square" numCol="1" anchor="t" anchorCtr="0" compatLnSpc="1">
            <a:prstTxWarp prst="textNoShape">
              <a:avLst/>
            </a:prstTxWarp>
          </a:bodyPr>
          <a:lstStyle/>
          <a:p>
            <a:pPr marL="0" lvl="1">
              <a:spcBef>
                <a:spcPct val="0"/>
              </a:spcBef>
            </a:pPr>
            <a:r>
              <a:rPr lang="en-US" dirty="0" smtClean="0"/>
              <a:t>Complete Narration:  “Sleeping pills can be effective and safe, but there are some important cautions.  First, no</a:t>
            </a:r>
            <a:r>
              <a:rPr lang="en-US" dirty="0" smtClean="0">
                <a:solidFill>
                  <a:srgbClr val="002060"/>
                </a:solidFill>
              </a:rPr>
              <a:t> sleeping pill provides 100% natural sleep.  Most have side effects.  Most are habit-forming , and some cause withdrawal symptoms.  Finally, for safe use you m</a:t>
            </a:r>
            <a:r>
              <a:rPr lang="en-US" dirty="0" smtClean="0">
                <a:solidFill>
                  <a:srgbClr val="002060"/>
                </a:solidFill>
                <a:cs typeface="Arial" charset="0"/>
              </a:rPr>
              <a:t>ust allow the full time for the drug to leave your body before driving.  If a drug works for 8 hours, don’t try to drive before that time.”</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a:spcBef>
                <a:spcPct val="0"/>
              </a:spcBef>
            </a:pPr>
            <a:r>
              <a:rPr lang="en-US" dirty="0" smtClean="0">
                <a:solidFill>
                  <a:srgbClr val="0033CC"/>
                </a:solidFill>
              </a:rPr>
              <a:t>Additional information:  Recent research has suggested that use of sleeping pills can reduce</a:t>
            </a:r>
            <a:r>
              <a:rPr lang="en-US" baseline="0" dirty="0" smtClean="0">
                <a:solidFill>
                  <a:srgbClr val="0033CC"/>
                </a:solidFill>
              </a:rPr>
              <a:t> overall longevity.   Drivers should consider checking with their doctors and making efforts to reduce or stop sleeping pill use.</a:t>
            </a:r>
            <a:endParaRPr lang="en-US" dirty="0" smtClean="0">
              <a:solidFill>
                <a:srgbClr val="002060"/>
              </a:solidFill>
            </a:endParaRPr>
          </a:p>
        </p:txBody>
      </p:sp>
      <p:sp>
        <p:nvSpPr>
          <p:cNvPr id="236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482B60-EFD7-40F9-8146-672D85217015}" type="slidenum">
              <a:rPr lang="en-US"/>
              <a:pPr fontAlgn="base">
                <a:spcBef>
                  <a:spcPct val="0"/>
                </a:spcBef>
                <a:spcAft>
                  <a:spcPct val="0"/>
                </a:spcAft>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“Finally, </a:t>
            </a:r>
            <a:r>
              <a:rPr lang="en-US" i="1" dirty="0" smtClean="0"/>
              <a:t>other</a:t>
            </a:r>
            <a:r>
              <a:rPr lang="en-US" dirty="0" smtClean="0"/>
              <a:t> medications you may take may have fatigue side effects. </a:t>
            </a:r>
            <a:r>
              <a:rPr lang="en-US" dirty="0" smtClean="0">
                <a:solidFill>
                  <a:srgbClr val="002060"/>
                </a:solidFill>
              </a:rPr>
              <a:t>Common medication side effects include d</a:t>
            </a:r>
            <a:r>
              <a:rPr lang="en-US" dirty="0" smtClean="0">
                <a:solidFill>
                  <a:srgbClr val="002060"/>
                </a:solidFill>
                <a:sym typeface="Wingdings" pitchFamily="2" charset="2"/>
              </a:rPr>
              <a:t>rowsiness, other fatigue, or insomnia.  Accordingly, many prescriptions specify </a:t>
            </a:r>
            <a:r>
              <a:rPr lang="en-US" i="1" dirty="0" smtClean="0">
                <a:solidFill>
                  <a:srgbClr val="002060"/>
                </a:solidFill>
                <a:sym typeface="Wingdings" pitchFamily="2" charset="2"/>
              </a:rPr>
              <a:t>when</a:t>
            </a:r>
            <a:r>
              <a:rPr lang="en-US" dirty="0" smtClean="0">
                <a:solidFill>
                  <a:srgbClr val="002060"/>
                </a:solidFill>
                <a:sym typeface="Wingdings" pitchFamily="2" charset="2"/>
              </a:rPr>
              <a:t> the drug should be taken, such as at bedtime.  Follow dosage instructions carefully. Discuss side effects with your </a:t>
            </a:r>
            <a:r>
              <a:rPr lang="en-US" sz="1200" kern="1200" dirty="0" smtClean="0">
                <a:solidFill>
                  <a:schemeClr val="tx1"/>
                </a:solidFill>
                <a:latin typeface="+mn-lt"/>
                <a:ea typeface="+mn-ea"/>
                <a:cs typeface="+mn-cs"/>
              </a:rPr>
              <a:t>prescribing physician, and make sure that he or she understands the importance of alertness to your work</a:t>
            </a:r>
            <a:r>
              <a:rPr lang="en-US" sz="1200" kern="1200" baseline="0" dirty="0" smtClean="0">
                <a:solidFill>
                  <a:schemeClr val="tx1"/>
                </a:solidFill>
                <a:latin typeface="+mn-lt"/>
                <a:ea typeface="+mn-ea"/>
                <a:cs typeface="+mn-cs"/>
              </a:rPr>
              <a:t> and personal safety.  Also, r</a:t>
            </a:r>
            <a:r>
              <a:rPr lang="en-US" dirty="0" smtClean="0">
                <a:solidFill>
                  <a:srgbClr val="002060"/>
                </a:solidFill>
                <a:sym typeface="Wingdings" pitchFamily="2" charset="2"/>
              </a:rPr>
              <a:t>emember that safety regulations restrict driver on-road use of medications with stated fatigue side effects.”</a:t>
            </a:r>
          </a:p>
          <a:p>
            <a:pPr>
              <a:spcBef>
                <a:spcPct val="0"/>
              </a:spcBef>
            </a:pPr>
            <a:endParaRPr lang="en-US" dirty="0" smtClean="0">
              <a:solidFill>
                <a:srgbClr val="002060"/>
              </a:solidFill>
              <a:sym typeface="Wingdings" pitchFamily="2" charset="2"/>
            </a:endParaRP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solidFill>
                  <a:srgbClr val="002060"/>
                </a:solidFill>
                <a:sym typeface="Wingdings" pitchFamily="2" charset="2"/>
              </a:rPr>
              <a:t>Additional information:  Fortunately, medication use </a:t>
            </a:r>
            <a:r>
              <a:rPr lang="en-US" i="1" dirty="0" smtClean="0">
                <a:solidFill>
                  <a:srgbClr val="002060"/>
                </a:solidFill>
                <a:sym typeface="Wingdings" pitchFamily="2" charset="2"/>
              </a:rPr>
              <a:t>per se </a:t>
            </a:r>
            <a:r>
              <a:rPr lang="en-US" dirty="0" smtClean="0">
                <a:solidFill>
                  <a:srgbClr val="002060"/>
                </a:solidFill>
                <a:sym typeface="Wingdings" pitchFamily="2" charset="2"/>
              </a:rPr>
              <a:t>is not known to be a major direct cause of crashes; but it can contribute to them.  For example, most B</a:t>
            </a:r>
            <a:r>
              <a:rPr lang="en-US" dirty="0" smtClean="0">
                <a:solidFill>
                  <a:srgbClr val="002060"/>
                </a:solidFill>
              </a:rPr>
              <a:t>enzodiazepines cause drowsiness, especially if combined with alcohol.</a:t>
            </a:r>
          </a:p>
          <a:p>
            <a:pPr>
              <a:spcBef>
                <a:spcPct val="0"/>
              </a:spcBef>
            </a:pPr>
            <a:endParaRPr lang="en-US" dirty="0" smtClean="0">
              <a:solidFill>
                <a:srgbClr val="002060"/>
              </a:solidFill>
            </a:endParaRPr>
          </a:p>
          <a:p>
            <a:pPr>
              <a:spcBef>
                <a:spcPct val="0"/>
              </a:spcBef>
            </a:pPr>
            <a:endParaRPr lang="en-US" dirty="0" smtClean="0"/>
          </a:p>
        </p:txBody>
      </p:sp>
      <p:sp>
        <p:nvSpPr>
          <p:cNvPr id="238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C46591-97D8-4F05-A974-1C983378A05F}" type="slidenum">
              <a:rPr lang="en-US"/>
              <a:pPr fontAlgn="base">
                <a:spcBef>
                  <a:spcPct val="0"/>
                </a:spcBef>
                <a:spcAft>
                  <a:spcPct val="0"/>
                </a:spcAft>
              </a:pPr>
              <a:t>109</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Narration:  “Sleep, alertness, and wellness are also important to your safety.  </a:t>
            </a:r>
            <a:r>
              <a:rPr lang="en-US" dirty="0" smtClean="0">
                <a:solidFill>
                  <a:srgbClr val="002060"/>
                </a:solidFill>
              </a:rPr>
              <a:t>Asleep-at-the-wheel crashes are a top cause of death for CMV drivers.  Medical crises, which can be associated with poor sleep, are another major cause of road deaths for drivers.  An out-of-control truck or bus is a threat to </a:t>
            </a:r>
            <a:r>
              <a:rPr lang="en-US" i="1" dirty="0" smtClean="0">
                <a:solidFill>
                  <a:srgbClr val="002060"/>
                </a:solidFill>
              </a:rPr>
              <a:t>anyone</a:t>
            </a:r>
            <a:r>
              <a:rPr lang="en-US" dirty="0" smtClean="0">
                <a:solidFill>
                  <a:srgbClr val="002060"/>
                </a:solidFill>
              </a:rPr>
              <a:t> on our roadways.  One serious at-fault crash can end your driving career, and it can even put a company out-of-business.”</a:t>
            </a:r>
          </a:p>
          <a:p>
            <a:endParaRPr lang="en-US" dirty="0" smtClean="0"/>
          </a:p>
          <a:p>
            <a:r>
              <a:rPr lang="en-US" baseline="0" dirty="0" smtClean="0"/>
              <a:t> </a:t>
            </a:r>
            <a:r>
              <a:rPr lang="en-US" dirty="0" smtClean="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Additional information:  Statement about asleep-at-the-wheel crashes is based on National Transportation Safety Board (NTSB), 1990 (to be discussed later in this module).</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“Alcohol is not permitted in U.S. or Canadian CMVs.  However, s</a:t>
            </a:r>
            <a:r>
              <a:rPr lang="en-US" dirty="0" smtClean="0">
                <a:solidFill>
                  <a:srgbClr val="002060"/>
                </a:solidFill>
              </a:rPr>
              <a:t>ome drivers may use alcohol as a sleep aid when they are at home.  Alcohol may make you sleepy, but it actually </a:t>
            </a:r>
            <a:r>
              <a:rPr lang="en-US" i="1" dirty="0" smtClean="0">
                <a:solidFill>
                  <a:srgbClr val="C00000"/>
                </a:solidFill>
              </a:rPr>
              <a:t>disrupts</a:t>
            </a:r>
            <a:r>
              <a:rPr lang="en-US" dirty="0" smtClean="0">
                <a:solidFill>
                  <a:srgbClr val="002060"/>
                </a:solidFill>
              </a:rPr>
              <a:t> sleep.  It disrupts REM sleep and dreaming.  And it causes “rebound” awakening after a few hours, when alcohol oxidizes in the blood.  Maybe you have had the experience of drinking in the evening and later awakening 3 or 4 hours after going to sleep.  The disruptive effects of alcohol on sleep increase with age, and performance impairment effects are greater when you are also sleepy.  Finally, alcohol makes OSA worse.  Your throat tissue becomes more relaxed and thus closes more easily.</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solidFill>
                  <a:srgbClr val="002060"/>
                </a:solidFill>
              </a:rPr>
              <a:t>Additional information:  </a:t>
            </a:r>
            <a:r>
              <a:rPr lang="en-US" dirty="0" smtClean="0"/>
              <a:t>Alcohol use by CMV drivers is rare as a primary cause of crashes.</a:t>
            </a:r>
          </a:p>
          <a:p>
            <a:pPr>
              <a:spcBef>
                <a:spcPct val="0"/>
              </a:spcBef>
            </a:pP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solidFill>
                  <a:srgbClr val="002060"/>
                </a:solidFill>
              </a:rPr>
              <a:t>Review question on drugs and medications:  Q:  T</a:t>
            </a:r>
            <a:r>
              <a:rPr lang="en-US" dirty="0" smtClean="0"/>
              <a:t>he peak effects of caffeine occur about how long after drinking a cup of coffee?  A:  60 to 90 minutes.</a:t>
            </a:r>
            <a:r>
              <a:rPr lang="en-US" dirty="0" smtClean="0">
                <a:solidFill>
                  <a:srgbClr val="002060"/>
                </a:solidFill>
              </a:rPr>
              <a:t>”</a:t>
            </a:r>
          </a:p>
          <a:p>
            <a:pPr>
              <a:spcBef>
                <a:spcPct val="0"/>
              </a:spcBef>
            </a:pPr>
            <a:endParaRPr lang="en-US" dirty="0" smtClean="0"/>
          </a:p>
        </p:txBody>
      </p:sp>
      <p:sp>
        <p:nvSpPr>
          <p:cNvPr id="240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12F0FB-9926-4874-A8D0-09BC382070E7}" type="slidenum">
              <a:rPr lang="en-US"/>
              <a:pPr fontAlgn="base">
                <a:spcBef>
                  <a:spcPct val="0"/>
                </a:spcBef>
                <a:spcAft>
                  <a:spcPct val="0"/>
                </a:spcAft>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p:cNvSpPr>
          <p:nvPr>
            <p:ph type="sldImg"/>
          </p:nvPr>
        </p:nvSpPr>
        <p:spPr bwMode="auto">
          <a:noFill/>
          <a:ln>
            <a:solidFill>
              <a:srgbClr val="000000"/>
            </a:solidFill>
            <a:miter lim="800000"/>
            <a:headEnd/>
            <a:tailEnd/>
          </a:ln>
        </p:spPr>
      </p:sp>
      <p:sp>
        <p:nvSpPr>
          <p:cNvPr id="2426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D.   And D is the least healthful of these foods.  </a:t>
            </a:r>
          </a:p>
          <a:p>
            <a:pPr>
              <a:spcBef>
                <a:spcPct val="0"/>
              </a:spcBef>
            </a:pPr>
            <a:endParaRPr lang="en-US" dirty="0" smtClean="0"/>
          </a:p>
        </p:txBody>
      </p:sp>
      <p:sp>
        <p:nvSpPr>
          <p:cNvPr id="2426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72A7FCB-1721-40A2-B47F-0CCE38E0B1F2}" type="slidenum">
              <a:rPr lang="en-US"/>
              <a:pPr fontAlgn="base">
                <a:spcBef>
                  <a:spcPct val="0"/>
                </a:spcBef>
                <a:spcAft>
                  <a:spcPct val="0"/>
                </a:spcAft>
              </a:pPr>
              <a:t>111</a:t>
            </a:fld>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B.  At least 50% are obese and another 25% are overweight.    </a:t>
            </a:r>
          </a:p>
          <a:p>
            <a:pPr>
              <a:spcBef>
                <a:spcPct val="0"/>
              </a:spcBef>
            </a:pPr>
            <a:endParaRPr lang="en-US" dirty="0" smtClean="0"/>
          </a:p>
        </p:txBody>
      </p:sp>
      <p:sp>
        <p:nvSpPr>
          <p:cNvPr id="244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CCE91E-66FA-4716-A678-33A2E0A0F9DD}" type="slidenum">
              <a:rPr lang="en-US"/>
              <a:pPr fontAlgn="base">
                <a:spcBef>
                  <a:spcPct val="0"/>
                </a:spcBef>
                <a:spcAft>
                  <a:spcPct val="0"/>
                </a:spcAft>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p:spPr>
      </p:sp>
      <p:sp>
        <p:nvSpPr>
          <p:cNvPr id="2467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C.     </a:t>
            </a:r>
          </a:p>
          <a:p>
            <a:pPr>
              <a:spcBef>
                <a:spcPct val="0"/>
              </a:spcBef>
            </a:pPr>
            <a:endParaRPr lang="en-US" dirty="0" smtClean="0"/>
          </a:p>
        </p:txBody>
      </p:sp>
      <p:sp>
        <p:nvSpPr>
          <p:cNvPr id="246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C01D09-7260-489F-9FE0-EE969EFCDC91}" type="slidenum">
              <a:rPr lang="en-US"/>
              <a:pPr fontAlgn="base">
                <a:spcBef>
                  <a:spcPct val="0"/>
                </a:spcBef>
                <a:spcAft>
                  <a:spcPct val="0"/>
                </a:spcAft>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p:cNvSpPr>
          <p:nvPr>
            <p:ph type="sldImg"/>
          </p:nvPr>
        </p:nvSpPr>
        <p:spPr bwMode="auto">
          <a:noFill/>
          <a:ln>
            <a:solidFill>
              <a:srgbClr val="000000"/>
            </a:solidFill>
            <a:miter lim="800000"/>
            <a:headEnd/>
            <a:tailEnd/>
          </a:ln>
        </p:spPr>
      </p:sp>
      <p:sp>
        <p:nvSpPr>
          <p:cNvPr id="2488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C.  </a:t>
            </a:r>
          </a:p>
          <a:p>
            <a:pPr>
              <a:spcBef>
                <a:spcPct val="0"/>
              </a:spcBef>
            </a:pPr>
            <a:endParaRPr lang="en-US" dirty="0" smtClean="0"/>
          </a:p>
        </p:txBody>
      </p:sp>
      <p:sp>
        <p:nvSpPr>
          <p:cNvPr id="2488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9105BF0-62F5-4431-8BF5-A44C6F704414}" type="slidenum">
              <a:rPr lang="en-US"/>
              <a:pPr fontAlgn="base">
                <a:spcBef>
                  <a:spcPct val="0"/>
                </a:spcBef>
                <a:spcAft>
                  <a:spcPct val="0"/>
                </a:spcAft>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p:spPr>
      </p:sp>
      <p:sp>
        <p:nvSpPr>
          <p:cNvPr id="2508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B.    </a:t>
            </a:r>
          </a:p>
          <a:p>
            <a:pPr>
              <a:spcBef>
                <a:spcPct val="0"/>
              </a:spcBef>
            </a:pPr>
            <a:endParaRPr lang="en-US" dirty="0" smtClean="0"/>
          </a:p>
        </p:txBody>
      </p:sp>
      <p:sp>
        <p:nvSpPr>
          <p:cNvPr id="250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ADBCA9-51A9-4549-B83F-55030CB6D301}" type="slidenum">
              <a:rPr lang="en-US"/>
              <a:pPr fontAlgn="base">
                <a:spcBef>
                  <a:spcPct val="0"/>
                </a:spcBef>
                <a:spcAft>
                  <a:spcPct val="0"/>
                </a:spcAft>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“Lesson 4 is Alertness and CMV Driving.  Topics include Improving Sleep and Alertness, Scheduling and Hours-of-Service, and Team Driving.”</a:t>
            </a:r>
          </a:p>
          <a:p>
            <a:pPr>
              <a:spcBef>
                <a:spcPct val="0"/>
              </a:spcBef>
            </a:pPr>
            <a:endParaRPr lang="en-US" dirty="0" smtClean="0"/>
          </a:p>
          <a:p>
            <a:pPr>
              <a:spcBef>
                <a:spcPct val="0"/>
              </a:spcBef>
            </a:pPr>
            <a:endParaRPr lang="en-US" dirty="0" smtClean="0"/>
          </a:p>
        </p:txBody>
      </p:sp>
      <p:sp>
        <p:nvSpPr>
          <p:cNvPr id="252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EE1068-82EF-4106-9BEB-92677AA151E0}" type="slidenum">
              <a:rPr lang="en-US"/>
              <a:pPr fontAlgn="base">
                <a:spcBef>
                  <a:spcPct val="0"/>
                </a:spcBef>
                <a:spcAft>
                  <a:spcPct val="0"/>
                </a:spcAft>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p:spPr>
      </p:sp>
      <p:sp>
        <p:nvSpPr>
          <p:cNvPr id="2549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“You can apply your knowledge of sleep principles to improve your sleep and alertness. This section covers fatigue management</a:t>
            </a:r>
            <a:r>
              <a:rPr lang="en-US" dirty="0" smtClean="0">
                <a:solidFill>
                  <a:srgbClr val="002060"/>
                </a:solidFill>
              </a:rPr>
              <a:t> challenges faced by CMV drivers, </a:t>
            </a:r>
            <a:r>
              <a:rPr lang="en-US" i="1" dirty="0" smtClean="0">
                <a:solidFill>
                  <a:srgbClr val="002060"/>
                </a:solidFill>
              </a:rPr>
              <a:t>general</a:t>
            </a:r>
            <a:r>
              <a:rPr lang="en-US" dirty="0" smtClean="0">
                <a:solidFill>
                  <a:srgbClr val="002060"/>
                </a:solidFill>
              </a:rPr>
              <a:t> strategies for improving sleep and alertness, </a:t>
            </a:r>
            <a:r>
              <a:rPr lang="en-US" i="1" dirty="0" smtClean="0">
                <a:solidFill>
                  <a:srgbClr val="002060"/>
                </a:solidFill>
              </a:rPr>
              <a:t>at-home</a:t>
            </a:r>
            <a:r>
              <a:rPr lang="en-US" dirty="0" smtClean="0">
                <a:solidFill>
                  <a:srgbClr val="002060"/>
                </a:solidFill>
              </a:rPr>
              <a:t> practices, and </a:t>
            </a:r>
            <a:r>
              <a:rPr lang="en-US" i="1" dirty="0" smtClean="0">
                <a:solidFill>
                  <a:srgbClr val="002060"/>
                </a:solidFill>
              </a:rPr>
              <a:t>on-road</a:t>
            </a:r>
            <a:r>
              <a:rPr lang="en-US" dirty="0" smtClean="0">
                <a:solidFill>
                  <a:srgbClr val="002060"/>
                </a:solidFill>
              </a:rPr>
              <a:t> practices.  The latter includes general tips, tips for night driving, and dealing with shift and time changes.”</a:t>
            </a:r>
          </a:p>
          <a:p>
            <a:pPr>
              <a:spcBef>
                <a:spcPct val="0"/>
              </a:spcBef>
            </a:pPr>
            <a:endParaRPr lang="en-US" dirty="0" smtClean="0">
              <a:solidFill>
                <a:srgbClr val="002060"/>
              </a:solidFill>
            </a:endParaRPr>
          </a:p>
          <a:p>
            <a:pPr>
              <a:spcBef>
                <a:spcPct val="0"/>
              </a:spcBef>
            </a:pPr>
            <a:r>
              <a:rPr lang="en-US" dirty="0" smtClean="0">
                <a:solidFill>
                  <a:srgbClr val="002060"/>
                </a:solidFill>
              </a:rPr>
              <a:t>________</a:t>
            </a:r>
          </a:p>
          <a:p>
            <a:pPr>
              <a:spcBef>
                <a:spcPct val="0"/>
              </a:spcBef>
            </a:pPr>
            <a:endParaRPr lang="en-US"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Additional 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Learning objectives</a:t>
            </a:r>
            <a:r>
              <a:rPr lang="en-US" baseline="0" dirty="0" smtClean="0">
                <a:solidFill>
                  <a:srgbClr val="002060"/>
                </a:solidFill>
              </a:rPr>
              <a:t> for this section include:</a:t>
            </a:r>
          </a:p>
          <a:p>
            <a:pPr lvl="0"/>
            <a:r>
              <a:rPr lang="en-US" sz="1200" kern="1200" dirty="0" smtClean="0">
                <a:solidFill>
                  <a:schemeClr val="tx1"/>
                </a:solidFill>
                <a:latin typeface="+mn-lt"/>
                <a:ea typeface="+mn-ea"/>
                <a:cs typeface="+mn-cs"/>
              </a:rPr>
              <a:t>(K) Recognize the various fatigue management challenges faced by CMV drivers</a:t>
            </a:r>
          </a:p>
          <a:p>
            <a:pPr lvl="0"/>
            <a:r>
              <a:rPr lang="en-US" sz="1200" kern="1200" dirty="0" smtClean="0">
                <a:solidFill>
                  <a:schemeClr val="tx1"/>
                </a:solidFill>
                <a:latin typeface="+mn-lt"/>
                <a:ea typeface="+mn-ea"/>
                <a:cs typeface="+mn-cs"/>
              </a:rPr>
              <a:t>(K) Recognize positive strategies and practices (general, at-home, on-road).</a:t>
            </a:r>
          </a:p>
          <a:p>
            <a:pPr lvl="0"/>
            <a:r>
              <a:rPr lang="en-US" sz="1200" kern="1200" dirty="0" smtClean="0">
                <a:solidFill>
                  <a:schemeClr val="tx1"/>
                </a:solidFill>
                <a:latin typeface="+mn-lt"/>
                <a:ea typeface="+mn-ea"/>
                <a:cs typeface="+mn-cs"/>
              </a:rPr>
              <a:t>(K) Recognize specific in-vehicle behaviors which do or do not promote alertness.</a:t>
            </a:r>
          </a:p>
          <a:p>
            <a:pPr lvl="0"/>
            <a:r>
              <a:rPr lang="en-US" sz="1200" kern="1200" dirty="0" smtClean="0">
                <a:solidFill>
                  <a:schemeClr val="tx1"/>
                </a:solidFill>
                <a:latin typeface="+mn-lt"/>
                <a:ea typeface="+mn-ea"/>
                <a:cs typeface="+mn-cs"/>
              </a:rPr>
              <a:t>(K) Recognize fatigue-related concerns about night driving and shift changes.</a:t>
            </a:r>
          </a:p>
          <a:p>
            <a:pPr lvl="0"/>
            <a:r>
              <a:rPr lang="en-US" sz="1200" kern="1200" dirty="0" smtClean="0">
                <a:solidFill>
                  <a:schemeClr val="tx1"/>
                </a:solidFill>
                <a:latin typeface="+mn-lt"/>
                <a:ea typeface="+mn-ea"/>
                <a:cs typeface="+mn-cs"/>
              </a:rPr>
              <a:t>(S) Apply fatigue</a:t>
            </a:r>
            <a:r>
              <a:rPr lang="en-US" sz="1200" kern="1200" baseline="0" dirty="0" smtClean="0">
                <a:solidFill>
                  <a:schemeClr val="tx1"/>
                </a:solidFill>
                <a:latin typeface="+mn-lt"/>
                <a:ea typeface="+mn-ea"/>
                <a:cs typeface="+mn-cs"/>
              </a:rPr>
              <a:t> management knowledge to successful night driving and/or shift changes.</a:t>
            </a:r>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(A) Value safety belt use (in part</a:t>
            </a:r>
            <a:r>
              <a:rPr lang="en-US" sz="1200" kern="1200" baseline="0" dirty="0" smtClean="0">
                <a:solidFill>
                  <a:schemeClr val="tx1"/>
                </a:solidFill>
                <a:latin typeface="+mn-lt"/>
                <a:ea typeface="+mn-ea"/>
                <a:cs typeface="+mn-cs"/>
              </a:rPr>
              <a:t> because of its importance in road departure crashes)</a:t>
            </a:r>
            <a:r>
              <a:rPr lang="en-US" sz="1200" kern="1200" dirty="0" smtClean="0">
                <a:solidFill>
                  <a:schemeClr val="tx1"/>
                </a:solidFill>
                <a:latin typeface="+mn-lt"/>
                <a:ea typeface="+mn-ea"/>
                <a:cs typeface="+mn-cs"/>
              </a:rPr>
              <a:t>.</a:t>
            </a:r>
          </a:p>
          <a:p>
            <a:pPr>
              <a:spcBef>
                <a:spcPct val="0"/>
              </a:spcBef>
            </a:pPr>
            <a:endParaRPr lang="en-US" dirty="0" smtClean="0">
              <a:solidFill>
                <a:srgbClr val="002060"/>
              </a:solidFill>
            </a:endParaRPr>
          </a:p>
          <a:p>
            <a:pPr>
              <a:spcBef>
                <a:spcPct val="0"/>
              </a:spcBef>
            </a:pPr>
            <a:endParaRPr lang="en-US" dirty="0" smtClean="0"/>
          </a:p>
        </p:txBody>
      </p:sp>
      <p:sp>
        <p:nvSpPr>
          <p:cNvPr id="2549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766D83-C8F0-480B-925E-6D2054F76525}" type="slidenum">
              <a:rPr lang="en-US"/>
              <a:pPr fontAlgn="base">
                <a:spcBef>
                  <a:spcPct val="0"/>
                </a:spcBef>
                <a:spcAft>
                  <a:spcPct val="0"/>
                </a:spcAft>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“CMV drivers may face multiple fatigue management challenges.  These may include a tight schedule for getting one’s main sleep, </a:t>
            </a:r>
            <a:r>
              <a:rPr lang="en-US" dirty="0" smtClean="0">
                <a:solidFill>
                  <a:srgbClr val="002060"/>
                </a:solidFill>
              </a:rPr>
              <a:t>extended work hours (plus commuting time for many drivers), changing work schedules, work and sleep periods which may conflict with circadian rhythms, and limited time for naps and other rest on the road.”</a:t>
            </a:r>
            <a:r>
              <a:rPr lang="en-US" dirty="0" smtClean="0"/>
              <a:t> </a:t>
            </a:r>
          </a:p>
          <a:p>
            <a:pPr>
              <a:spcBef>
                <a:spcPct val="0"/>
              </a:spcBef>
            </a:pPr>
            <a:endParaRPr lang="en-US" dirty="0" smtClean="0">
              <a:solidFill>
                <a:srgbClr val="002060"/>
              </a:solidFill>
            </a:endParaRPr>
          </a:p>
        </p:txBody>
      </p:sp>
      <p:sp>
        <p:nvSpPr>
          <p:cNvPr id="257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60E19D-A3D7-4755-AFB2-00B6959DAF8A}" type="slidenum">
              <a:rPr lang="en-US"/>
              <a:pPr fontAlgn="base">
                <a:spcBef>
                  <a:spcPct val="0"/>
                </a:spcBef>
                <a:spcAft>
                  <a:spcPct val="0"/>
                </a:spcAft>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“Additional fatigue management challenges faced by many drivers include u</a:t>
            </a:r>
            <a:r>
              <a:rPr lang="en-US" dirty="0" smtClean="0">
                <a:solidFill>
                  <a:srgbClr val="002060"/>
                </a:solidFill>
              </a:rPr>
              <a:t>nfamiliar or uncomfortable sleep locations, disruptions of sleep, limited opportunities for exercise, difficulty in finding healthy foods on the road, and environmental stressors like noise, heat, cold, and lack of ventilation.  It’s tough to meet all these challenges.”</a:t>
            </a:r>
          </a:p>
          <a:p>
            <a:pPr>
              <a:spcBef>
                <a:spcPct val="0"/>
              </a:spcBef>
            </a:pPr>
            <a:endParaRPr lang="en-US" dirty="0" smtClean="0">
              <a:solidFill>
                <a:srgbClr val="002060"/>
              </a:solidFill>
            </a:endParaRPr>
          </a:p>
          <a:p>
            <a:pPr>
              <a:spcBef>
                <a:spcPct val="0"/>
              </a:spcBef>
            </a:pPr>
            <a:r>
              <a:rPr lang="en-US" dirty="0" smtClean="0">
                <a:solidFill>
                  <a:srgbClr val="002060"/>
                </a:solidFill>
              </a:rPr>
              <a:t>________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instructor note:  A follow-up question</a:t>
            </a:r>
            <a:r>
              <a:rPr lang="en-US" baseline="0" dirty="0" smtClean="0">
                <a:solidFill>
                  <a:srgbClr val="0033CC"/>
                </a:solidFill>
              </a:rPr>
              <a:t> might focus on effective solutions to the biggest challenges.</a:t>
            </a:r>
            <a:r>
              <a:rPr lang="en-US" dirty="0" smtClean="0">
                <a:solidFill>
                  <a:srgbClr val="0033CC"/>
                </a:solidFill>
              </a:rPr>
              <a:t> </a:t>
            </a:r>
            <a:endParaRPr lang="en-US" dirty="0" smtClean="0"/>
          </a:p>
        </p:txBody>
      </p:sp>
      <p:sp>
        <p:nvSpPr>
          <p:cNvPr id="259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142259-856F-4A0B-A601-BF876532E542}" type="slidenum">
              <a:rPr lang="en-US"/>
              <a:pPr fontAlgn="base">
                <a:spcBef>
                  <a:spcPct val="0"/>
                </a:spcBef>
                <a:spcAft>
                  <a:spcPct val="0"/>
                </a:spcAft>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“So what is alertness?  Being “a</a:t>
            </a:r>
            <a:r>
              <a:rPr lang="en-US" dirty="0" smtClean="0">
                <a:solidFill>
                  <a:srgbClr val="002060"/>
                </a:solidFill>
              </a:rPr>
              <a:t>lert” means you are awake and attentive.  What is wellness?</a:t>
            </a:r>
            <a:br>
              <a:rPr lang="en-US" dirty="0" smtClean="0">
                <a:solidFill>
                  <a:srgbClr val="002060"/>
                </a:solidFill>
              </a:rPr>
            </a:br>
            <a:r>
              <a:rPr lang="en-US" dirty="0" smtClean="0">
                <a:solidFill>
                  <a:srgbClr val="002060"/>
                </a:solidFill>
              </a:rPr>
              <a:t>Wellness is physical, mental, emotional, and behavioral health and well-being.  Good sleep is essential for both alertness and wellness.”</a:t>
            </a:r>
          </a:p>
          <a:p>
            <a:endParaRPr lang="en-US" dirty="0" smtClean="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12</a:t>
            </a:fld>
            <a:endParaRPr 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“Fortunately, there are some helpful strategies and practices.  First and foremost, sleep!  Get plenty of “anchor” sleep in your main sleep period, and take naps.  </a:t>
            </a:r>
            <a:r>
              <a:rPr lang="en-US" dirty="0" smtClean="0">
                <a:solidFill>
                  <a:srgbClr val="002060"/>
                </a:solidFill>
              </a:rPr>
              <a:t>Maintain a healthful lifestyle, including diet, exercise, positive behaviors, and positive relationships.  To the extent possible, try to keep a regular schedule.  Go with your circadian rhythm – don’t fight it.  Wind down before sleep; reduce physical activity and lower the lights.  And be smart about caffeine use – learn what’s right for you and don’t exceed that.”</a:t>
            </a:r>
          </a:p>
          <a:p>
            <a:pPr>
              <a:spcBef>
                <a:spcPct val="0"/>
              </a:spcBef>
            </a:pPr>
            <a:endParaRPr lang="en-US" dirty="0" smtClean="0">
              <a:solidFill>
                <a:srgbClr val="002060"/>
              </a:solidFill>
            </a:endParaRPr>
          </a:p>
          <a:p>
            <a:pPr>
              <a:spcBef>
                <a:spcPct val="0"/>
              </a:spcBef>
            </a:pPr>
            <a:endParaRPr lang="en-US" dirty="0" smtClean="0"/>
          </a:p>
        </p:txBody>
      </p:sp>
      <p:sp>
        <p:nvSpPr>
          <p:cNvPr id="261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36F12D-2838-4B74-A0CE-08FD720A44F4}" type="slidenum">
              <a:rPr lang="en-US"/>
              <a:pPr fontAlgn="base">
                <a:spcBef>
                  <a:spcPct val="0"/>
                </a:spcBef>
                <a:spcAft>
                  <a:spcPct val="0"/>
                </a:spcAft>
              </a:pPr>
              <a:t>120</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p:cNvSpPr>
          <p:nvPr>
            <p:ph type="sldImg"/>
          </p:nvPr>
        </p:nvSpPr>
        <p:spPr bwMode="auto">
          <a:noFill/>
          <a:ln>
            <a:solidFill>
              <a:srgbClr val="000000"/>
            </a:solidFill>
            <a:miter lim="800000"/>
            <a:headEnd/>
            <a:tailEnd/>
          </a:ln>
        </p:spPr>
      </p:sp>
      <p:sp>
        <p:nvSpPr>
          <p:cNvPr id="2631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“Sleep hygiene starts at home.  </a:t>
            </a:r>
            <a:r>
              <a:rPr lang="en-US" dirty="0" smtClean="0">
                <a:solidFill>
                  <a:srgbClr val="002060"/>
                </a:solidFill>
              </a:rPr>
              <a:t>Get the best sleep possible before starting a trip or work week.  Any extra sleep you get at home will, to some extent, help you all week. </a:t>
            </a:r>
            <a:r>
              <a:rPr lang="en-US" sz="2800" dirty="0" smtClean="0">
                <a:solidFill>
                  <a:srgbClr val="002060"/>
                </a:solidFill>
              </a:rPr>
              <a:t>Communicate your sleep needs and get your family’s support.  Your bedroom should be c</a:t>
            </a:r>
            <a:r>
              <a:rPr lang="en-US" sz="2400" dirty="0" smtClean="0">
                <a:solidFill>
                  <a:srgbClr val="002060"/>
                </a:solidFill>
              </a:rPr>
              <a:t>ompletely dark, cool, and quiet.  Develop a p</a:t>
            </a:r>
            <a:r>
              <a:rPr lang="en-US" sz="2800" dirty="0" smtClean="0">
                <a:solidFill>
                  <a:srgbClr val="002060"/>
                </a:solidFill>
              </a:rPr>
              <a:t>re-sleep routine.  Be active at home but don’t exhaust yourself.  Take time to relax.”</a:t>
            </a: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263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8D0097-6DEA-4B24-9A2E-29E4E391CBE7}" type="slidenum">
              <a:rPr lang="en-US"/>
              <a:pPr fontAlgn="base">
                <a:spcBef>
                  <a:spcPct val="0"/>
                </a:spcBef>
                <a:spcAft>
                  <a:spcPct val="0"/>
                </a:spcAft>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p:cNvSpPr>
          <p:nvPr>
            <p:ph type="sldImg"/>
          </p:nvPr>
        </p:nvSpPr>
        <p:spPr bwMode="auto">
          <a:noFill/>
          <a:ln>
            <a:solidFill>
              <a:srgbClr val="000000"/>
            </a:solidFill>
            <a:miter lim="800000"/>
            <a:headEnd/>
            <a:tailEnd/>
          </a:ln>
        </p:spPr>
      </p:sp>
      <p:sp>
        <p:nvSpPr>
          <p:cNvPr id="2652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“When you’re on the road, t</a:t>
            </a:r>
            <a:r>
              <a:rPr lang="en-US" dirty="0" smtClean="0">
                <a:solidFill>
                  <a:srgbClr val="002060"/>
                </a:solidFill>
              </a:rPr>
              <a:t>ry to get as much sleep each night as you get at home.  Don’t even </a:t>
            </a:r>
            <a:r>
              <a:rPr lang="en-US" i="1" dirty="0" smtClean="0">
                <a:solidFill>
                  <a:srgbClr val="002060"/>
                </a:solidFill>
              </a:rPr>
              <a:t>start</a:t>
            </a:r>
            <a:r>
              <a:rPr lang="en-US" dirty="0" smtClean="0">
                <a:solidFill>
                  <a:srgbClr val="002060"/>
                </a:solidFill>
              </a:rPr>
              <a:t> to get sleep-deprived!  Rest breaks with naps are very beneficial.  Also beneficial, though less so, are rest breaks without naps, moving your body (such as setting the cruise control so you can move your feet), and conversation, if it is not distracting.   Some people find listening to talk radio or sports broadcasts to be helpful.  Stimulation alone, such as loud music, has little effect.  You should exercise, but not strenuously near bedtime.  Avoid heavy meals, especially at lunchtime.  Instead of a big meal, eat light, healthy snacks.  Finally, wear your safety belt!  Fatigue-related crashes are often road departures and rollovers.  These are crashes where safety belt use is most critical for survival.”</a:t>
            </a:r>
          </a:p>
          <a:p>
            <a:pPr>
              <a:spcBef>
                <a:spcPct val="0"/>
              </a:spcBef>
            </a:pPr>
            <a:endParaRPr lang="en-US" dirty="0" smtClean="0">
              <a:solidFill>
                <a:srgbClr val="002060"/>
              </a:solidFill>
            </a:endParaRPr>
          </a:p>
          <a:p>
            <a:pPr>
              <a:spcBef>
                <a:spcPct val="0"/>
              </a:spcBef>
            </a:pPr>
            <a:r>
              <a:rPr lang="en-US" dirty="0" smtClean="0">
                <a:solidFill>
                  <a:srgbClr val="002060"/>
                </a:solidFill>
              </a:rPr>
              <a:t>________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a:spcBef>
                <a:spcPct val="0"/>
              </a:spcBef>
            </a:pPr>
            <a:r>
              <a:rPr lang="en-US" dirty="0" smtClean="0">
                <a:solidFill>
                  <a:srgbClr val="0033CC"/>
                </a:solidFill>
              </a:rPr>
              <a:t>Additional information on safety belt use:  Many fatigue-related crashes are rollovers because CMVs leave the road and roll down embankments.  Among major crash types, rollovers generally</a:t>
            </a:r>
            <a:r>
              <a:rPr lang="en-US" baseline="0" dirty="0" smtClean="0">
                <a:solidFill>
                  <a:srgbClr val="0033CC"/>
                </a:solidFill>
              </a:rPr>
              <a:t> cause the most severe injuries for CMV drivers.  Safety belts have their greatest benefits in CMV rollover crashes.  Thus the importance of safety belt use!  Source:  Knipling, 2009. </a:t>
            </a: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2652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1BDF96-1F0D-4F72-A1CF-14F520655DDC}" type="slidenum">
              <a:rPr lang="en-US"/>
              <a:pPr fontAlgn="base">
                <a:spcBef>
                  <a:spcPct val="0"/>
                </a:spcBef>
                <a:spcAft>
                  <a:spcPct val="0"/>
                </a:spcAft>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p:cNvSpPr>
          <p:nvPr>
            <p:ph type="sldImg"/>
          </p:nvPr>
        </p:nvSpPr>
        <p:spPr bwMode="auto">
          <a:noFill/>
          <a:ln>
            <a:solidFill>
              <a:srgbClr val="000000"/>
            </a:solidFill>
            <a:miter lim="800000"/>
            <a:headEnd/>
            <a:tailEnd/>
          </a:ln>
        </p:spPr>
      </p:sp>
      <p:sp>
        <p:nvSpPr>
          <p:cNvPr id="2672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“Night driving is especially challenging for fatigue management. Night driving has one big safety advantage: </a:t>
            </a:r>
            <a:r>
              <a:rPr lang="en-US" dirty="0" smtClean="0">
                <a:solidFill>
                  <a:srgbClr val="002060"/>
                </a:solidFill>
              </a:rPr>
              <a:t>less traffic!  Disadvantages include increased fatigue (related mostly to circadian rhythms), more drunk and reckless motorists on the road, and poor visibility.  Because it is naturally difficult to stay awake overnight and to sleep during the day, you should use light and dark to “fool” your body.  Bright lights simulate daybreak and help to wake you up.  Dark simulates night and bedtime.  Use caffeine, but carefully.  If you drink too much, it will disrupt your sleep.  Consider taking a sleeper berth period or other nap in pre-dawn hours when fatigue risk is greatest.  If you work nights, you will want and need more recovery sleep on weekends.  Night driving is not for everybody!  Some people never adjust to night driving and shouldn’t keep trying.” </a:t>
            </a:r>
          </a:p>
          <a:p>
            <a:pPr>
              <a:spcBef>
                <a:spcPct val="0"/>
              </a:spcBef>
            </a:pPr>
            <a:endParaRPr lang="en-US" dirty="0" smtClean="0">
              <a:solidFill>
                <a:srgbClr val="002060"/>
              </a:solidFill>
            </a:endParaRPr>
          </a:p>
          <a:p>
            <a:pPr>
              <a:spcBef>
                <a:spcPct val="0"/>
              </a:spcBef>
            </a:pPr>
            <a:r>
              <a:rPr lang="en-US" dirty="0" smtClean="0">
                <a:solidFill>
                  <a:srgbClr val="002060"/>
                </a:solidFill>
              </a:rPr>
              <a:t>________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a:spcBef>
                <a:spcPct val="0"/>
              </a:spcBef>
            </a:pPr>
            <a:r>
              <a:rPr lang="en-US" dirty="0" smtClean="0">
                <a:solidFill>
                  <a:srgbClr val="0033CC"/>
                </a:solidFill>
              </a:rPr>
              <a:t>Additional information:  Opinions differ about the </a:t>
            </a:r>
            <a:r>
              <a:rPr lang="en-US" i="1" dirty="0" smtClean="0">
                <a:solidFill>
                  <a:srgbClr val="0033CC"/>
                </a:solidFill>
              </a:rPr>
              <a:t>overall</a:t>
            </a:r>
            <a:r>
              <a:rPr lang="en-US" dirty="0" smtClean="0">
                <a:solidFill>
                  <a:srgbClr val="0033CC"/>
                </a:solidFill>
              </a:rPr>
              <a:t> safety of night driving versus day driving.   In regard</a:t>
            </a:r>
            <a:r>
              <a:rPr lang="en-US" baseline="0" dirty="0" smtClean="0">
                <a:solidFill>
                  <a:srgbClr val="0033CC"/>
                </a:solidFill>
              </a:rPr>
              <a:t> to fatigue, however, there is no question that risk is greater during the overnight hours. </a:t>
            </a:r>
            <a:r>
              <a:rPr lang="en-US" dirty="0" smtClean="0">
                <a:solidFill>
                  <a:srgbClr val="0033CC"/>
                </a:solidFill>
              </a:rPr>
              <a:t>In regard to the use of light</a:t>
            </a:r>
            <a:r>
              <a:rPr lang="en-US" baseline="0" dirty="0" smtClean="0">
                <a:solidFill>
                  <a:srgbClr val="0033CC"/>
                </a:solidFill>
              </a:rPr>
              <a:t> to simulate daybreak, one should realize that the beneficial effects are not sufficient to overcome significant sleep loss.  Bright lights help to keep you awake, but you cannot completely fool your body.   Darkness, however, is almost always beneficial for improved sleep.  Daytime sleepers should ensure that their sleeping quarters are completely dark. </a:t>
            </a: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a:p>
            <a:pPr>
              <a:spcBef>
                <a:spcPct val="0"/>
              </a:spcBef>
            </a:pPr>
            <a:endParaRPr lang="en-US" dirty="0" smtClean="0"/>
          </a:p>
        </p:txBody>
      </p:sp>
      <p:sp>
        <p:nvSpPr>
          <p:cNvPr id="267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45C9FB-4476-490E-A957-D473080E8CDB}" type="slidenum">
              <a:rPr lang="en-US"/>
              <a:pPr fontAlgn="base">
                <a:spcBef>
                  <a:spcPct val="0"/>
                </a:spcBef>
                <a:spcAft>
                  <a:spcPct val="0"/>
                </a:spcAft>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“As a CMV driver, you have likely worked different shifts and driven across several time zones.  To deal with these changes, b</a:t>
            </a:r>
            <a:r>
              <a:rPr lang="en-US" dirty="0" smtClean="0">
                <a:solidFill>
                  <a:srgbClr val="002060"/>
                </a:solidFill>
              </a:rPr>
              <a:t>e aware of your “body clock.”  For short trips and shift changes, stick with your regular sleep schedule.  For longer changes, there are several strategies you can try.   When possible, “pre-adjust” your sleep schedule before the change.  This might include shifting your pre-bed, “evening” routine.  Use light and dark to help you adjust.</a:t>
            </a:r>
            <a:r>
              <a:rPr lang="en-US" baseline="0" dirty="0" smtClean="0">
                <a:solidFill>
                  <a:srgbClr val="002060"/>
                </a:solidFill>
              </a:rPr>
              <a:t>  Bright </a:t>
            </a:r>
            <a:r>
              <a:rPr lang="en-US" dirty="0" smtClean="0">
                <a:solidFill>
                  <a:srgbClr val="002060"/>
                </a:solidFill>
              </a:rPr>
              <a:t>lights will help you stay awake while darkness will help you sleep.  In addition, to stay awake, be physically active and, when possible, interact with others.  Finally, remember that getting </a:t>
            </a:r>
            <a:r>
              <a:rPr lang="en-US" i="1" dirty="0" smtClean="0">
                <a:solidFill>
                  <a:srgbClr val="002060"/>
                </a:solidFill>
              </a:rPr>
              <a:t>more</a:t>
            </a:r>
            <a:r>
              <a:rPr lang="en-US" dirty="0" smtClean="0">
                <a:solidFill>
                  <a:srgbClr val="002060"/>
                </a:solidFill>
              </a:rPr>
              <a:t> sleep generally makes shift and time changes easier.”</a:t>
            </a: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________</a:t>
            </a:r>
          </a:p>
          <a:p>
            <a:pPr>
              <a:spcBef>
                <a:spcPct val="0"/>
              </a:spcBef>
            </a:pPr>
            <a:endParaRPr lang="en-US" dirty="0" smtClean="0">
              <a:solidFill>
                <a:srgbClr val="0033CC"/>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Optional</a:t>
            </a:r>
            <a:r>
              <a:rPr lang="en-US" baseline="0" dirty="0" smtClean="0">
                <a:solidFill>
                  <a:srgbClr val="002060"/>
                </a:solidFill>
              </a:rPr>
              <a:t> c</a:t>
            </a:r>
            <a:r>
              <a:rPr lang="en-US" dirty="0" smtClean="0">
                <a:solidFill>
                  <a:srgbClr val="002060"/>
                </a:solidFill>
              </a:rPr>
              <a:t>heck on learning:  Q:  </a:t>
            </a:r>
            <a:r>
              <a:rPr lang="en-US" dirty="0" smtClean="0"/>
              <a:t>Describe a good pre-sleep routine.</a:t>
            </a:r>
          </a:p>
          <a:p>
            <a:pPr>
              <a:spcBef>
                <a:spcPct val="0"/>
              </a:spcBef>
            </a:pPr>
            <a:r>
              <a:rPr lang="en-US" dirty="0" smtClean="0"/>
              <a:t>A: Wind down, relax, and perhaps lower the lights.</a:t>
            </a: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2693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B7D1A8-BF84-434F-879C-9E1DD6243C04}" type="slidenum">
              <a:rPr lang="en-US"/>
              <a:pPr fontAlgn="base">
                <a:spcBef>
                  <a:spcPct val="0"/>
                </a:spcBef>
                <a:spcAft>
                  <a:spcPct val="0"/>
                </a:spcAft>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p:cNvSpPr>
          <p:nvPr>
            <p:ph type="sldImg"/>
          </p:nvPr>
        </p:nvSpPr>
        <p:spPr bwMode="auto">
          <a:noFill/>
          <a:ln>
            <a:solidFill>
              <a:srgbClr val="000000"/>
            </a:solidFill>
            <a:miter lim="800000"/>
            <a:headEnd/>
            <a:tailEnd/>
          </a:ln>
        </p:spPr>
      </p:sp>
      <p:sp>
        <p:nvSpPr>
          <p:cNvPr id="271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“As a CMV driver, you must schedule your work and manage your fatigue within the framework of Hours-of-Service rules.  This section covers scheduling and Hours-of-Service.  This includes p</a:t>
            </a:r>
            <a:r>
              <a:rPr lang="en-US" dirty="0" smtClean="0">
                <a:solidFill>
                  <a:srgbClr val="002060"/>
                </a:solidFill>
              </a:rPr>
              <a:t>rinciples of sound scheduling, schedule regularity (including forward and backward schedule rotations), current HOS rules and their scientific rationales, a review of all the factors affecting your alertness and performance, and a review of your compliance and safety obligations as a driver.”</a:t>
            </a:r>
          </a:p>
          <a:p>
            <a:pPr>
              <a:spcBef>
                <a:spcPct val="0"/>
              </a:spcBef>
            </a:pPr>
            <a:endParaRPr lang="en-US" dirty="0" smtClean="0"/>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Additional 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Learning objectives</a:t>
            </a:r>
            <a:r>
              <a:rPr lang="en-US" baseline="0" dirty="0" smtClean="0">
                <a:solidFill>
                  <a:srgbClr val="002060"/>
                </a:solidFill>
              </a:rPr>
              <a:t> for this section include:</a:t>
            </a:r>
          </a:p>
          <a:p>
            <a:pPr lvl="0"/>
            <a:r>
              <a:rPr lang="en-US" sz="1200" kern="1200" dirty="0" smtClean="0">
                <a:solidFill>
                  <a:schemeClr val="tx1"/>
                </a:solidFill>
                <a:latin typeface="+mn-lt"/>
                <a:ea typeface="+mn-ea"/>
                <a:cs typeface="+mn-cs"/>
              </a:rPr>
              <a:t>(K) Recognize principles of sound scheduling; e.g., schedule regularity.</a:t>
            </a:r>
          </a:p>
          <a:p>
            <a:pPr lvl="0"/>
            <a:r>
              <a:rPr lang="en-US" sz="1200" kern="1200" dirty="0" smtClean="0">
                <a:solidFill>
                  <a:schemeClr val="tx1"/>
                </a:solidFill>
                <a:latin typeface="+mn-lt"/>
                <a:ea typeface="+mn-ea"/>
                <a:cs typeface="+mn-cs"/>
              </a:rPr>
              <a:t>(K) Distinguish forward rotation from backward rotation, and relation to fatigue management.</a:t>
            </a:r>
          </a:p>
          <a:p>
            <a:pPr lvl="0"/>
            <a:r>
              <a:rPr lang="en-US" sz="1200" kern="1200" dirty="0" smtClean="0">
                <a:solidFill>
                  <a:schemeClr val="tx1"/>
                </a:solidFill>
                <a:latin typeface="+mn-lt"/>
                <a:ea typeface="+mn-ea"/>
                <a:cs typeface="+mn-cs"/>
              </a:rPr>
              <a:t>(K) Identify key HOS rules and their relation to sleep hygiene.</a:t>
            </a:r>
          </a:p>
          <a:p>
            <a:pPr lvl="0"/>
            <a:r>
              <a:rPr lang="en-US" sz="1200" kern="1200" dirty="0" smtClean="0">
                <a:solidFill>
                  <a:schemeClr val="tx1"/>
                </a:solidFill>
                <a:latin typeface="+mn-lt"/>
                <a:ea typeface="+mn-ea"/>
                <a:cs typeface="+mn-cs"/>
              </a:rPr>
              <a:t>(K) Recognize good and bad fatigue management work schedules (e.g., irregular, backward rotating).</a:t>
            </a:r>
          </a:p>
          <a:p>
            <a:pPr lvl="0"/>
            <a:r>
              <a:rPr lang="en-US" sz="1200" kern="1200" dirty="0" smtClean="0">
                <a:solidFill>
                  <a:schemeClr val="tx1"/>
                </a:solidFill>
                <a:latin typeface="+mn-lt"/>
                <a:ea typeface="+mn-ea"/>
                <a:cs typeface="+mn-cs"/>
              </a:rPr>
              <a:t>(K) Recognize major advantages and limitations of HOS rules.</a:t>
            </a:r>
          </a:p>
          <a:p>
            <a:pPr lvl="0"/>
            <a:r>
              <a:rPr lang="en-US" sz="1200" kern="1200" dirty="0" smtClean="0">
                <a:solidFill>
                  <a:schemeClr val="tx1"/>
                </a:solidFill>
                <a:latin typeface="+mn-lt"/>
                <a:ea typeface="+mn-ea"/>
                <a:cs typeface="+mn-cs"/>
              </a:rPr>
              <a:t>(K) Recognize factors affecting driver alertness [including HOS compliance].</a:t>
            </a:r>
          </a:p>
          <a:p>
            <a:pPr lvl="0"/>
            <a:r>
              <a:rPr lang="en-US" sz="1200" kern="1200" dirty="0" smtClean="0">
                <a:solidFill>
                  <a:schemeClr val="tx1"/>
                </a:solidFill>
                <a:latin typeface="+mn-lt"/>
                <a:ea typeface="+mn-ea"/>
                <a:cs typeface="+mn-cs"/>
              </a:rPr>
              <a:t>(A) Accept two driver obligations:  HOS compliance and self-management “beyond compliance.”</a:t>
            </a:r>
          </a:p>
          <a:p>
            <a:pPr>
              <a:spcBef>
                <a:spcPct val="0"/>
              </a:spcBef>
            </a:pP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Additional information:   This instruction does not cover the details of HOS rules and students are not tested on their knowledge of specific rules (e.g., 10-hour rule, 14-hour rule, etc.).  Instructors should avoid getting into detailed discussions about specific HOS rules; instead, focus on fatigue management principles.</a:t>
            </a:r>
          </a:p>
          <a:p>
            <a:pPr>
              <a:spcBef>
                <a:spcPct val="0"/>
              </a:spcBef>
            </a:pPr>
            <a:endParaRPr lang="en-US" dirty="0" smtClean="0"/>
          </a:p>
        </p:txBody>
      </p:sp>
      <p:sp>
        <p:nvSpPr>
          <p:cNvPr id="271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D8CF46-9A6D-4D82-A50A-28FC0824AA3D}" type="slidenum">
              <a:rPr lang="en-US"/>
              <a:pPr fontAlgn="base">
                <a:spcBef>
                  <a:spcPct val="0"/>
                </a:spcBef>
                <a:spcAft>
                  <a:spcPct val="0"/>
                </a:spcAft>
              </a:pPr>
              <a:t>125</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p:cNvSpPr>
            <a:spLocks noGrp="1" noRot="1" noChangeAspect="1"/>
          </p:cNvSpPr>
          <p:nvPr>
            <p:ph type="sldImg"/>
          </p:nvPr>
        </p:nvSpPr>
        <p:spPr bwMode="auto">
          <a:noFill/>
          <a:ln>
            <a:solidFill>
              <a:srgbClr val="000000"/>
            </a:solidFill>
            <a:miter lim="800000"/>
            <a:headEnd/>
            <a:tailEnd/>
          </a:ln>
        </p:spPr>
      </p:sp>
      <p:sp>
        <p:nvSpPr>
          <p:cNvPr id="273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“Here are some basic sleep-rest scheduling practices you should follow.  A r</a:t>
            </a:r>
            <a:r>
              <a:rPr lang="en-US" dirty="0" smtClean="0">
                <a:solidFill>
                  <a:srgbClr val="002060"/>
                </a:solidFill>
              </a:rPr>
              <a:t>egular schedule is best.  Strive for 7 to 8 hours of daily sleep.  Allow for commuting time in your personal scheduling.  During commuting time, you may be </a:t>
            </a:r>
            <a:r>
              <a:rPr lang="en-US" sz="1100" dirty="0" smtClean="0">
                <a:solidFill>
                  <a:srgbClr val="002060"/>
                </a:solidFill>
              </a:rPr>
              <a:t>legally off-duty but your body and brain are “on-duty.”  </a:t>
            </a:r>
            <a:r>
              <a:rPr lang="en-US" dirty="0" smtClean="0">
                <a:solidFill>
                  <a:srgbClr val="002060"/>
                </a:solidFill>
              </a:rPr>
              <a:t>Allow for rest breaks and, better yet, naps during your work periods.  Your total time awake each day should be 16 or 17 hours, or less.  Finally, your work and rest cycle should be consistent with circadian rhythms when possible.”</a:t>
            </a:r>
          </a:p>
          <a:p>
            <a:pPr>
              <a:spcBef>
                <a:spcPct val="0"/>
              </a:spcBef>
            </a:pPr>
            <a:endParaRPr lang="en-US" dirty="0" smtClean="0">
              <a:solidFill>
                <a:srgbClr val="002060"/>
              </a:solidFill>
            </a:endParaRPr>
          </a:p>
        </p:txBody>
      </p:sp>
      <p:sp>
        <p:nvSpPr>
          <p:cNvPr id="273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297C7C-4BB5-4F34-A119-B05E3AAB2FD2}" type="slidenum">
              <a:rPr lang="en-US"/>
              <a:pPr fontAlgn="base">
                <a:spcBef>
                  <a:spcPct val="0"/>
                </a:spcBef>
                <a:spcAft>
                  <a:spcPct val="0"/>
                </a:spcAft>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p:spPr>
      </p:sp>
      <p:sp>
        <p:nvSpPr>
          <p:cNvPr id="275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“To the extent possible, strive for schedule regularity.  </a:t>
            </a:r>
            <a:r>
              <a:rPr lang="en-US" dirty="0" smtClean="0">
                <a:solidFill>
                  <a:srgbClr val="002060"/>
                </a:solidFill>
              </a:rPr>
              <a:t>Stable, regular schedules are best for your performance, sleep hygiene, digestion, heart health, and overall wellness.  If you have to rotate your schedule, small, gradual changes are better than abrupt ones.  Further, forward rotations are better than backward rotations.  In the logs shown, a truck driver is working the full maximum U.S. daily limits, but it is a regular schedule providing 10 hours off each night.”</a:t>
            </a:r>
          </a:p>
          <a:p>
            <a:pPr>
              <a:spcBef>
                <a:spcPct val="0"/>
              </a:spcBef>
            </a:pPr>
            <a:endParaRPr lang="en-US" dirty="0" smtClean="0"/>
          </a:p>
          <a:p>
            <a:pPr>
              <a:spcBef>
                <a:spcPct val="0"/>
              </a:spcBef>
            </a:pPr>
            <a:endParaRPr lang="en-US" dirty="0" smtClean="0">
              <a:solidFill>
                <a:srgbClr val="002060"/>
              </a:solidFill>
            </a:endParaRPr>
          </a:p>
        </p:txBody>
      </p:sp>
      <p:sp>
        <p:nvSpPr>
          <p:cNvPr id="275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6D5733-0F17-487E-A6E0-DF6BF24195D3}" type="slidenum">
              <a:rPr lang="en-US"/>
              <a:pPr fontAlgn="base">
                <a:spcBef>
                  <a:spcPct val="0"/>
                </a:spcBef>
                <a:spcAft>
                  <a:spcPct val="0"/>
                </a:spcAft>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p:cNvSpPr>
          <p:nvPr>
            <p:ph type="sldImg"/>
          </p:nvPr>
        </p:nvSpPr>
        <p:spPr bwMode="auto">
          <a:noFill/>
          <a:ln>
            <a:solidFill>
              <a:srgbClr val="000000"/>
            </a:solidFill>
            <a:miter lim="800000"/>
            <a:headEnd/>
            <a:tailEnd/>
          </a:ln>
        </p:spPr>
      </p:sp>
      <p:sp>
        <p:nvSpPr>
          <p:cNvPr id="277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“In </a:t>
            </a:r>
            <a:r>
              <a:rPr lang="en-US" i="1" dirty="0" smtClean="0"/>
              <a:t>forward</a:t>
            </a:r>
            <a:r>
              <a:rPr lang="en-US" dirty="0" smtClean="0"/>
              <a:t> schedule rotation, work periods are </a:t>
            </a:r>
            <a:r>
              <a:rPr lang="en-US" i="1" dirty="0" smtClean="0"/>
              <a:t>later</a:t>
            </a:r>
            <a:r>
              <a:rPr lang="en-US" dirty="0" smtClean="0"/>
              <a:t> in successive days.  Forward rotation is generally better than backward rotation.  Let’s look at an example.  In the schematic, a driver alternates 14-hour on-duty periods with 12-hour off-duty periods, thus making the on-duty start time two hours later each day.  </a:t>
            </a:r>
            <a:r>
              <a:rPr lang="en-US" dirty="0" smtClean="0">
                <a:solidFill>
                  <a:srgbClr val="002060"/>
                </a:solidFill>
              </a:rPr>
              <a:t>Most people do not have trouble rotating forward, especially if it means extra time off, as in this example.”</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Additional information:  Traveling east to west results in a forward rotation of day- and nighttime hours, and thus is like a forward schedule rotation.   Most people find this easier than going west to east.  </a:t>
            </a:r>
          </a:p>
          <a:p>
            <a:pPr>
              <a:spcBef>
                <a:spcPct val="0"/>
              </a:spcBef>
            </a:pPr>
            <a:endParaRPr lang="en-US" dirty="0" smtClean="0"/>
          </a:p>
          <a:p>
            <a:pPr>
              <a:spcBef>
                <a:spcPct val="0"/>
              </a:spcBef>
            </a:pPr>
            <a:endParaRPr lang="en-US" dirty="0" smtClean="0"/>
          </a:p>
        </p:txBody>
      </p:sp>
      <p:sp>
        <p:nvSpPr>
          <p:cNvPr id="277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019FF6-2130-4827-9E09-B1AB1C94C343}" type="slidenum">
              <a:rPr lang="en-US"/>
              <a:pPr fontAlgn="base">
                <a:spcBef>
                  <a:spcPct val="0"/>
                </a:spcBef>
                <a:spcAft>
                  <a:spcPct val="0"/>
                </a:spcAft>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p:cNvSpPr>
          <p:nvPr>
            <p:ph type="sldImg"/>
          </p:nvPr>
        </p:nvSpPr>
        <p:spPr bwMode="auto">
          <a:noFill/>
          <a:ln>
            <a:solidFill>
              <a:srgbClr val="000000"/>
            </a:solidFill>
            <a:miter lim="800000"/>
            <a:headEnd/>
            <a:tailEnd/>
          </a:ln>
        </p:spPr>
      </p:sp>
      <p:sp>
        <p:nvSpPr>
          <p:cNvPr id="279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“In </a:t>
            </a:r>
            <a:r>
              <a:rPr lang="en-US" i="1" dirty="0" smtClean="0"/>
              <a:t>backward</a:t>
            </a:r>
            <a:r>
              <a:rPr lang="en-US" dirty="0" smtClean="0"/>
              <a:t> schedule rotation, work periods are </a:t>
            </a:r>
            <a:r>
              <a:rPr lang="en-US" i="1" dirty="0" smtClean="0"/>
              <a:t>earlier</a:t>
            </a:r>
            <a:r>
              <a:rPr lang="en-US" dirty="0" smtClean="0"/>
              <a:t> in successive days.  Backward rotation is generally worse than forward rotation.  In the schematic, a driver alternates 12-hour on-duty periods with 10-hour off-duty periods, thus making the on-duty start time two hours </a:t>
            </a:r>
            <a:r>
              <a:rPr lang="en-US" i="1" dirty="0" smtClean="0"/>
              <a:t>earlier</a:t>
            </a:r>
            <a:r>
              <a:rPr lang="en-US" dirty="0" smtClean="0"/>
              <a:t> each day.  </a:t>
            </a:r>
            <a:r>
              <a:rPr lang="en-US" dirty="0" smtClean="0">
                <a:solidFill>
                  <a:srgbClr val="002060"/>
                </a:solidFill>
              </a:rPr>
              <a:t>Most people would have trouble with this, even though the on-duty times are less.  They would likely have trouble sleeping in the evening, and also trouble staying awake in the pre-dawn hours.”</a:t>
            </a: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solidFill>
                  <a:srgbClr val="002060"/>
                </a:solidFill>
              </a:rPr>
              <a:t>Additional information:  Traveling west to east results in a backward rotation of day- and nighttime hours, and thus is like a backward schedule rotation.  It often thrusts you into the next day before you have had sufficient sleep and while you are still in a circadian valley.</a:t>
            </a:r>
          </a:p>
          <a:p>
            <a:pPr>
              <a:spcBef>
                <a:spcPct val="0"/>
              </a:spcBef>
            </a:pPr>
            <a:endParaRPr lang="en-US" b="1" dirty="0" smtClean="0"/>
          </a:p>
        </p:txBody>
      </p:sp>
      <p:sp>
        <p:nvSpPr>
          <p:cNvPr id="279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6A96E1-C173-4DCD-9203-DC8720E2A45E}" type="slidenum">
              <a:rPr lang="en-US"/>
              <a:pPr fontAlgn="base">
                <a:spcBef>
                  <a:spcPct val="0"/>
                </a:spcBef>
                <a:spcAft>
                  <a:spcPct val="0"/>
                </a:spcAft>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all starts with good sleep.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 arrow &amp; Alertness] Good sleep is essential for alertness . .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 arrow &amp; Performance] and alertness makes good performance possible.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 arrow &amp; Wellness]</a:t>
            </a:r>
            <a:r>
              <a:rPr lang="en-US" baseline="0" dirty="0" smtClean="0"/>
              <a:t>  Good sleep is also essential for wellness . .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[add arrow &amp; Happiness] and wellness is a big ingredient in personal happiness.  That makes sleep one of the most important things in your life.”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0"/>
            <a:r>
              <a:rPr lang="en-US" sz="1600" dirty="0" smtClean="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solidFill>
                  <a:srgbClr val="0033CC"/>
                </a:solidFill>
              </a:rPr>
              <a:t>Additional comment:    </a:t>
            </a:r>
            <a:r>
              <a:rPr lang="en-US" sz="1600" dirty="0" smtClean="0"/>
              <a:t>Research has proven the links between good sleep and alertness, performance, and wellness.  The link to happiness is more subjective, but most people would agree that happiness is in part the result of having good health and being able to perform well.</a:t>
            </a: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 </a:t>
            </a:r>
            <a:endParaRPr lang="en-US" b="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13</a:t>
            </a:fld>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p:cNvSpPr>
          <p:nvPr>
            <p:ph type="sldImg"/>
          </p:nvPr>
        </p:nvSpPr>
        <p:spPr bwMode="auto">
          <a:noFill/>
          <a:ln>
            <a:solidFill>
              <a:srgbClr val="000000"/>
            </a:solidFill>
            <a:miter lim="800000"/>
            <a:headEnd/>
            <a:tailEnd/>
          </a:ln>
        </p:spPr>
      </p:sp>
      <p:sp>
        <p:nvSpPr>
          <p:cNvPr id="281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“This table summarizes some key provisions of the U.S. </a:t>
            </a:r>
            <a:r>
              <a:rPr lang="en-US" i="1" dirty="0" smtClean="0"/>
              <a:t>truck</a:t>
            </a:r>
            <a:r>
              <a:rPr lang="en-US" dirty="0" smtClean="0"/>
              <a:t> HOS drivers.  You are probably already familiar with these rules.  A detailed discussion of them is beyond the scope of this instruction, but you should understand a few key features in relation to fatigue management.  The daily requirement for 10 hours off-duty affords the </a:t>
            </a:r>
            <a:r>
              <a:rPr lang="en-US" i="1" dirty="0" smtClean="0"/>
              <a:t>opportunity</a:t>
            </a:r>
            <a:r>
              <a:rPr lang="en-US" dirty="0" smtClean="0"/>
              <a:t> for 7-8 hours of sleep.  The combination of 10 (or more) hours </a:t>
            </a:r>
            <a:r>
              <a:rPr lang="en-US" i="1" dirty="0" smtClean="0"/>
              <a:t>off</a:t>
            </a:r>
            <a:r>
              <a:rPr lang="en-US" b="1" dirty="0" smtClean="0"/>
              <a:t> </a:t>
            </a:r>
            <a:r>
              <a:rPr lang="en-US" dirty="0" smtClean="0"/>
              <a:t>plus 14 (or less) hours </a:t>
            </a:r>
            <a:r>
              <a:rPr lang="en-US" i="1" dirty="0" smtClean="0"/>
              <a:t>on</a:t>
            </a:r>
            <a:r>
              <a:rPr lang="en-US" b="1" dirty="0" smtClean="0"/>
              <a:t> </a:t>
            </a:r>
            <a:r>
              <a:rPr lang="en-US" dirty="0" smtClean="0"/>
              <a:t>can create a regular 24-hour rest-work cycle, which is ideal.  Note also that the 34-hour restart provision is designed to ensure that drivers have at least two main sleep periods during their break.  Whenever possible, a weekend break should include at least two full night’s sleep.”</a:t>
            </a:r>
          </a:p>
          <a:p>
            <a:pPr>
              <a:spcBef>
                <a:spcPct val="0"/>
              </a:spcBef>
            </a:pPr>
            <a:endParaRPr lang="en-US" dirty="0" smtClean="0"/>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r>
              <a:rPr lang="en-US" dirty="0" smtClean="0">
                <a:solidFill>
                  <a:srgbClr val="0033CC"/>
                </a:solidFill>
              </a:rPr>
              <a:t>Additional comment:  To the extent that specific HOS rules are discussed in your class, try to relate them to fatigue management principles rather than to compliance issues.</a:t>
            </a:r>
            <a:endParaRPr lang="en-US" dirty="0" smtClean="0"/>
          </a:p>
        </p:txBody>
      </p:sp>
      <p:sp>
        <p:nvSpPr>
          <p:cNvPr id="281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BE3600-2BFE-48AE-AE96-FB3D78D71C3F}" type="slidenum">
              <a:rPr lang="en-US"/>
              <a:pPr fontAlgn="base">
                <a:spcBef>
                  <a:spcPct val="0"/>
                </a:spcBef>
                <a:spcAft>
                  <a:spcPct val="0"/>
                </a:spcAft>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p:cNvSpPr>
          <p:nvPr>
            <p:ph type="sldImg"/>
          </p:nvPr>
        </p:nvSpPr>
        <p:spPr bwMode="auto">
          <a:noFill/>
          <a:ln>
            <a:solidFill>
              <a:srgbClr val="000000"/>
            </a:solidFill>
            <a:miter lim="800000"/>
            <a:headEnd/>
            <a:tailEnd/>
          </a:ln>
        </p:spPr>
      </p:sp>
      <p:sp>
        <p:nvSpPr>
          <p:cNvPr id="283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“Here are the U.S. rules for </a:t>
            </a:r>
            <a:r>
              <a:rPr lang="en-US" i="1" dirty="0" smtClean="0"/>
              <a:t>bus</a:t>
            </a:r>
            <a:r>
              <a:rPr lang="en-US" dirty="0" smtClean="0"/>
              <a:t> drivers.  Again, we won’t address specific elements. </a:t>
            </a:r>
            <a:r>
              <a:rPr lang="en-US" sz="1200" kern="1200" dirty="0" smtClean="0">
                <a:solidFill>
                  <a:schemeClr val="tx1"/>
                </a:solidFill>
                <a:effectLst/>
                <a:latin typeface="+mn-lt"/>
                <a:ea typeface="+mn-ea"/>
                <a:cs typeface="+mn-cs"/>
              </a:rPr>
              <a:t>U.S. bus rules permit greater flexibility but drivers should be aware that taking only 8 hours off on repeated days is likely to result in a </a:t>
            </a:r>
            <a:r>
              <a:rPr lang="en-US" sz="1200" i="1" kern="1200" dirty="0" smtClean="0">
                <a:solidFill>
                  <a:schemeClr val="tx1"/>
                </a:solidFill>
                <a:effectLst/>
                <a:latin typeface="+mn-lt"/>
                <a:ea typeface="+mn-ea"/>
                <a:cs typeface="+mn-cs"/>
              </a:rPr>
              <a:t>sleep debt</a:t>
            </a:r>
            <a:r>
              <a:rPr lang="en-US" sz="1200" kern="1200" dirty="0" smtClean="0">
                <a:solidFill>
                  <a:schemeClr val="tx1"/>
                </a:solidFill>
                <a:effectLst/>
                <a:latin typeface="+mn-lt"/>
                <a:ea typeface="+mn-ea"/>
                <a:cs typeface="+mn-cs"/>
              </a:rPr>
              <a:t>.</a:t>
            </a:r>
            <a:r>
              <a:rPr lang="en-US" dirty="0" smtClean="0"/>
              <a:t>”</a:t>
            </a:r>
          </a:p>
          <a:p>
            <a:pPr>
              <a:spcBef>
                <a:spcPct val="0"/>
              </a:spcBef>
            </a:pPr>
            <a:endParaRPr lang="en-US" dirty="0" smtClean="0">
              <a:solidFill>
                <a:srgbClr val="002060"/>
              </a:solidFill>
            </a:endParaRPr>
          </a:p>
        </p:txBody>
      </p:sp>
      <p:sp>
        <p:nvSpPr>
          <p:cNvPr id="283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1F4B8F5-BF4E-44B4-BBD3-A404178385C6}" type="slidenum">
              <a:rPr lang="en-US"/>
              <a:pPr fontAlgn="base">
                <a:spcBef>
                  <a:spcPct val="0"/>
                </a:spcBef>
                <a:spcAft>
                  <a:spcPct val="0"/>
                </a:spcAft>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p:cNvSpPr>
          <p:nvPr>
            <p:ph type="sldImg"/>
          </p:nvPr>
        </p:nvSpPr>
        <p:spPr bwMode="auto">
          <a:noFill/>
          <a:ln>
            <a:solidFill>
              <a:srgbClr val="000000"/>
            </a:solidFill>
            <a:miter lim="800000"/>
            <a:headEnd/>
            <a:tailEnd/>
          </a:ln>
        </p:spPr>
      </p:sp>
      <p:sp>
        <p:nvSpPr>
          <p:cNvPr id="285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“In Canada, the rules are the same for truck and bus drivers.  Ten hours off-duty are required daily, although only 8 must be consecutive prior to a work shift.  Daily driving hours and work shift driving windows are greater than in the U.S.  Weekly maximum hours and restarts can be based on either 7 or 14 days.  There are different sleeper berth rules for single and team drivers.”</a:t>
            </a:r>
          </a:p>
          <a:p>
            <a:pPr>
              <a:spcBef>
                <a:spcPct val="0"/>
              </a:spcBef>
            </a:pPr>
            <a:endParaRPr lang="en-US" dirty="0" smtClean="0"/>
          </a:p>
        </p:txBody>
      </p:sp>
      <p:sp>
        <p:nvSpPr>
          <p:cNvPr id="285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DD413D-8085-4479-AA86-442B01840FE3}" type="slidenum">
              <a:rPr lang="en-US"/>
              <a:pPr fontAlgn="base">
                <a:spcBef>
                  <a:spcPct val="0"/>
                </a:spcBef>
                <a:spcAft>
                  <a:spcPct val="0"/>
                </a:spcAft>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bwMode="auto">
          <a:noFill/>
          <a:ln>
            <a:solidFill>
              <a:srgbClr val="000000"/>
            </a:solidFill>
            <a:miter lim="800000"/>
            <a:headEnd/>
            <a:tailEnd/>
          </a:ln>
        </p:spPr>
      </p:sp>
      <p:sp>
        <p:nvSpPr>
          <p:cNvPr id="287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a:t>
            </a:r>
            <a:r>
              <a:rPr lang="en-US" smtClean="0"/>
              <a:t>:  “</a:t>
            </a:r>
            <a:r>
              <a:rPr lang="en-US" smtClean="0">
                <a:solidFill>
                  <a:srgbClr val="002060"/>
                </a:solidFill>
              </a:rPr>
              <a:t>They </a:t>
            </a:r>
            <a:r>
              <a:rPr lang="en-US" dirty="0" smtClean="0">
                <a:solidFill>
                  <a:srgbClr val="002060"/>
                </a:solidFill>
              </a:rPr>
              <a:t>afford drivers the </a:t>
            </a:r>
            <a:r>
              <a:rPr lang="en-US" i="1" dirty="0" smtClean="0">
                <a:solidFill>
                  <a:srgbClr val="002060"/>
                </a:solidFill>
              </a:rPr>
              <a:t>opportunity </a:t>
            </a:r>
            <a:r>
              <a:rPr lang="en-US" dirty="0" smtClean="0">
                <a:solidFill>
                  <a:srgbClr val="002060"/>
                </a:solidFill>
              </a:rPr>
              <a:t> for sufficient sleep and rest.  They “level the playing field” for all drivers and carriers, while helping to protect workers.  Finally, there </a:t>
            </a:r>
            <a:r>
              <a:rPr lang="en-US" i="1" dirty="0" smtClean="0">
                <a:solidFill>
                  <a:srgbClr val="002060"/>
                </a:solidFill>
              </a:rPr>
              <a:t>is</a:t>
            </a:r>
            <a:r>
              <a:rPr lang="en-US" dirty="0" smtClean="0">
                <a:solidFill>
                  <a:srgbClr val="002060"/>
                </a:solidFill>
              </a:rPr>
              <a:t> an association with safety; studies show that compliant carriers and drivers do have lower crash rates.”</a:t>
            </a:r>
          </a:p>
          <a:p>
            <a:pPr>
              <a:spcBef>
                <a:spcPct val="0"/>
              </a:spcBef>
            </a:pPr>
            <a:endParaRPr lang="en-US" dirty="0" smtClean="0">
              <a:solidFill>
                <a:srgbClr val="002060"/>
              </a:solidFill>
            </a:endParaRPr>
          </a:p>
        </p:txBody>
      </p:sp>
      <p:sp>
        <p:nvSpPr>
          <p:cNvPr id="287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605244-5374-4A63-A09A-2D48AE46BEA5}" type="slidenum">
              <a:rPr lang="en-US"/>
              <a:pPr fontAlgn="base">
                <a:spcBef>
                  <a:spcPct val="0"/>
                </a:spcBef>
                <a:spcAft>
                  <a:spcPct val="0"/>
                </a:spcAft>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p:cNvSpPr>
          <p:nvPr>
            <p:ph type="sldImg"/>
          </p:nvPr>
        </p:nvSpPr>
        <p:spPr bwMode="auto">
          <a:noFill/>
          <a:ln>
            <a:solidFill>
              <a:srgbClr val="000000"/>
            </a:solidFill>
            <a:miter lim="800000"/>
            <a:headEnd/>
            <a:tailEnd/>
          </a:ln>
        </p:spPr>
      </p:sp>
      <p:sp>
        <p:nvSpPr>
          <p:cNvPr id="291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a:t>
            </a:r>
          </a:p>
          <a:p>
            <a:pPr>
              <a:spcBef>
                <a:spcPct val="0"/>
              </a:spcBef>
            </a:pPr>
            <a:r>
              <a:rPr lang="en-US" dirty="0" smtClean="0"/>
              <a:t>“Hours-of-Service compliance is not just legally required.  It is important for your alertness and performance as a driver.” </a:t>
            </a:r>
          </a:p>
          <a:p>
            <a:pPr>
              <a:spcBef>
                <a:spcPct val="0"/>
              </a:spcBef>
            </a:pPr>
            <a:endParaRPr lang="en-US" dirty="0" smtClean="0"/>
          </a:p>
          <a:p>
            <a:pPr>
              <a:spcBef>
                <a:spcPct val="0"/>
              </a:spcBef>
            </a:pPr>
            <a:r>
              <a:rPr lang="en-US" dirty="0" smtClean="0"/>
              <a:t>“But in this training we have learned that many other factors contribute to your alertness.  Three key ones are amount of sleep, your circadian rhythm, and time awake, especially after 16 hours.”  </a:t>
            </a:r>
          </a:p>
          <a:p>
            <a:pPr>
              <a:spcBef>
                <a:spcPct val="0"/>
              </a:spcBef>
            </a:pPr>
            <a:endParaRPr lang="en-US" dirty="0" smtClean="0"/>
          </a:p>
          <a:p>
            <a:pPr>
              <a:spcBef>
                <a:spcPct val="0"/>
              </a:spcBef>
            </a:pPr>
            <a:r>
              <a:rPr lang="en-US" dirty="0" smtClean="0"/>
              <a:t>“</a:t>
            </a:r>
            <a:r>
              <a:rPr lang="en-US" i="1" dirty="0" smtClean="0"/>
              <a:t>Additional</a:t>
            </a:r>
            <a:r>
              <a:rPr lang="en-US" dirty="0" smtClean="0"/>
              <a:t>  factors include your individual susceptibility, task and environmental factors, and your self-awareness of fatigue.  HOS compliance is a necessary foundation, but fatigue management involves doing </a:t>
            </a:r>
            <a:r>
              <a:rPr lang="en-US" i="1" dirty="0" smtClean="0"/>
              <a:t>everything</a:t>
            </a:r>
            <a:r>
              <a:rPr lang="en-US" dirty="0" smtClean="0"/>
              <a:t> you can to optimize </a:t>
            </a:r>
            <a:r>
              <a:rPr lang="en-US" i="1" dirty="0" smtClean="0"/>
              <a:t>all</a:t>
            </a:r>
            <a:r>
              <a:rPr lang="en-US" dirty="0" smtClean="0"/>
              <a:t> of these factors.”</a:t>
            </a:r>
          </a:p>
          <a:p>
            <a:pPr>
              <a:spcBef>
                <a:spcPct val="0"/>
              </a:spcBef>
            </a:pPr>
            <a:endParaRPr lang="en-US" dirty="0" smtClean="0"/>
          </a:p>
          <a:p>
            <a:pPr>
              <a:spcBef>
                <a:spcPct val="0"/>
              </a:spcBef>
            </a:pPr>
            <a:endParaRPr lang="en-US" dirty="0" smtClean="0">
              <a:solidFill>
                <a:srgbClr val="002060"/>
              </a:solidFill>
            </a:endParaRPr>
          </a:p>
          <a:p>
            <a:pPr>
              <a:spcBef>
                <a:spcPct val="0"/>
              </a:spcBef>
            </a:pPr>
            <a:endParaRPr lang="en-US" dirty="0" smtClean="0"/>
          </a:p>
        </p:txBody>
      </p:sp>
      <p:sp>
        <p:nvSpPr>
          <p:cNvPr id="291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C4F565-E9D9-4797-A1C6-A6C229D56B6B}" type="slidenum">
              <a:rPr lang="en-US"/>
              <a:pPr fontAlgn="base">
                <a:spcBef>
                  <a:spcPct val="0"/>
                </a:spcBef>
                <a:spcAft>
                  <a:spcPct val="0"/>
                </a:spcAft>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Slide Image Placeholder 1"/>
          <p:cNvSpPr>
            <a:spLocks noGrp="1" noRot="1" noChangeAspect="1"/>
          </p:cNvSpPr>
          <p:nvPr>
            <p:ph type="sldImg"/>
          </p:nvPr>
        </p:nvSpPr>
        <p:spPr bwMode="auto">
          <a:noFill/>
          <a:ln>
            <a:solidFill>
              <a:srgbClr val="000000"/>
            </a:solidFill>
            <a:miter lim="800000"/>
            <a:headEnd/>
            <a:tailEnd/>
          </a:ln>
        </p:spPr>
      </p:sp>
      <p:sp>
        <p:nvSpPr>
          <p:cNvPr id="293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solidFill>
                  <a:srgbClr val="002060"/>
                </a:solidFill>
              </a:rPr>
              <a:t>Complete Narration:  “</a:t>
            </a:r>
            <a:r>
              <a:rPr lang="en-US" sz="1200" kern="1200" dirty="0" smtClean="0">
                <a:solidFill>
                  <a:schemeClr val="tx1"/>
                </a:solidFill>
                <a:effectLst/>
                <a:latin typeface="+mn-lt"/>
                <a:ea typeface="+mn-ea"/>
                <a:cs typeface="+mn-cs"/>
              </a:rPr>
              <a:t>HOS rules provide the opportunity for adequate rest/sleep.  As a professional driver you have two </a:t>
            </a:r>
            <a:r>
              <a:rPr lang="en-US" sz="1200" i="1" kern="1200" dirty="0" smtClean="0">
                <a:solidFill>
                  <a:schemeClr val="tx1"/>
                </a:solidFill>
                <a:effectLst/>
                <a:latin typeface="+mn-lt"/>
                <a:ea typeface="+mn-ea"/>
                <a:cs typeface="+mn-cs"/>
              </a:rPr>
              <a:t>general</a:t>
            </a:r>
            <a:r>
              <a:rPr lang="en-US" sz="1200" kern="1200" dirty="0" smtClean="0">
                <a:solidFill>
                  <a:schemeClr val="tx1"/>
                </a:solidFill>
                <a:effectLst/>
                <a:latin typeface="+mn-lt"/>
                <a:ea typeface="+mn-ea"/>
                <a:cs typeface="+mn-cs"/>
              </a:rPr>
              <a:t> safety obligations.  First you must comply with laws and regulations.  Secondly, you must exercise good judgment beyond just complying with the rules.   Similarly, you have two safety obligations relating to sleep and alertness.  First, comply with HOS rules, and, secondly, manage your fatigue and alertness using the tools and techniques in the FMP.  This requires knowledge, self-discipline, and good judgment.  You don’t have to drive the maximum hours or take the minimum number of off-duty hours.  If you are tired, get more rest.”</a:t>
            </a:r>
            <a:endParaRPr lang="en-US" dirty="0" smtClean="0">
              <a:solidFill>
                <a:srgbClr val="002060"/>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r>
              <a:rPr lang="en-US" dirty="0" smtClean="0"/>
              <a:t>Instructor Note:  Check on Learning:  Q: Which is generally best:  a regular schedule, a forward-rotating schedule, or a backward-rotating schedule?  A: regular schedule.;  Q: Which is generally </a:t>
            </a:r>
            <a:r>
              <a:rPr lang="en-US" i="1" dirty="0" smtClean="0"/>
              <a:t>worst</a:t>
            </a:r>
            <a:r>
              <a:rPr lang="en-US" dirty="0" smtClean="0"/>
              <a:t>?  A: A backward-rotating schedule.</a:t>
            </a:r>
            <a:r>
              <a:rPr lang="en-US" dirty="0" smtClean="0">
                <a:solidFill>
                  <a:srgbClr val="002060"/>
                </a:solidFill>
              </a:rPr>
              <a:t>”</a:t>
            </a:r>
          </a:p>
          <a:p>
            <a:pPr>
              <a:spcBef>
                <a:spcPct val="0"/>
              </a:spcBef>
            </a:pPr>
            <a:r>
              <a:rPr lang="en-US" dirty="0" smtClean="0">
                <a:solidFill>
                  <a:srgbClr val="002060"/>
                </a:solidFill>
              </a:rPr>
              <a:t> </a:t>
            </a:r>
          </a:p>
          <a:p>
            <a:pPr>
              <a:spcBef>
                <a:spcPct val="0"/>
              </a:spcBef>
            </a:pPr>
            <a:endParaRPr lang="en-US" dirty="0" smtClean="0"/>
          </a:p>
        </p:txBody>
      </p:sp>
      <p:sp>
        <p:nvSpPr>
          <p:cNvPr id="293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F3B455-4F28-4A3D-A2E5-3914E9BCB9AF}" type="slidenum">
              <a:rPr lang="en-US"/>
              <a:pPr fontAlgn="base">
                <a:spcBef>
                  <a:spcPct val="0"/>
                </a:spcBef>
                <a:spcAft>
                  <a:spcPct val="0"/>
                </a:spcAft>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p:cNvSpPr>
          <p:nvPr>
            <p:ph type="sldImg"/>
          </p:nvPr>
        </p:nvSpPr>
        <p:spPr bwMode="auto">
          <a:noFill/>
          <a:ln>
            <a:solidFill>
              <a:srgbClr val="000000"/>
            </a:solidFill>
            <a:miter lim="800000"/>
            <a:headEnd/>
            <a:tailEnd/>
          </a:ln>
        </p:spPr>
      </p:sp>
      <p:sp>
        <p:nvSpPr>
          <p:cNvPr id="295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a:t>
            </a:r>
            <a:r>
              <a:rPr lang="en-US" i="1" dirty="0" smtClean="0"/>
              <a:t>Team driving </a:t>
            </a:r>
            <a:r>
              <a:rPr lang="en-US" dirty="0" smtClean="0"/>
              <a:t>has some unique aspects from the fatigue management perspective.  We’ll be discussing its a</a:t>
            </a:r>
            <a:r>
              <a:rPr lang="en-US" dirty="0" smtClean="0">
                <a:solidFill>
                  <a:srgbClr val="002060"/>
                </a:solidFill>
              </a:rPr>
              <a:t>dvantages and disadvantages; key U.S. and Canadian HOS sleeper berth rules; compliant and safe sleeper berth use in team driving; and ways to improve team driving.”</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Additional 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Learning objectives</a:t>
            </a:r>
            <a:r>
              <a:rPr lang="en-US" baseline="0" dirty="0" smtClean="0">
                <a:solidFill>
                  <a:srgbClr val="002060"/>
                </a:solidFill>
              </a:rPr>
              <a:t> for this section include:</a:t>
            </a:r>
          </a:p>
          <a:p>
            <a:pPr lvl="0"/>
            <a:r>
              <a:rPr lang="en-US" sz="1200" kern="1200" dirty="0" smtClean="0">
                <a:solidFill>
                  <a:schemeClr val="tx1"/>
                </a:solidFill>
                <a:latin typeface="+mn-lt"/>
                <a:ea typeface="+mn-ea"/>
                <a:cs typeface="+mn-cs"/>
              </a:rPr>
              <a:t>(K) Identify key advantages and disadvantages of team driving.</a:t>
            </a:r>
          </a:p>
          <a:p>
            <a:pPr lvl="0"/>
            <a:r>
              <a:rPr lang="en-US" sz="1200" kern="1200" dirty="0" smtClean="0">
                <a:solidFill>
                  <a:schemeClr val="tx1"/>
                </a:solidFill>
                <a:latin typeface="+mn-lt"/>
                <a:ea typeface="+mn-ea"/>
                <a:cs typeface="+mn-cs"/>
              </a:rPr>
              <a:t>(K) Recognize compliant and safe sleeper berth schedules.</a:t>
            </a:r>
          </a:p>
          <a:p>
            <a:pPr lvl="0"/>
            <a:r>
              <a:rPr lang="en-US" sz="1200" kern="1200" dirty="0" smtClean="0">
                <a:solidFill>
                  <a:schemeClr val="tx1"/>
                </a:solidFill>
                <a:latin typeface="+mn-lt"/>
                <a:ea typeface="+mn-ea"/>
                <a:cs typeface="+mn-cs"/>
              </a:rPr>
              <a:t>(K) Identify general ways to improve team driving.</a:t>
            </a:r>
          </a:p>
          <a:p>
            <a:pPr>
              <a:spcBef>
                <a:spcPct val="0"/>
              </a:spcBef>
            </a:pPr>
            <a:endParaRPr lang="en-US" dirty="0" smtClean="0">
              <a:solidFill>
                <a:srgbClr val="002060"/>
              </a:solidFill>
            </a:endParaRPr>
          </a:p>
        </p:txBody>
      </p:sp>
      <p:sp>
        <p:nvSpPr>
          <p:cNvPr id="295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D7B0F8-3862-4782-A343-FEE9BA4924CE}" type="slidenum">
              <a:rPr lang="en-US"/>
              <a:pPr fontAlgn="base">
                <a:spcBef>
                  <a:spcPct val="0"/>
                </a:spcBef>
                <a:spcAft>
                  <a:spcPct val="0"/>
                </a:spcAft>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p:cNvSpPr>
          <p:nvPr>
            <p:ph type="sldImg"/>
          </p:nvPr>
        </p:nvSpPr>
        <p:spPr bwMode="auto">
          <a:noFill/>
          <a:ln>
            <a:solidFill>
              <a:srgbClr val="000000"/>
            </a:solidFill>
            <a:miter lim="800000"/>
            <a:headEnd/>
            <a:tailEnd/>
          </a:ln>
        </p:spPr>
      </p:sp>
      <p:sp>
        <p:nvSpPr>
          <p:cNvPr id="297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“Let’s discuss the advantages and disadvantages of team driving, starting with advantages.  Team drivers generally help each other stay awake.  </a:t>
            </a:r>
            <a:r>
              <a:rPr lang="en-US" dirty="0" smtClean="0">
                <a:solidFill>
                  <a:srgbClr val="006600"/>
                </a:solidFill>
              </a:rPr>
              <a:t>Studies show that team drivers generally get more sleep than solo drivers, in part because they can more easily rest when they are tired.   Team driving reduces time-on-task (that is, continuous hours of driving) and team drivers are less likely than solo drivers to “push themselves to the limit.””</a:t>
            </a:r>
          </a:p>
          <a:p>
            <a:pPr>
              <a:spcBef>
                <a:spcPct val="0"/>
              </a:spcBef>
            </a:pPr>
            <a:endParaRPr lang="en-US" dirty="0" smtClean="0"/>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Additional information:  Advantages and disadvantages based primarily on naturalistic driving study of team and solo drivers (Dingus et al., 2002).  Also reviewed in Knipling (2006) and Knipling (2009).</a:t>
            </a:r>
          </a:p>
          <a:p>
            <a:pPr>
              <a:spcBef>
                <a:spcPct val="0"/>
              </a:spcBef>
            </a:pPr>
            <a:endParaRPr lang="en-US" dirty="0" smtClean="0"/>
          </a:p>
        </p:txBody>
      </p:sp>
      <p:sp>
        <p:nvSpPr>
          <p:cNvPr id="297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B34BC6-D771-47E6-86E2-448F5FAA9515}" type="slidenum">
              <a:rPr lang="en-US"/>
              <a:pPr fontAlgn="base">
                <a:spcBef>
                  <a:spcPct val="0"/>
                </a:spcBef>
                <a:spcAft>
                  <a:spcPct val="0"/>
                </a:spcAft>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p:cNvSpPr>
          <p:nvPr>
            <p:ph type="sldImg"/>
          </p:nvPr>
        </p:nvSpPr>
        <p:spPr bwMode="auto">
          <a:noFill/>
          <a:ln>
            <a:solidFill>
              <a:srgbClr val="000000"/>
            </a:solidFill>
            <a:miter lim="800000"/>
            <a:headEnd/>
            <a:tailEnd/>
          </a:ln>
        </p:spPr>
      </p:sp>
      <p:sp>
        <p:nvSpPr>
          <p:cNvPr id="300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“But there are some disadvantages. One is p</a:t>
            </a:r>
            <a:r>
              <a:rPr lang="en-US" dirty="0" smtClean="0">
                <a:solidFill>
                  <a:srgbClr val="800000"/>
                </a:solidFill>
              </a:rPr>
              <a:t>oorer quality sleep in moving vehicles compared to stationary ones.  Team drivers also make greater use of split sleep, which may disrupt sleep patterns.  Team driving can also mean shorter rest breaks when the vehicle is stopped.  Finally, it can mean greater fatigue at beginning of the trip if drivers don’t plan ahead and decide who will drive first.”</a:t>
            </a:r>
          </a:p>
          <a:p>
            <a:pPr>
              <a:spcBef>
                <a:spcPct val="0"/>
              </a:spcBef>
            </a:pPr>
            <a:endParaRPr lang="en-US" dirty="0" smtClean="0"/>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Additional information:  Advantages and disadvantages based primarily on naturalistic driving study of team and solo drivers (Dingus et al., 2002).  Also reviewed in Knipling (2006) and Knipling (2009).</a:t>
            </a:r>
          </a:p>
          <a:p>
            <a:pPr>
              <a:spcBef>
                <a:spcPct val="0"/>
              </a:spcBef>
            </a:pPr>
            <a:endParaRPr lang="en-US" dirty="0" smtClean="0"/>
          </a:p>
        </p:txBody>
      </p:sp>
      <p:sp>
        <p:nvSpPr>
          <p:cNvPr id="300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0D9F40-4E07-42A9-A093-12D2052EE13A}" type="slidenum">
              <a:rPr lang="en-US"/>
              <a:pPr fontAlgn="base">
                <a:spcBef>
                  <a:spcPct val="0"/>
                </a:spcBef>
                <a:spcAft>
                  <a:spcPct val="0"/>
                </a:spcAft>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bwMode="auto">
          <a:noFill/>
          <a:ln>
            <a:solidFill>
              <a:srgbClr val="000000"/>
            </a:solidFill>
            <a:miter lim="800000"/>
            <a:headEnd/>
            <a:tailEnd/>
          </a:ln>
        </p:spPr>
      </p:sp>
      <p:sp>
        <p:nvSpPr>
          <p:cNvPr id="3020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“Here are the key U.S. sleeper berth rules for truck and bus drivers.  Take a moment to read them.  The standard split for truck drivers is 8 and 2, though bus drivers are given greater flexibility in their splits.”</a:t>
            </a:r>
          </a:p>
          <a:p>
            <a:pPr>
              <a:spcBef>
                <a:spcPct val="0"/>
              </a:spcBef>
            </a:pPr>
            <a:endParaRPr lang="en-US" dirty="0" smtClean="0">
              <a:solidFill>
                <a:srgbClr val="002060"/>
              </a:solidFill>
            </a:endParaRPr>
          </a:p>
        </p:txBody>
      </p:sp>
      <p:sp>
        <p:nvSpPr>
          <p:cNvPr id="302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312013-A878-4BF0-97CA-50967F2B01A7}" type="slidenum">
              <a:rPr lang="en-US"/>
              <a:pPr fontAlgn="base">
                <a:spcBef>
                  <a:spcPct val="0"/>
                </a:spcBef>
                <a:spcAft>
                  <a:spcPct val="0"/>
                </a:spcAft>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Complete Narration:  “Getting good sleep is not easy.  It is a challenge and responsibility you face. </a:t>
            </a:r>
            <a:r>
              <a:rPr lang="en-US" dirty="0" smtClean="0">
                <a:solidFill>
                  <a:srgbClr val="002060"/>
                </a:solidFill>
              </a:rPr>
              <a:t>CMV driving is a challenging</a:t>
            </a:r>
            <a:br>
              <a:rPr lang="en-US" dirty="0" smtClean="0">
                <a:solidFill>
                  <a:srgbClr val="002060"/>
                </a:solidFill>
              </a:rPr>
            </a:br>
            <a:r>
              <a:rPr lang="en-US" dirty="0" smtClean="0">
                <a:solidFill>
                  <a:srgbClr val="002060"/>
                </a:solidFill>
              </a:rPr>
              <a:t>job under often-difficult conditions.  Each driver has a personal responsibility to wisely manage his or her own sleep, health, and lifestyle.  We call</a:t>
            </a:r>
            <a:r>
              <a:rPr lang="en-US" baseline="0" dirty="0" smtClean="0">
                <a:solidFill>
                  <a:srgbClr val="002060"/>
                </a:solidFill>
              </a:rPr>
              <a:t> that </a:t>
            </a:r>
            <a:r>
              <a:rPr lang="en-US" i="1" baseline="0" dirty="0" smtClean="0">
                <a:solidFill>
                  <a:srgbClr val="002060"/>
                </a:solidFill>
              </a:rPr>
              <a:t>sleep hygiene </a:t>
            </a:r>
            <a:r>
              <a:rPr lang="en-US" b="0" baseline="0" dirty="0" smtClean="0">
                <a:solidFill>
                  <a:srgbClr val="002060"/>
                </a:solidFill>
              </a:rPr>
              <a:t>and it is all about </a:t>
            </a:r>
            <a:r>
              <a:rPr lang="en-US" b="0" i="1" dirty="0" smtClean="0">
                <a:solidFill>
                  <a:srgbClr val="002060"/>
                </a:solidFill>
              </a:rPr>
              <a:t>self-management</a:t>
            </a:r>
            <a:r>
              <a:rPr lang="en-US" b="0" dirty="0" smtClean="0">
                <a:solidFill>
                  <a:srgbClr val="002060"/>
                </a:solidFill>
              </a:rPr>
              <a:t>.  Part of being a professional driver is s</a:t>
            </a:r>
            <a:r>
              <a:rPr lang="en-US" sz="1200" dirty="0" smtClean="0">
                <a:solidFill>
                  <a:srgbClr val="002060"/>
                </a:solidFill>
              </a:rPr>
              <a:t>elf-management, just as you manage your vehicle, your road</a:t>
            </a:r>
            <a:r>
              <a:rPr lang="en-US" sz="1200" baseline="0" dirty="0" smtClean="0">
                <a:solidFill>
                  <a:srgbClr val="002060"/>
                </a:solidFill>
              </a:rPr>
              <a:t> speed, and the space around your vehicle as you drive. </a:t>
            </a:r>
          </a:p>
          <a:p>
            <a:pPr lvl="0"/>
            <a:endParaRPr lang="en-US" sz="1200" baseline="0" dirty="0" smtClean="0">
              <a:solidFill>
                <a:srgbClr val="002060"/>
              </a:solidFill>
            </a:endParaRPr>
          </a:p>
          <a:p>
            <a:pPr lvl="0"/>
            <a:r>
              <a:rPr lang="en-US" sz="1200" baseline="0" dirty="0" smtClean="0">
                <a:solidFill>
                  <a:srgbClr val="002060"/>
                </a:solidFill>
              </a:rPr>
              <a:t>This ends our Introduction; let’s go on to the first lesson.”</a:t>
            </a:r>
          </a:p>
          <a:p>
            <a:endParaRPr lang="en-US" baseline="0" dirty="0" smtClean="0"/>
          </a:p>
          <a:p>
            <a:pPr lvl="0"/>
            <a:r>
              <a:rPr lang="en-US" dirty="0" smtClean="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0033CC"/>
                </a:solidFill>
              </a:rPr>
              <a:t>Additional comment:  The terms “sleep hygiene” and “fatigue management” are almost synonymous.  “Sleep hygiene” is used here more in the context of personal lifestyle, whereas “fatigue management” is used more in the context of transport operations.  Both primarily involve behavioral self-management. </a:t>
            </a:r>
            <a:endParaRPr lang="en-US" b="0" dirty="0" smtClean="0"/>
          </a:p>
          <a:p>
            <a:endParaRPr lang="en-US" sz="1200"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14</a:t>
            </a:fld>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Slide Image Placeholder 1"/>
          <p:cNvSpPr>
            <a:spLocks noGrp="1" noRot="1" noChangeAspect="1"/>
          </p:cNvSpPr>
          <p:nvPr>
            <p:ph type="sldImg"/>
          </p:nvPr>
        </p:nvSpPr>
        <p:spPr bwMode="auto">
          <a:noFill/>
          <a:ln>
            <a:solidFill>
              <a:srgbClr val="000000"/>
            </a:solidFill>
            <a:miter lim="800000"/>
            <a:headEnd/>
            <a:tailEnd/>
          </a:ln>
        </p:spPr>
      </p:sp>
      <p:sp>
        <p:nvSpPr>
          <p:cNvPr id="304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“Canada has the same rules for truck and bus drivers, but makes a distinction between single and team drivers.   The standard split for single drivers is 8 and 2.  Team drivers are given greater flexibility.   Take a moment to review these rules.”</a:t>
            </a: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304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C36843-3ABD-4096-8A11-9ED9B0855C04}" type="slidenum">
              <a:rPr lang="en-US"/>
              <a:pPr fontAlgn="base">
                <a:spcBef>
                  <a:spcPct val="0"/>
                </a:spcBef>
                <a:spcAft>
                  <a:spcPct val="0"/>
                </a:spcAft>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p:spPr>
      </p:sp>
      <p:sp>
        <p:nvSpPr>
          <p:cNvPr id="306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“Here are some suggestions for compliant and safe sleeper berth use.  Pl</a:t>
            </a:r>
            <a:r>
              <a:rPr lang="en-US" dirty="0" smtClean="0">
                <a:solidFill>
                  <a:srgbClr val="002060"/>
                </a:solidFill>
              </a:rPr>
              <a:t>an your sleeper berth periods in advance so as to be compliant and beneficial.  When possible, take sleep periods during circadian valleys.  These include 2 to 7 AM and 1 to 4 PM.  Avoid both caffeine and strenuous activity in the hours immediately before breaks.  Keep the sleeper berth totally dark or use eyeshades.  And don’t drive immediately after awakening.  Plan for a wake-up period, perhaps with caffeine.”</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solidFill>
                  <a:srgbClr val="002060"/>
                </a:solidFill>
              </a:rPr>
              <a:t>Additional information:  Some drivers like to use a sound machine or fan in the sleeper berth to mask road noise.   In regard to circadian valleys:  Ordinarily both drivers will not be able to sleep during these periods.  Nevertheless, the</a:t>
            </a:r>
            <a:r>
              <a:rPr lang="en-US" baseline="0" dirty="0" smtClean="0">
                <a:solidFill>
                  <a:srgbClr val="002060"/>
                </a:solidFill>
              </a:rPr>
              <a:t> team should work to ensure that one driver takes advantage of these periods.   If a stop is planned where both drivers can sleep, circadian valleys are the best times (especially 2 to 7am).</a:t>
            </a:r>
            <a:r>
              <a:rPr lang="en-US" dirty="0" smtClean="0">
                <a:solidFill>
                  <a:srgbClr val="002060"/>
                </a:solidFill>
              </a:rPr>
              <a:t> </a:t>
            </a:r>
          </a:p>
          <a:p>
            <a:pPr>
              <a:spcBef>
                <a:spcPct val="0"/>
              </a:spcBef>
            </a:pPr>
            <a:endParaRPr lang="en-US" dirty="0" smtClean="0"/>
          </a:p>
        </p:txBody>
      </p:sp>
      <p:sp>
        <p:nvSpPr>
          <p:cNvPr id="306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903F3B-ADDD-4DFF-ACFC-F09747FF3F7F}" type="slidenum">
              <a:rPr lang="en-US"/>
              <a:pPr fontAlgn="base">
                <a:spcBef>
                  <a:spcPct val="0"/>
                </a:spcBef>
                <a:spcAft>
                  <a:spcPct val="0"/>
                </a:spcAft>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bwMode="auto">
          <a:noFill/>
          <a:ln>
            <a:solidFill>
              <a:srgbClr val="000000"/>
            </a:solidFill>
            <a:miter lim="800000"/>
            <a:headEnd/>
            <a:tailEnd/>
          </a:ln>
        </p:spPr>
      </p:sp>
      <p:sp>
        <p:nvSpPr>
          <p:cNvPr id="308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“Here are a few general suggestions for improving team driving.   Team driving is a partnership!  </a:t>
            </a:r>
            <a:r>
              <a:rPr lang="en-US" dirty="0" smtClean="0">
                <a:solidFill>
                  <a:srgbClr val="002060"/>
                </a:solidFill>
              </a:rPr>
              <a:t>To sleep well in a moving truck, each driver must have full confidence in the other driver.  The driver should strive to be a “smooth operator” so the other person can sleep without interruptions.  Finally, agree on a game plan for sleep and rest that meets each driver’s needs.</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p>
          <a:p>
            <a:pPr>
              <a:spcBef>
                <a:spcPct val="0"/>
              </a:spcBef>
            </a:pPr>
            <a:r>
              <a:rPr lang="en-US" dirty="0" smtClean="0">
                <a:solidFill>
                  <a:srgbClr val="002060"/>
                </a:solidFill>
              </a:rPr>
              <a:t>Instructor Note:  Review question on team driving.  Q:  </a:t>
            </a:r>
            <a:r>
              <a:rPr lang="en-US" dirty="0" smtClean="0"/>
              <a:t>We cited five </a:t>
            </a:r>
            <a:r>
              <a:rPr lang="en-US" i="1" dirty="0" smtClean="0"/>
              <a:t>advantages</a:t>
            </a:r>
            <a:r>
              <a:rPr lang="en-US" dirty="0" smtClean="0"/>
              <a:t> of team driving for alertness.  Can you state three of them?</a:t>
            </a:r>
          </a:p>
          <a:p>
            <a:pPr>
              <a:spcBef>
                <a:spcPct val="0"/>
              </a:spcBef>
            </a:pPr>
            <a:r>
              <a:rPr lang="en-US" dirty="0" smtClean="0"/>
              <a:t>A:  Any three of these:</a:t>
            </a:r>
          </a:p>
          <a:p>
            <a:pPr>
              <a:spcBef>
                <a:spcPct val="0"/>
              </a:spcBef>
            </a:pPr>
            <a:r>
              <a:rPr lang="en-US" dirty="0" smtClean="0"/>
              <a:t>Drivers help each other stay awake.</a:t>
            </a:r>
          </a:p>
          <a:p>
            <a:pPr>
              <a:spcBef>
                <a:spcPct val="0"/>
              </a:spcBef>
            </a:pPr>
            <a:r>
              <a:rPr lang="en-US" dirty="0" smtClean="0"/>
              <a:t>Drivers get more sleep</a:t>
            </a:r>
          </a:p>
          <a:p>
            <a:pPr>
              <a:spcBef>
                <a:spcPct val="0"/>
              </a:spcBef>
            </a:pPr>
            <a:r>
              <a:rPr lang="en-US" dirty="0" smtClean="0"/>
              <a:t>Drivers can rest when tired</a:t>
            </a:r>
          </a:p>
          <a:p>
            <a:pPr>
              <a:spcBef>
                <a:spcPct val="0"/>
              </a:spcBef>
            </a:pPr>
            <a:r>
              <a:rPr lang="en-US" dirty="0" smtClean="0"/>
              <a:t>Reduces time-on-task</a:t>
            </a:r>
          </a:p>
          <a:p>
            <a:pPr>
              <a:spcBef>
                <a:spcPct val="0"/>
              </a:spcBef>
            </a:pPr>
            <a:r>
              <a:rPr lang="en-US" dirty="0" smtClean="0"/>
              <a:t>Team drivers less likely to push themselves to the limit.”</a:t>
            </a:r>
          </a:p>
          <a:p>
            <a:pPr>
              <a:spcBef>
                <a:spcPct val="0"/>
              </a:spcBef>
            </a:pPr>
            <a:endParaRPr lang="en-US" dirty="0" smtClean="0"/>
          </a:p>
        </p:txBody>
      </p:sp>
      <p:sp>
        <p:nvSpPr>
          <p:cNvPr id="308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36EB11-E1E0-4B51-9474-B2A5519FD7BA}" type="slidenum">
              <a:rPr lang="en-US"/>
              <a:pPr fontAlgn="base">
                <a:spcBef>
                  <a:spcPct val="0"/>
                </a:spcBef>
                <a:spcAft>
                  <a:spcPct val="0"/>
                </a:spcAft>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bwMode="auto">
          <a:noFill/>
          <a:ln>
            <a:solidFill>
              <a:srgbClr val="000000"/>
            </a:solidFill>
            <a:miter lim="800000"/>
            <a:headEnd/>
            <a:tailEnd/>
          </a:ln>
        </p:spPr>
      </p:sp>
      <p:sp>
        <p:nvSpPr>
          <p:cNvPr id="310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B.   Brisk walks are very good for your health, but not just before bedtime.    </a:t>
            </a:r>
          </a:p>
          <a:p>
            <a:pPr>
              <a:spcBef>
                <a:spcPct val="0"/>
              </a:spcBef>
            </a:pPr>
            <a:endParaRPr lang="en-US" dirty="0" smtClean="0"/>
          </a:p>
        </p:txBody>
      </p:sp>
      <p:sp>
        <p:nvSpPr>
          <p:cNvPr id="310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761478-83AF-47AD-8B57-9FAAEDF5152D}" type="slidenum">
              <a:rPr lang="en-US"/>
              <a:pPr fontAlgn="base">
                <a:spcBef>
                  <a:spcPct val="0"/>
                </a:spcBef>
                <a:spcAft>
                  <a:spcPct val="0"/>
                </a:spcAft>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bwMode="auto">
          <a:noFill/>
          <a:ln>
            <a:solidFill>
              <a:srgbClr val="000000"/>
            </a:solidFill>
            <a:miter lim="800000"/>
            <a:headEnd/>
            <a:tailEnd/>
          </a:ln>
        </p:spPr>
      </p:sp>
      <p:sp>
        <p:nvSpPr>
          <p:cNvPr id="312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A.  This is the lowest circadian valley, and thus when your body most wants to sleep.  </a:t>
            </a:r>
          </a:p>
          <a:p>
            <a:pPr>
              <a:spcBef>
                <a:spcPct val="0"/>
              </a:spcBef>
            </a:pPr>
            <a:endParaRPr lang="en-US" dirty="0" smtClean="0"/>
          </a:p>
        </p:txBody>
      </p:sp>
      <p:sp>
        <p:nvSpPr>
          <p:cNvPr id="312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300AAD-E334-4AF2-AB36-C520FDC99061}" type="slidenum">
              <a:rPr lang="en-US"/>
              <a:pPr fontAlgn="base">
                <a:spcBef>
                  <a:spcPct val="0"/>
                </a:spcBef>
                <a:spcAft>
                  <a:spcPct val="0"/>
                </a:spcAft>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bwMode="auto">
          <a:noFill/>
          <a:ln>
            <a:solidFill>
              <a:srgbClr val="000000"/>
            </a:solidFill>
            <a:miter lim="800000"/>
            <a:headEnd/>
            <a:tailEnd/>
          </a:ln>
        </p:spPr>
      </p:sp>
      <p:sp>
        <p:nvSpPr>
          <p:cNvPr id="314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D.   He is starting work two hours earlier each successive morning.  </a:t>
            </a:r>
          </a:p>
          <a:p>
            <a:pPr>
              <a:spcBef>
                <a:spcPct val="0"/>
              </a:spcBef>
            </a:pPr>
            <a:endParaRPr lang="en-US" dirty="0" smtClean="0"/>
          </a:p>
          <a:p>
            <a:pPr>
              <a:spcBef>
                <a:spcPct val="0"/>
              </a:spcBef>
            </a:pPr>
            <a:endParaRPr lang="en-US" dirty="0" smtClean="0"/>
          </a:p>
        </p:txBody>
      </p:sp>
      <p:sp>
        <p:nvSpPr>
          <p:cNvPr id="314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3A98D7-1F6E-4F67-AEF4-A41252A86134}" type="slidenum">
              <a:rPr lang="en-US"/>
              <a:pPr fontAlgn="base">
                <a:spcBef>
                  <a:spcPct val="0"/>
                </a:spcBef>
                <a:spcAft>
                  <a:spcPct val="0"/>
                </a:spcAft>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bwMode="auto">
          <a:noFill/>
          <a:ln>
            <a:solidFill>
              <a:srgbClr val="000000"/>
            </a:solidFill>
            <a:miter lim="800000"/>
            <a:headEnd/>
            <a:tailEnd/>
          </a:ln>
        </p:spPr>
      </p:sp>
      <p:sp>
        <p:nvSpPr>
          <p:cNvPr id="316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A.   HOS rules provide drivers with an opportunity to get the sleep they need.  </a:t>
            </a:r>
          </a:p>
          <a:p>
            <a:pPr>
              <a:spcBef>
                <a:spcPct val="0"/>
              </a:spcBef>
            </a:pPr>
            <a:endParaRPr lang="en-US" dirty="0" smtClean="0"/>
          </a:p>
        </p:txBody>
      </p:sp>
      <p:sp>
        <p:nvSpPr>
          <p:cNvPr id="316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9F464D-A0F1-40B1-91CB-A36F5D9CF620}" type="slidenum">
              <a:rPr lang="en-US"/>
              <a:pPr fontAlgn="base">
                <a:spcBef>
                  <a:spcPct val="0"/>
                </a:spcBef>
                <a:spcAft>
                  <a:spcPct val="0"/>
                </a:spcAft>
              </a:pPr>
              <a:t>146</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bwMode="auto">
          <a:noFill/>
          <a:ln>
            <a:solidFill>
              <a:srgbClr val="000000"/>
            </a:solidFill>
            <a:miter lim="800000"/>
            <a:headEnd/>
            <a:tailEnd/>
          </a:ln>
        </p:spPr>
      </p:sp>
      <p:sp>
        <p:nvSpPr>
          <p:cNvPr id="318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A.   They tend to sleep more, but sleep quality is worse in a moving vehicle.  </a:t>
            </a:r>
          </a:p>
          <a:p>
            <a:pPr>
              <a:spcBef>
                <a:spcPct val="0"/>
              </a:spcBef>
            </a:pPr>
            <a:endParaRPr lang="en-US" dirty="0" smtClean="0"/>
          </a:p>
        </p:txBody>
      </p:sp>
      <p:sp>
        <p:nvSpPr>
          <p:cNvPr id="318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B75503-ECD8-43CB-A053-465FABF7F325}" type="slidenum">
              <a:rPr lang="en-US"/>
              <a:pPr fontAlgn="base">
                <a:spcBef>
                  <a:spcPct val="0"/>
                </a:spcBef>
                <a:spcAft>
                  <a:spcPct val="0"/>
                </a:spcAft>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bwMode="auto">
          <a:noFill/>
          <a:ln>
            <a:solidFill>
              <a:srgbClr val="000000"/>
            </a:solidFill>
            <a:miter lim="800000"/>
            <a:headEnd/>
            <a:tailEnd/>
          </a:ln>
        </p:spPr>
      </p:sp>
      <p:sp>
        <p:nvSpPr>
          <p:cNvPr id="320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“We are coming to the end of our instruction.  We’ll review and then take the module exam.”</a:t>
            </a:r>
          </a:p>
          <a:p>
            <a:pPr>
              <a:spcBef>
                <a:spcPct val="0"/>
              </a:spcBef>
            </a:pPr>
            <a:endParaRPr lang="en-US" dirty="0" smtClean="0"/>
          </a:p>
          <a:p>
            <a:pPr>
              <a:spcBef>
                <a:spcPct val="0"/>
              </a:spcBef>
            </a:pPr>
            <a:endParaRPr lang="en-US" dirty="0" smtClean="0">
              <a:solidFill>
                <a:srgbClr val="002060"/>
              </a:solidFill>
            </a:endParaRPr>
          </a:p>
        </p:txBody>
      </p:sp>
      <p:sp>
        <p:nvSpPr>
          <p:cNvPr id="320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E39110-40B3-4EC2-840B-1939C0AA3491}" type="slidenum">
              <a:rPr lang="en-US"/>
              <a:pPr fontAlgn="base">
                <a:spcBef>
                  <a:spcPct val="0"/>
                </a:spcBef>
                <a:spcAft>
                  <a:spcPct val="0"/>
                </a:spcAft>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bwMode="auto">
          <a:noFill/>
          <a:ln>
            <a:solidFill>
              <a:srgbClr val="000000"/>
            </a:solidFill>
            <a:miter lim="800000"/>
            <a:headEnd/>
            <a:tailEnd/>
          </a:ln>
        </p:spPr>
      </p:sp>
      <p:sp>
        <p:nvSpPr>
          <p:cNvPr id="322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“Our review will cover k</a:t>
            </a:r>
            <a:r>
              <a:rPr lang="en-US" dirty="0" smtClean="0">
                <a:solidFill>
                  <a:srgbClr val="002060"/>
                </a:solidFill>
              </a:rPr>
              <a:t>ey concepts and principles, a few myths or misconceptions about sleep and alertness, and a recap of sleep hygiene “Do’s” and “Don’ts.”</a:t>
            </a:r>
          </a:p>
          <a:p>
            <a:pPr>
              <a:spcBef>
                <a:spcPct val="0"/>
              </a:spcBef>
            </a:pPr>
            <a:endParaRPr lang="en-US" dirty="0" smtClean="0">
              <a:solidFill>
                <a:srgbClr val="002060"/>
              </a:solidFill>
            </a:endParaRPr>
          </a:p>
        </p:txBody>
      </p:sp>
      <p:sp>
        <p:nvSpPr>
          <p:cNvPr id="322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FE942B-6181-4B3B-8B87-BDD8B3BCBF59}" type="slidenum">
              <a:rPr lang="en-US"/>
              <a:pPr fontAlgn="base">
                <a:spcBef>
                  <a:spcPct val="0"/>
                </a:spcBef>
                <a:spcAft>
                  <a:spcPct val="0"/>
                </a:spcAft>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“Lesson</a:t>
            </a:r>
            <a:r>
              <a:rPr lang="en-US" baseline="0" dirty="0" smtClean="0"/>
              <a:t> 1 of our module covers the characteristics of fatigue and fatigue crashes.  Topics include, “</a:t>
            </a:r>
            <a:r>
              <a:rPr lang="en-US" dirty="0" smtClean="0">
                <a:solidFill>
                  <a:srgbClr val="002060"/>
                </a:solidFill>
              </a:rPr>
              <a:t>What is Fatigue?,” Fatigue Characteristics, and Fatigue Crashes.</a:t>
            </a:r>
            <a:r>
              <a:rPr lang="en-US" baseline="0" dirty="0" smtClean="0"/>
              <a:t>“   </a:t>
            </a:r>
            <a:r>
              <a:rPr lang="en-US" b="1" baseline="0" dirty="0" smtClean="0"/>
              <a:t> </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15</a:t>
            </a:fld>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p:cNvSpPr>
          <p:nvPr>
            <p:ph type="sldImg"/>
          </p:nvPr>
        </p:nvSpPr>
        <p:spPr bwMode="auto">
          <a:noFill/>
          <a:ln>
            <a:solidFill>
              <a:srgbClr val="000000"/>
            </a:solidFill>
            <a:miter lim="800000"/>
            <a:headEnd/>
            <a:tailEnd/>
          </a:ln>
        </p:spPr>
      </p:sp>
      <p:sp>
        <p:nvSpPr>
          <p:cNvPr id="324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“As a review, we have selected 14 key terms and concepts you have learned.  Our list includes </a:t>
            </a:r>
            <a:r>
              <a:rPr lang="en-US" dirty="0" smtClean="0">
                <a:solidFill>
                  <a:srgbClr val="002060"/>
                </a:solidFill>
              </a:rPr>
              <a:t>sleep hygiene, </a:t>
            </a:r>
            <a:r>
              <a:rPr lang="en-US" dirty="0" smtClean="0">
                <a:solidFill>
                  <a:srgbClr val="002060"/>
                </a:solidFill>
                <a:sym typeface="Wingdings" pitchFamily="2" charset="2"/>
              </a:rPr>
              <a:t>subjective versus objective self-assessment, microsleeps, “drift and jerk” steering, sleep debts and recovery, and sleep structure, including Non-REM and REM sleep.  Can you identify or explain each of these concepts?  If you can’t go back and review.” </a:t>
            </a:r>
          </a:p>
          <a:p>
            <a:pPr>
              <a:spcBef>
                <a:spcPct val="0"/>
              </a:spcBef>
            </a:pPr>
            <a:endParaRPr lang="en-US" dirty="0" smtClean="0">
              <a:solidFill>
                <a:srgbClr val="002060"/>
              </a:solidFill>
              <a:sym typeface="Wingdings" pitchFamily="2" charset="2"/>
            </a:endParaRP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sym typeface="Wingdings" pitchFamily="2" charset="2"/>
            </a:endParaRPr>
          </a:p>
          <a:p>
            <a:pPr>
              <a:spcBef>
                <a:spcPct val="0"/>
              </a:spcBef>
            </a:pPr>
            <a:r>
              <a:rPr lang="en-US" dirty="0" smtClean="0">
                <a:solidFill>
                  <a:srgbClr val="0033CC"/>
                </a:solidFill>
                <a:sym typeface="Wingdings" pitchFamily="2" charset="2"/>
              </a:rPr>
              <a:t>Additional instructor note:  Consider going through</a:t>
            </a:r>
            <a:r>
              <a:rPr lang="en-US" baseline="0" dirty="0" smtClean="0">
                <a:solidFill>
                  <a:srgbClr val="0033CC"/>
                </a:solidFill>
                <a:sym typeface="Wingdings" pitchFamily="2" charset="2"/>
              </a:rPr>
              <a:t> the list, asking who can define the term and/or explain it.  Most can be described briefly and concisely.  As instructor, you should be prepared to explain any items or correct any misunderstandings.</a:t>
            </a:r>
            <a:endParaRPr lang="en-US" dirty="0" smtClean="0">
              <a:solidFill>
                <a:srgbClr val="002060"/>
              </a:solidFill>
              <a:sym typeface="Wingdings" pitchFamily="2" charset="2"/>
            </a:endParaRPr>
          </a:p>
          <a:p>
            <a:pPr>
              <a:spcBef>
                <a:spcPct val="0"/>
              </a:spcBef>
            </a:pPr>
            <a:endParaRPr lang="en-US" dirty="0" smtClean="0"/>
          </a:p>
        </p:txBody>
      </p:sp>
      <p:sp>
        <p:nvSpPr>
          <p:cNvPr id="324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3C4239-3D1E-486A-8967-A2E6051C89B6}" type="slidenum">
              <a:rPr lang="en-US"/>
              <a:pPr fontAlgn="base">
                <a:spcBef>
                  <a:spcPct val="0"/>
                </a:spcBef>
                <a:spcAft>
                  <a:spcPct val="0"/>
                </a:spcAft>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bwMode="auto">
          <a:noFill/>
          <a:ln>
            <a:solidFill>
              <a:srgbClr val="000000"/>
            </a:solidFill>
            <a:miter lim="800000"/>
            <a:headEnd/>
            <a:tailEnd/>
          </a:ln>
        </p:spPr>
      </p:sp>
      <p:sp>
        <p:nvSpPr>
          <p:cNvPr id="326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“Additional topics we have covered include i</a:t>
            </a:r>
            <a:r>
              <a:rPr lang="en-US" dirty="0" smtClean="0">
                <a:solidFill>
                  <a:srgbClr val="800000"/>
                </a:solidFill>
                <a:sym typeface="Wingdings" pitchFamily="2" charset="2"/>
              </a:rPr>
              <a:t>nternal versus task-related fatigue, circadian rhythms, time awake, time-on-task, individual differences in fatigue susceptibility, sleep disorders, and forward vs. backward schedule rotation.  You should understand and be able to explain these and other concepts presented.”</a:t>
            </a:r>
          </a:p>
          <a:p>
            <a:pPr>
              <a:spcBef>
                <a:spcPct val="0"/>
              </a:spcBef>
            </a:pPr>
            <a:endParaRPr lang="en-US" dirty="0" smtClean="0">
              <a:solidFill>
                <a:srgbClr val="800000"/>
              </a:solidFill>
              <a:sym typeface="Wingdings" pitchFamily="2" charset="2"/>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sym typeface="Wingdings" pitchFamily="2" charset="2"/>
            </a:endParaRPr>
          </a:p>
          <a:p>
            <a:pPr>
              <a:spcBef>
                <a:spcPct val="0"/>
              </a:spcBef>
            </a:pPr>
            <a:endParaRPr lang="en-US" dirty="0" smtClean="0">
              <a:solidFill>
                <a:srgbClr val="0033CC"/>
              </a:solidFill>
              <a:sym typeface="Wingdings" pitchFamily="2" charset="2"/>
            </a:endParaRPr>
          </a:p>
          <a:p>
            <a:pPr>
              <a:spcBef>
                <a:spcPct val="0"/>
              </a:spcBef>
            </a:pPr>
            <a:r>
              <a:rPr lang="en-US" dirty="0" smtClean="0">
                <a:solidFill>
                  <a:srgbClr val="0033CC"/>
                </a:solidFill>
                <a:sym typeface="Wingdings" pitchFamily="2" charset="2"/>
              </a:rPr>
              <a:t>Additional instructor note:  Consider going through</a:t>
            </a:r>
            <a:r>
              <a:rPr lang="en-US" baseline="0" dirty="0" smtClean="0">
                <a:solidFill>
                  <a:srgbClr val="0033CC"/>
                </a:solidFill>
                <a:sym typeface="Wingdings" pitchFamily="2" charset="2"/>
              </a:rPr>
              <a:t> the list, asking who can define the term and/or explain it.  Most can be described briefly and concisely.  As instructor, you should be prepared to explain any items or correct any misunderstandings.</a:t>
            </a:r>
            <a:endParaRPr lang="en-US" dirty="0" smtClean="0">
              <a:solidFill>
                <a:srgbClr val="002060"/>
              </a:solidFill>
              <a:sym typeface="Wingdings" pitchFamily="2" charset="2"/>
            </a:endParaRPr>
          </a:p>
          <a:p>
            <a:pPr>
              <a:spcBef>
                <a:spcPct val="0"/>
              </a:spcBef>
            </a:pPr>
            <a:endParaRPr lang="en-US" dirty="0" smtClean="0">
              <a:solidFill>
                <a:srgbClr val="800000"/>
              </a:solidFill>
              <a:sym typeface="Wingdings" pitchFamily="2" charset="2"/>
            </a:endParaRPr>
          </a:p>
          <a:p>
            <a:pPr>
              <a:spcBef>
                <a:spcPct val="0"/>
              </a:spcBef>
            </a:pPr>
            <a:endParaRPr lang="en-US" dirty="0" smtClean="0">
              <a:solidFill>
                <a:srgbClr val="800000"/>
              </a:solidFill>
              <a:sym typeface="Wingdings" pitchFamily="2" charset="2"/>
            </a:endParaRPr>
          </a:p>
          <a:p>
            <a:pPr>
              <a:spcBef>
                <a:spcPct val="0"/>
              </a:spcBef>
            </a:pPr>
            <a:endParaRPr lang="en-US" dirty="0" smtClean="0"/>
          </a:p>
        </p:txBody>
      </p:sp>
      <p:sp>
        <p:nvSpPr>
          <p:cNvPr id="326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E240A7-6D59-4304-B713-52BD3E7B7C6A}" type="slidenum">
              <a:rPr lang="en-US"/>
              <a:pPr fontAlgn="base">
                <a:spcBef>
                  <a:spcPct val="0"/>
                </a:spcBef>
                <a:spcAft>
                  <a:spcPct val="0"/>
                </a:spcAft>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p:cNvSpPr>
          <p:nvPr>
            <p:ph type="sldImg"/>
          </p:nvPr>
        </p:nvSpPr>
        <p:spPr bwMode="auto">
          <a:noFill/>
          <a:ln>
            <a:solidFill>
              <a:srgbClr val="000000"/>
            </a:solidFill>
            <a:miter lim="800000"/>
            <a:headEnd/>
            <a:tailEnd/>
          </a:ln>
        </p:spPr>
      </p:sp>
      <p:sp>
        <p:nvSpPr>
          <p:cNvPr id="3287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“There are a lot of myths and misconceptions about fatigue and sleep.  Here are four of them.</a:t>
            </a:r>
          </a:p>
          <a:p>
            <a:pPr>
              <a:spcBef>
                <a:spcPct val="0"/>
              </a:spcBef>
            </a:pPr>
            <a:r>
              <a:rPr lang="en-US" dirty="0" smtClean="0"/>
              <a:t>#1:  “I can discipline myself to get by with less sleep.”  In fact, sleep is a biological need.  Few people can sustain top performance with less sleep than their bodies want.</a:t>
            </a:r>
          </a:p>
          <a:p>
            <a:pPr>
              <a:spcBef>
                <a:spcPct val="0"/>
              </a:spcBef>
            </a:pPr>
            <a:r>
              <a:rPr lang="en-US" dirty="0" smtClean="0"/>
              <a:t>#2:  “I can motivate myself to push through even though I’m sleepy.”  Motivation does </a:t>
            </a:r>
            <a:r>
              <a:rPr lang="en-US" i="1" dirty="0" smtClean="0"/>
              <a:t>not</a:t>
            </a:r>
            <a:r>
              <a:rPr lang="en-US" dirty="0" smtClean="0"/>
              <a:t> greatly increase performance for sleep deprived people and sleep deprivation reduces motivation.</a:t>
            </a:r>
          </a:p>
          <a:p>
            <a:pPr>
              <a:spcBef>
                <a:spcPct val="0"/>
              </a:spcBef>
            </a:pPr>
            <a:r>
              <a:rPr lang="en-US" dirty="0" smtClean="0"/>
              <a:t>#3:  “I’ve lost sleep before and done just fine.”  A person can be lucky for a long time but crash odds increase the longer you drive drowsy.</a:t>
            </a:r>
          </a:p>
          <a:p>
            <a:pPr>
              <a:spcBef>
                <a:spcPct val="0"/>
              </a:spcBef>
            </a:pPr>
            <a:r>
              <a:rPr lang="en-US" dirty="0" smtClean="0"/>
              <a:t>#4:  “I know how sleepy I am.”  Recall the research evidence showing that subjective self-assessments of alertness level are often inaccurate.  If you feel sleepy, you </a:t>
            </a:r>
            <a:r>
              <a:rPr lang="en-US" i="1" dirty="0" smtClean="0"/>
              <a:t>are</a:t>
            </a:r>
            <a:r>
              <a:rPr lang="en-US" dirty="0" smtClean="0"/>
              <a:t> sleepy.  But most sleepy drivers don’t realize </a:t>
            </a:r>
            <a:r>
              <a:rPr lang="en-US" i="1" dirty="0" smtClean="0"/>
              <a:t>how sleepy </a:t>
            </a:r>
            <a:r>
              <a:rPr lang="en-US" dirty="0" smtClean="0"/>
              <a:t>they are.”</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sym typeface="Wingdings" pitchFamily="2" charset="2"/>
            </a:endParaRPr>
          </a:p>
          <a:p>
            <a:pPr>
              <a:spcBef>
                <a:spcPct val="0"/>
              </a:spcBef>
            </a:pPr>
            <a:r>
              <a:rPr lang="en-US" dirty="0" smtClean="0">
                <a:solidFill>
                  <a:srgbClr val="0033CC"/>
                </a:solidFill>
                <a:sym typeface="Wingdings" pitchFamily="2" charset="2"/>
              </a:rPr>
              <a:t>Additional instructor note:  </a:t>
            </a:r>
            <a:r>
              <a:rPr lang="en-US" baseline="0" dirty="0" smtClean="0">
                <a:solidFill>
                  <a:srgbClr val="0033CC"/>
                </a:solidFill>
                <a:sym typeface="Wingdings" pitchFamily="2" charset="2"/>
              </a:rPr>
              <a:t>As instructor, you should be prepared to explain any items or correct any misunderstandings.</a:t>
            </a:r>
            <a:endParaRPr lang="en-US" dirty="0" smtClean="0">
              <a:solidFill>
                <a:srgbClr val="002060"/>
              </a:solidFill>
              <a:sym typeface="Wingdings" pitchFamily="2" charset="2"/>
            </a:endParaRP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328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5728B9-0878-4FA5-85F8-3329893D79BB}" type="slidenum">
              <a:rPr lang="en-US"/>
              <a:pPr fontAlgn="base">
                <a:spcBef>
                  <a:spcPct val="0"/>
                </a:spcBef>
                <a:spcAft>
                  <a:spcPct val="0"/>
                </a:spcAft>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bwMode="auto">
          <a:noFill/>
          <a:ln>
            <a:solidFill>
              <a:srgbClr val="000000"/>
            </a:solidFill>
            <a:miter lim="800000"/>
            <a:headEnd/>
            <a:tailEnd/>
          </a:ln>
        </p:spPr>
      </p:sp>
      <p:sp>
        <p:nvSpPr>
          <p:cNvPr id="330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“Here are four more fatigue myths:</a:t>
            </a:r>
          </a:p>
          <a:p>
            <a:pPr>
              <a:spcBef>
                <a:spcPct val="0"/>
              </a:spcBef>
            </a:pPr>
            <a:r>
              <a:rPr lang="en-US" dirty="0" smtClean="0"/>
              <a:t>#5:  </a:t>
            </a:r>
            <a:r>
              <a:rPr lang="en-US" dirty="0" smtClean="0">
                <a:solidFill>
                  <a:srgbClr val="002060"/>
                </a:solidFill>
              </a:rPr>
              <a:t>“I can always just open the windows and turn up the radio.”  Stimulation such as loud music does little to keep you awake while driving if you are short of sleep and showing signs of fatigue.</a:t>
            </a:r>
          </a:p>
          <a:p>
            <a:pPr>
              <a:spcBef>
                <a:spcPct val="0"/>
              </a:spcBef>
            </a:pPr>
            <a:r>
              <a:rPr lang="en-US" dirty="0" smtClean="0"/>
              <a:t>#6:  “A nap will only make it worse.”  In fact, almost any nap or additional sleep will help you perform better.</a:t>
            </a:r>
          </a:p>
          <a:p>
            <a:pPr>
              <a:spcBef>
                <a:spcPct val="0"/>
              </a:spcBef>
            </a:pPr>
            <a:r>
              <a:rPr lang="en-US" dirty="0" smtClean="0"/>
              <a:t>#7:  “Alcohol helps me sleep.”  Alcohol may make you sleepy at first but is generally </a:t>
            </a:r>
            <a:r>
              <a:rPr lang="en-US" i="1" dirty="0" smtClean="0"/>
              <a:t>disruptive</a:t>
            </a:r>
            <a:r>
              <a:rPr lang="en-US" dirty="0" smtClean="0"/>
              <a:t> to sleep.</a:t>
            </a:r>
          </a:p>
          <a:p>
            <a:pPr>
              <a:spcBef>
                <a:spcPct val="0"/>
              </a:spcBef>
            </a:pPr>
            <a:r>
              <a:rPr lang="en-US" dirty="0" smtClean="0"/>
              <a:t>#8:  “Dealing with driver fatigue is easy.”  In fact, there is a lot to know about fatigue, and it is difficult to balance work and other life demands with sleep needs.”</a:t>
            </a:r>
          </a:p>
          <a:p>
            <a:pPr>
              <a:spcBef>
                <a:spcPct val="0"/>
              </a:spcBef>
            </a:pPr>
            <a:endParaRPr lang="en-US" dirty="0" smtClean="0"/>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solidFill>
                  <a:srgbClr val="0033CC"/>
                </a:solidFill>
                <a:sym typeface="Wingdings" pitchFamily="2" charset="2"/>
              </a:rPr>
              <a:t>Additional instructor note:  </a:t>
            </a:r>
            <a:r>
              <a:rPr lang="en-US" baseline="0" dirty="0" smtClean="0">
                <a:solidFill>
                  <a:srgbClr val="0033CC"/>
                </a:solidFill>
                <a:sym typeface="Wingdings" pitchFamily="2" charset="2"/>
              </a:rPr>
              <a:t>As instructor, you should be prepared to explain any items or correct any misunderstandings.</a:t>
            </a:r>
            <a:endParaRPr lang="en-US" dirty="0" smtClean="0">
              <a:solidFill>
                <a:srgbClr val="002060"/>
              </a:solidFill>
              <a:sym typeface="Wingdings" pitchFamily="2" charset="2"/>
            </a:endParaRPr>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330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1E2087-9F4E-441B-AF9B-074857F71DA2}" type="slidenum">
              <a:rPr lang="en-US"/>
              <a:pPr fontAlgn="base">
                <a:spcBef>
                  <a:spcPct val="0"/>
                </a:spcBef>
                <a:spcAft>
                  <a:spcPct val="0"/>
                </a:spcAft>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bwMode="auto">
          <a:noFill/>
          <a:ln>
            <a:solidFill>
              <a:srgbClr val="000000"/>
            </a:solidFill>
            <a:miter lim="800000"/>
            <a:headEnd/>
            <a:tailEnd/>
          </a:ln>
        </p:spPr>
      </p:sp>
      <p:sp>
        <p:nvSpPr>
          <p:cNvPr id="332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“This slide and the next one review some sleep hygiene “Do’s.” </a:t>
            </a:r>
          </a:p>
          <a:p>
            <a:pPr>
              <a:spcBef>
                <a:spcPct val="0"/>
              </a:spcBef>
            </a:pPr>
            <a:r>
              <a:rPr lang="en-US" dirty="0" smtClean="0">
                <a:solidFill>
                  <a:srgbClr val="002060"/>
                </a:solidFill>
              </a:rPr>
              <a:t>First, value alertness and wellness, and</a:t>
            </a:r>
          </a:p>
          <a:p>
            <a:pPr>
              <a:spcBef>
                <a:spcPct val="0"/>
              </a:spcBef>
            </a:pPr>
            <a:r>
              <a:rPr lang="en-US" dirty="0" smtClean="0">
                <a:solidFill>
                  <a:srgbClr val="002060"/>
                </a:solidFill>
              </a:rPr>
              <a:t>Recognize sleep as a main ingredient.</a:t>
            </a:r>
          </a:p>
          <a:p>
            <a:pPr>
              <a:spcBef>
                <a:spcPct val="0"/>
              </a:spcBef>
            </a:pPr>
            <a:r>
              <a:rPr lang="en-US" dirty="0" smtClean="0">
                <a:solidFill>
                  <a:srgbClr val="002060"/>
                </a:solidFill>
              </a:rPr>
              <a:t>Be aware of the fatigue factors affecting you at any time.</a:t>
            </a:r>
          </a:p>
          <a:p>
            <a:pPr>
              <a:spcBef>
                <a:spcPct val="0"/>
              </a:spcBef>
            </a:pPr>
            <a:r>
              <a:rPr lang="en-US" dirty="0" smtClean="0">
                <a:solidFill>
                  <a:srgbClr val="002060"/>
                </a:solidFill>
              </a:rPr>
              <a:t>Self-assess your fatigue level based on </a:t>
            </a:r>
            <a:r>
              <a:rPr lang="en-US" i="1" dirty="0" smtClean="0">
                <a:solidFill>
                  <a:srgbClr val="002060"/>
                </a:solidFill>
              </a:rPr>
              <a:t>objective</a:t>
            </a:r>
            <a:r>
              <a:rPr lang="en-US" dirty="0" smtClean="0">
                <a:solidFill>
                  <a:srgbClr val="002060"/>
                </a:solidFill>
              </a:rPr>
              <a:t> signs, not just your subjective sense of how tired you are.</a:t>
            </a:r>
          </a:p>
          <a:p>
            <a:pPr>
              <a:spcBef>
                <a:spcPct val="0"/>
              </a:spcBef>
            </a:pPr>
            <a:r>
              <a:rPr lang="en-US" dirty="0" smtClean="0">
                <a:solidFill>
                  <a:srgbClr val="002060"/>
                </a:solidFill>
              </a:rPr>
              <a:t>Try to “go with” your circadian rhythms, not against them.</a:t>
            </a:r>
          </a:p>
          <a:p>
            <a:pPr>
              <a:spcBef>
                <a:spcPct val="0"/>
              </a:spcBef>
            </a:pPr>
            <a:r>
              <a:rPr lang="en-US" dirty="0" smtClean="0">
                <a:solidFill>
                  <a:srgbClr val="002060"/>
                </a:solidFill>
              </a:rPr>
              <a:t>And use dark and light as aids to fatigue management.”</a:t>
            </a: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solidFill>
                  <a:srgbClr val="0033CC"/>
                </a:solidFill>
                <a:sym typeface="Wingdings" pitchFamily="2" charset="2"/>
              </a:rPr>
              <a:t>Additional instructor note:  As with the previous slides, consider going through</a:t>
            </a:r>
            <a:r>
              <a:rPr lang="en-US" baseline="0" dirty="0" smtClean="0">
                <a:solidFill>
                  <a:srgbClr val="0033CC"/>
                </a:solidFill>
                <a:sym typeface="Wingdings" pitchFamily="2" charset="2"/>
              </a:rPr>
              <a:t> the list, asking students if they can explain each item.  Or you might just select a few of them for discussion.  As instructor, you should be prepared to explain any items or correct any misunderstandings.  Examples:  What are the fatigue factors affecting you at any time?    How can you use darkness as an aid to fatigue management?  How can you use light?  </a:t>
            </a:r>
            <a:endParaRPr lang="en-US" dirty="0" smtClean="0">
              <a:solidFill>
                <a:srgbClr val="002060"/>
              </a:solidFill>
              <a:sym typeface="Wingdings" pitchFamily="2" charset="2"/>
            </a:endParaRPr>
          </a:p>
          <a:p>
            <a:pPr>
              <a:spcBef>
                <a:spcPct val="0"/>
              </a:spcBef>
            </a:pPr>
            <a:endParaRPr lang="en-US" dirty="0" smtClean="0">
              <a:solidFill>
                <a:srgbClr val="002060"/>
              </a:solidFill>
            </a:endParaRPr>
          </a:p>
          <a:p>
            <a:pPr>
              <a:spcBef>
                <a:spcPct val="0"/>
              </a:spcBef>
            </a:pPr>
            <a:endParaRPr lang="en-US" dirty="0" smtClean="0">
              <a:solidFill>
                <a:srgbClr val="002060"/>
              </a:solidFill>
            </a:endParaRPr>
          </a:p>
        </p:txBody>
      </p:sp>
      <p:sp>
        <p:nvSpPr>
          <p:cNvPr id="332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8EE881-BCB5-4EEB-9EF2-264CE07527CE}" type="slidenum">
              <a:rPr lang="en-US"/>
              <a:pPr fontAlgn="base">
                <a:spcBef>
                  <a:spcPct val="0"/>
                </a:spcBef>
                <a:spcAft>
                  <a:spcPct val="0"/>
                </a:spcAft>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bwMode="auto">
          <a:noFill/>
          <a:ln>
            <a:solidFill>
              <a:srgbClr val="000000"/>
            </a:solidFill>
            <a:miter lim="800000"/>
            <a:headEnd/>
            <a:tailEnd/>
          </a:ln>
        </p:spPr>
      </p:sp>
      <p:sp>
        <p:nvSpPr>
          <p:cNvPr id="334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“In addition, s</a:t>
            </a:r>
            <a:r>
              <a:rPr lang="en-US" dirty="0" smtClean="0">
                <a:solidFill>
                  <a:srgbClr val="002060"/>
                </a:solidFill>
              </a:rPr>
              <a:t>eek OSA screening if you have risk factors.  Follow the 5 keys to wellness.  Use caffeine wisely.</a:t>
            </a:r>
          </a:p>
          <a:p>
            <a:pPr>
              <a:spcBef>
                <a:spcPct val="0"/>
              </a:spcBef>
            </a:pPr>
            <a:r>
              <a:rPr lang="en-US" dirty="0" smtClean="0">
                <a:solidFill>
                  <a:srgbClr val="002060"/>
                </a:solidFill>
              </a:rPr>
              <a:t>Be cautious about other drugs. Take breaks, especially with naps.  Comply with HOS rules.  And wear your safety belt!”</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solidFill>
                  <a:srgbClr val="0033CC"/>
                </a:solidFill>
                <a:sym typeface="Wingdings" pitchFamily="2" charset="2"/>
              </a:rPr>
              <a:t>Additional instructor note:  As with the previous slides, consider going through</a:t>
            </a:r>
            <a:r>
              <a:rPr lang="en-US" baseline="0" dirty="0" smtClean="0">
                <a:solidFill>
                  <a:srgbClr val="0033CC"/>
                </a:solidFill>
                <a:sym typeface="Wingdings" pitchFamily="2" charset="2"/>
              </a:rPr>
              <a:t> the list, asking students if they can explain each item.  Or you might just select a few of them for discussion.  As instructor, you should be prepared to explain any items or correct any misunderstandings.  Examples:  Can you name the five keys to wellness (Optional hint:  The first was nutrition)?  Why is a nap better than a break without a nap?  </a:t>
            </a:r>
            <a:endParaRPr lang="en-US" dirty="0" smtClean="0">
              <a:solidFill>
                <a:srgbClr val="002060"/>
              </a:solidFill>
              <a:sym typeface="Wingdings" pitchFamily="2" charset="2"/>
            </a:endParaRPr>
          </a:p>
          <a:p>
            <a:pPr>
              <a:spcBef>
                <a:spcPct val="0"/>
              </a:spcBef>
            </a:pPr>
            <a:endParaRPr lang="en-US" dirty="0" smtClean="0"/>
          </a:p>
        </p:txBody>
      </p:sp>
      <p:sp>
        <p:nvSpPr>
          <p:cNvPr id="334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84441B-4E83-4A9B-B1A2-1642F06DB506}" type="slidenum">
              <a:rPr lang="en-US"/>
              <a:pPr fontAlgn="base">
                <a:spcBef>
                  <a:spcPct val="0"/>
                </a:spcBef>
                <a:spcAft>
                  <a:spcPct val="0"/>
                </a:spcAft>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bwMode="auto">
          <a:noFill/>
          <a:ln>
            <a:solidFill>
              <a:srgbClr val="000000"/>
            </a:solidFill>
            <a:miter lim="800000"/>
            <a:headEnd/>
            <a:tailEnd/>
          </a:ln>
        </p:spPr>
      </p:sp>
      <p:sp>
        <p:nvSpPr>
          <p:cNvPr id="336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“And of course there are sleep hygiene “Don’ts.”  Don’t i</a:t>
            </a:r>
            <a:r>
              <a:rPr lang="en-US" dirty="0" smtClean="0">
                <a:solidFill>
                  <a:srgbClr val="002060"/>
                </a:solidFill>
              </a:rPr>
              <a:t>gnore signs of fatigue (especially objective signs).</a:t>
            </a:r>
          </a:p>
          <a:p>
            <a:pPr>
              <a:spcBef>
                <a:spcPct val="0"/>
              </a:spcBef>
            </a:pPr>
            <a:r>
              <a:rPr lang="en-US" dirty="0" smtClean="0">
                <a:solidFill>
                  <a:srgbClr val="002060"/>
                </a:solidFill>
              </a:rPr>
              <a:t>Don’t use caffeine excessively (or too close to sleep periods).  Don’t use alcohol as a sleep aid, or eat heavy meals before driving.  Try not to rotate your daily work-rest schedule backwards.  Exercise is great, but don’t exercise strenuously just before sleep periods.  Don’t let a sleep debt worsen over multiple days, and try not to set the alarm clock on weekends.  Most of all, don’t forget that asleep-at-the-wheel crashes are one of the biggest killers of CMV drivers!.” </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solidFill>
                  <a:srgbClr val="0033CC"/>
                </a:solidFill>
                <a:sym typeface="Wingdings" pitchFamily="2" charset="2"/>
              </a:rPr>
              <a:t>Additional instructor note:  As with the previous slides, consider going through</a:t>
            </a:r>
            <a:r>
              <a:rPr lang="en-US" baseline="0" dirty="0" smtClean="0">
                <a:solidFill>
                  <a:srgbClr val="0033CC"/>
                </a:solidFill>
                <a:sym typeface="Wingdings" pitchFamily="2" charset="2"/>
              </a:rPr>
              <a:t> the list, asking students if they can explain each item.  Or you might just select a few of them for discussion.  As instructor, you should be prepared to explain any items or correct any misunderstandings.  Examples:  Why is alcohol bad for sleep?   Why is it better to not set the alarm on weekends?  </a:t>
            </a:r>
            <a:endParaRPr lang="en-US" dirty="0" smtClean="0">
              <a:solidFill>
                <a:srgbClr val="002060"/>
              </a:solidFill>
              <a:sym typeface="Wingdings" pitchFamily="2" charset="2"/>
            </a:endParaRP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p>
        </p:txBody>
      </p:sp>
      <p:sp>
        <p:nvSpPr>
          <p:cNvPr id="336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BB4CB5-006B-4ADC-A383-54E6593A6DFE}" type="slidenum">
              <a:rPr lang="en-US"/>
              <a:pPr fontAlgn="base">
                <a:spcBef>
                  <a:spcPct val="0"/>
                </a:spcBef>
                <a:spcAft>
                  <a:spcPct val="0"/>
                </a:spcAft>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bwMode="auto">
          <a:noFill/>
          <a:ln>
            <a:solidFill>
              <a:srgbClr val="000000"/>
            </a:solidFill>
            <a:miter lim="800000"/>
            <a:headEnd/>
            <a:tailEnd/>
          </a:ln>
        </p:spPr>
      </p:sp>
      <p:sp>
        <p:nvSpPr>
          <p:cNvPr id="338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38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E8A15E-19B1-436B-82F1-64F4E7106600}" type="slidenum">
              <a:rPr lang="en-US"/>
              <a:pPr fontAlgn="base">
                <a:spcBef>
                  <a:spcPct val="0"/>
                </a:spcBef>
                <a:spcAft>
                  <a:spcPct val="0"/>
                </a:spcAft>
              </a:pPr>
              <a:t>157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Complete</a:t>
            </a:r>
            <a:r>
              <a:rPr lang="en-US" baseline="0" dirty="0" smtClean="0"/>
              <a:t> Narration:  “The topic, “What is Fatigue?” includes </a:t>
            </a:r>
            <a:r>
              <a:rPr lang="en-US" dirty="0" smtClean="0">
                <a:solidFill>
                  <a:srgbClr val="002060"/>
                </a:solidFill>
              </a:rPr>
              <a:t>fatigue elements and aspects, two categories of fatigue (internal &amp; task-related), how fatigue progresses, and sleep as the principal </a:t>
            </a:r>
            <a:r>
              <a:rPr lang="en-US" i="1" dirty="0" smtClean="0">
                <a:solidFill>
                  <a:srgbClr val="002060"/>
                </a:solidFill>
              </a:rPr>
              <a:t>antidote</a:t>
            </a:r>
            <a:r>
              <a:rPr lang="en-US" dirty="0" smtClean="0">
                <a:solidFill>
                  <a:srgbClr val="002060"/>
                </a:solidFill>
              </a:rPr>
              <a:t> to fatigue</a:t>
            </a:r>
            <a:r>
              <a:rPr lang="en-US" b="0" dirty="0" smtClean="0">
                <a:solidFill>
                  <a:srgbClr val="002060"/>
                </a:solidFill>
              </a:rPr>
              <a:t>.” </a:t>
            </a:r>
          </a:p>
          <a:p>
            <a:pPr lvl="0"/>
            <a:endParaRPr lang="en-US" dirty="0" smtClean="0">
              <a:solidFill>
                <a:srgbClr val="002060"/>
              </a:solidFill>
            </a:endParaRPr>
          </a:p>
          <a:p>
            <a:pPr lvl="0"/>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002060"/>
                </a:solidFill>
              </a:rPr>
              <a:t>Complete</a:t>
            </a:r>
            <a:r>
              <a:rPr lang="en-US" baseline="0" dirty="0" smtClean="0">
                <a:solidFill>
                  <a:srgbClr val="002060"/>
                </a:solidFill>
              </a:rPr>
              <a:t> Narration:  “Fatigue involves d</a:t>
            </a:r>
            <a:r>
              <a:rPr lang="en-US" dirty="0" smtClean="0">
                <a:solidFill>
                  <a:srgbClr val="002060"/>
                </a:solidFill>
              </a:rPr>
              <a:t>ecreased alertness, decreased attention to the environment (also termed </a:t>
            </a:r>
            <a:r>
              <a:rPr lang="en-US" i="1" dirty="0" smtClean="0">
                <a:solidFill>
                  <a:srgbClr val="002060"/>
                </a:solidFill>
              </a:rPr>
              <a:t>vigilance</a:t>
            </a:r>
            <a:r>
              <a:rPr lang="en-US" dirty="0" smtClean="0">
                <a:solidFill>
                  <a:srgbClr val="002060"/>
                </a:solidFill>
              </a:rPr>
              <a:t>), reduced performance, reduced motivation, irritability, impaired judgment, and, usually, feelings of drowsiness. </a:t>
            </a:r>
            <a:r>
              <a:rPr lang="en-US" sz="1200" kern="1200" dirty="0" smtClean="0">
                <a:solidFill>
                  <a:srgbClr val="002060"/>
                </a:solidFill>
                <a:latin typeface="+mn-lt"/>
                <a:ea typeface="+mn-ea"/>
                <a:cs typeface="+mn-cs"/>
              </a:rPr>
              <a:t>Driving fatigue is </a:t>
            </a:r>
            <a:r>
              <a:rPr lang="en-US" sz="1200" i="1" kern="1200" dirty="0" smtClean="0">
                <a:solidFill>
                  <a:srgbClr val="002060"/>
                </a:solidFill>
                <a:latin typeface="+mn-lt"/>
                <a:ea typeface="+mn-ea"/>
                <a:cs typeface="+mn-cs"/>
              </a:rPr>
              <a:t>not</a:t>
            </a:r>
            <a:r>
              <a:rPr lang="en-US" sz="1200" kern="1200" dirty="0" smtClean="0">
                <a:solidFill>
                  <a:srgbClr val="002060"/>
                </a:solidFill>
                <a:latin typeface="+mn-lt"/>
                <a:ea typeface="+mn-ea"/>
                <a:cs typeface="+mn-cs"/>
              </a:rPr>
              <a:t> the same as muscular fatigue.  </a:t>
            </a:r>
            <a:r>
              <a:rPr lang="en-US" sz="1200" kern="1200" dirty="0" smtClean="0">
                <a:solidFill>
                  <a:srgbClr val="002060"/>
                </a:solidFill>
                <a:latin typeface="+mn-lt"/>
                <a:ea typeface="+mn-ea"/>
                <a:cs typeface="Arial"/>
              </a:rPr>
              <a:t>For example, loading or unloading a truck generally does not impair your subsequent</a:t>
            </a:r>
            <a:r>
              <a:rPr lang="en-US" sz="1200" kern="1200" baseline="0" dirty="0" smtClean="0">
                <a:solidFill>
                  <a:srgbClr val="002060"/>
                </a:solidFill>
                <a:latin typeface="+mn-lt"/>
                <a:ea typeface="+mn-ea"/>
                <a:cs typeface="Arial"/>
              </a:rPr>
              <a:t> </a:t>
            </a:r>
            <a:r>
              <a:rPr lang="en-US" sz="1200" kern="1200" dirty="0" smtClean="0">
                <a:solidFill>
                  <a:srgbClr val="002060"/>
                </a:solidFill>
                <a:latin typeface="+mn-lt"/>
                <a:ea typeface="+mn-ea"/>
                <a:cs typeface="Arial"/>
              </a:rPr>
              <a:t>driving, even though you may be physically tired.</a:t>
            </a:r>
            <a:r>
              <a:rPr lang="en-US" sz="1200" kern="1200" dirty="0" smtClean="0">
                <a:solidFill>
                  <a:srgbClr val="002060"/>
                </a:solidFill>
                <a:latin typeface="+mn-lt"/>
                <a:ea typeface="+mn-ea"/>
                <a:cs typeface="+mn-cs"/>
              </a:rPr>
              <a:t>”</a:t>
            </a:r>
            <a:r>
              <a:rPr lang="en-US" dirty="0" smtClean="0">
                <a:solidFill>
                  <a:srgbClr val="002060"/>
                </a:solidFill>
              </a:rPr>
              <a:t>”</a:t>
            </a:r>
          </a:p>
          <a:p>
            <a:endParaRPr lang="en-US" sz="1200" b="1" kern="1200" dirty="0" smtClean="0">
              <a:solidFill>
                <a:srgbClr val="002060"/>
              </a:solidFill>
              <a:latin typeface="+mn-lt"/>
              <a:ea typeface="+mn-ea"/>
              <a:cs typeface="+mn-cs"/>
            </a:endParaRPr>
          </a:p>
          <a:p>
            <a:endParaRPr lang="en-US"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a:t>
            </a:r>
            <a:r>
              <a:rPr lang="en-US" b="0" dirty="0" smtClean="0"/>
              <a:t>“</a:t>
            </a:r>
            <a:r>
              <a:rPr lang="en-US" b="0" dirty="0" smtClean="0">
                <a:solidFill>
                  <a:srgbClr val="002060"/>
                </a:solidFill>
              </a:rPr>
              <a:t>Two general </a:t>
            </a:r>
            <a:r>
              <a:rPr lang="en-US" b="0" i="1" dirty="0" smtClean="0">
                <a:solidFill>
                  <a:srgbClr val="002060"/>
                </a:solidFill>
              </a:rPr>
              <a:t>categories</a:t>
            </a:r>
            <a:r>
              <a:rPr lang="en-US" b="0" dirty="0" smtClean="0">
                <a:solidFill>
                  <a:srgbClr val="002060"/>
                </a:solidFill>
              </a:rPr>
              <a:t> of fatigue are i</a:t>
            </a:r>
            <a:r>
              <a:rPr lang="en-US" sz="3200" b="0" dirty="0" smtClean="0">
                <a:solidFill>
                  <a:srgbClr val="002060"/>
                </a:solidFill>
              </a:rPr>
              <a:t>nternal fatigue, also</a:t>
            </a:r>
            <a:r>
              <a:rPr lang="en-US" sz="3200" b="0" baseline="0" dirty="0" smtClean="0">
                <a:solidFill>
                  <a:srgbClr val="002060"/>
                </a:solidFill>
              </a:rPr>
              <a:t> called  </a:t>
            </a:r>
            <a:r>
              <a:rPr lang="en-US" sz="3200" b="0" dirty="0" smtClean="0">
                <a:solidFill>
                  <a:srgbClr val="002060"/>
                </a:solidFill>
              </a:rPr>
              <a:t>“sleep-related” fatigue, and task-related fatigue,</a:t>
            </a:r>
            <a:r>
              <a:rPr lang="en-US" sz="3200" b="0" baseline="0" dirty="0" smtClean="0">
                <a:solidFill>
                  <a:srgbClr val="002060"/>
                </a:solidFill>
              </a:rPr>
              <a:t> </a:t>
            </a:r>
            <a:r>
              <a:rPr lang="en-US" sz="3200" b="0" dirty="0" smtClean="0">
                <a:solidFill>
                  <a:srgbClr val="002060"/>
                </a:solidFill>
              </a:rPr>
              <a:t>also called activity-related fatigue.  </a:t>
            </a:r>
            <a:r>
              <a:rPr lang="en-US" b="0" dirty="0" smtClean="0">
                <a:solidFill>
                  <a:srgbClr val="002060"/>
                </a:solidFill>
              </a:rPr>
              <a:t>Both can impair your performance even if you don’t fall asleep-at-the-wheel.  Reduced vigilance – that is, reduced attention to the environment – begins</a:t>
            </a:r>
            <a:r>
              <a:rPr lang="en-US" b="0" baseline="0" dirty="0" smtClean="0">
                <a:solidFill>
                  <a:srgbClr val="002060"/>
                </a:solidFill>
              </a:rPr>
              <a:t> well before feelings of sleepiness.</a:t>
            </a:r>
            <a:r>
              <a:rPr lang="en-US" b="0" dirty="0" smtClean="0">
                <a:solidFill>
                  <a:srgbClr val="002060"/>
                </a:solidFill>
              </a:rPr>
              <a:t>” </a:t>
            </a:r>
          </a:p>
          <a:p>
            <a:endParaRPr lang="en-US" sz="1200" b="1" kern="1200" dirty="0" smtClean="0">
              <a:solidFill>
                <a:srgbClr val="00206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Complete Narration:  </a:t>
            </a:r>
            <a:r>
              <a:rPr lang="en-US" dirty="0" smtClean="0"/>
              <a:t>“Let’s show how internal and task-related fatigue factors combine to affect alertness, attention, and driving performance.</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 [Insert Internal</a:t>
            </a:r>
            <a:r>
              <a:rPr lang="en-US" b="1" baseline="0" dirty="0" smtClean="0"/>
              <a:t> factors box] </a:t>
            </a:r>
            <a:r>
              <a:rPr lang="en-US" baseline="0" dirty="0" smtClean="0"/>
              <a:t>Internal factors include individual susceptibility; amount of sleep; time-of-day; time awake; stimulants like caffeine, and other drugs; your general health; and your mood.</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(Insert Task-related box]  </a:t>
            </a:r>
            <a:r>
              <a:rPr lang="en-US" baseline="0" dirty="0" smtClean="0"/>
              <a:t>Task-related factors include time-on-task (such as hours of driving), task complexity, and task monotony.</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[Insert two arrows and Alertness]   </a:t>
            </a:r>
            <a:r>
              <a:rPr lang="en-US" baseline="0" dirty="0" smtClean="0"/>
              <a:t>All these factors affect your level of alertness . .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[Insert arrow and Attention] </a:t>
            </a:r>
            <a:r>
              <a:rPr lang="en-US" baseline="0" dirty="0" smtClean="0"/>
              <a:t>. . . which in turn affects your attention to the environment.</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[Insert arrow and Driving Performance]  </a:t>
            </a:r>
            <a:r>
              <a:rPr lang="en-US" baseline="0" dirty="0" smtClean="0"/>
              <a:t>That affects your driving performance.”</a:t>
            </a:r>
          </a:p>
          <a:p>
            <a:endParaRPr lang="en-US" sz="1200" kern="1200" dirty="0" smtClean="0">
              <a:solidFill>
                <a:srgbClr val="00206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Additional information:  Figure adapted from </a:t>
            </a:r>
            <a:r>
              <a:rPr lang="en-US" baseline="0" dirty="0" err="1" smtClean="0"/>
              <a:t>Thiffault</a:t>
            </a:r>
            <a:r>
              <a:rPr lang="en-US" baseline="0" dirty="0" smtClean="0"/>
              <a:t> (2011).</a:t>
            </a:r>
            <a:endParaRPr lang="en-US" dirty="0" smtClean="0"/>
          </a:p>
          <a:p>
            <a:endParaRPr lang="en-US" sz="1200" kern="1200" dirty="0" smtClean="0">
              <a:solidFill>
                <a:srgbClr val="002060"/>
              </a:solidFill>
              <a:latin typeface="+mn-lt"/>
              <a:ea typeface="+mn-ea"/>
              <a:cs typeface="+mn-cs"/>
            </a:endParaRPr>
          </a:p>
          <a:p>
            <a:endParaRPr lang="en-US" sz="1200" kern="1200" dirty="0" smtClean="0">
              <a:solidFill>
                <a:srgbClr val="00206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“We’ll begin with</a:t>
            </a:r>
            <a:r>
              <a:rPr lang="en-US" baseline="0" dirty="0" smtClean="0"/>
              <a:t> an introduction to the module and the Fatigue Management Program (or FMP).  We’ll also cover some basics of alertness, sleep, wellness, and performance.”</a:t>
            </a:r>
          </a:p>
          <a:p>
            <a:pPr lvl="0"/>
            <a:endParaRPr lang="en-US"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“While the science of driver fatigue can be complicated, it can also be pretty simple.</a:t>
            </a:r>
            <a:r>
              <a:rPr lang="en-US" baseline="0" dirty="0" smtClean="0"/>
              <a:t>  Sleep is the most important antidote to fatigue.  Sleep and other factors, such as time-of-day, determine your level of alertness.  Your alertness, along with other factors, affects your driving performance.  If you want to perform at a high level, start with good sleep.</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Complete Narration:  “Let’s talk about the characteristics of fatigue.  Topics include a</a:t>
            </a:r>
            <a:r>
              <a:rPr lang="en-US" dirty="0" smtClean="0">
                <a:solidFill>
                  <a:srgbClr val="002060"/>
                </a:solidFill>
              </a:rPr>
              <a:t>cute (or short-term) fatigue versus chronic fatigue, general signs and symptoms of fatigue, subjective versus objective self-assessments, effects of sleep deprivation on your health, signs of chronic sleep deprivation, and sleep debts and recovery.”</a:t>
            </a:r>
          </a:p>
          <a:p>
            <a:pPr>
              <a:buNone/>
            </a:pPr>
            <a:endParaRPr lang="en-US" dirty="0" smtClean="0">
              <a:solidFill>
                <a:srgbClr val="002060"/>
              </a:solidFill>
            </a:endParaRPr>
          </a:p>
          <a:p>
            <a:r>
              <a:rPr lang="en-US" sz="1200" kern="1200" dirty="0" smtClean="0">
                <a:solidFill>
                  <a:srgbClr val="002060"/>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   “We’ll start with</a:t>
            </a:r>
            <a:r>
              <a:rPr lang="en-US" baseline="0" dirty="0" smtClean="0"/>
              <a:t> the distinction between acute and chronic fatigue.  </a:t>
            </a:r>
            <a:r>
              <a:rPr lang="en-US" i="1" baseline="0" dirty="0" smtClean="0"/>
              <a:t>Acute</a:t>
            </a:r>
            <a:r>
              <a:rPr lang="en-US" baseline="0" dirty="0" smtClean="0"/>
              <a:t> or short-term fatigue is what we experience every day.  It is reduced or eliminated by a night’s sleep or a nap.  </a:t>
            </a:r>
            <a:r>
              <a:rPr lang="en-US" dirty="0" smtClean="0">
                <a:solidFill>
                  <a:srgbClr val="002060"/>
                </a:solidFill>
              </a:rPr>
              <a:t>Caffeine and rest (without sleep) reduce mild fatigue.  </a:t>
            </a:r>
            <a:r>
              <a:rPr lang="en-US" i="1" dirty="0" smtClean="0">
                <a:solidFill>
                  <a:srgbClr val="002060"/>
                </a:solidFill>
              </a:rPr>
              <a:t>Chronic</a:t>
            </a:r>
            <a:r>
              <a:rPr lang="en-US" dirty="0" smtClean="0">
                <a:solidFill>
                  <a:srgbClr val="002060"/>
                </a:solidFill>
              </a:rPr>
              <a:t>, or long-term, fatigue afflicts many drivers and other busy people.  It is due to inadequate sleep over a longer period, and is also called </a:t>
            </a:r>
            <a:r>
              <a:rPr lang="en-US" b="0" dirty="0" smtClean="0">
                <a:solidFill>
                  <a:srgbClr val="002060"/>
                </a:solidFill>
              </a:rPr>
              <a:t>sleep deprivation.  </a:t>
            </a:r>
            <a:r>
              <a:rPr lang="en-US" dirty="0" smtClean="0">
                <a:solidFill>
                  <a:srgbClr val="002060"/>
                </a:solidFill>
              </a:rPr>
              <a:t>To recover, you need a few nights of long, sound sleep.  And </a:t>
            </a:r>
            <a:r>
              <a:rPr lang="en-US" baseline="0" dirty="0" smtClean="0"/>
              <a:t>maybe you need to make permanent changes to your lifestyle.  Chronic fatigue will return if your old </a:t>
            </a:r>
            <a:r>
              <a:rPr lang="en-US" dirty="0" smtClean="0">
                <a:solidFill>
                  <a:srgbClr val="002060"/>
                </a:solidFill>
              </a:rPr>
              <a:t>habits return.”</a:t>
            </a:r>
          </a:p>
          <a:p>
            <a:pPr lvl="0"/>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“Whether fatigue is acute</a:t>
            </a:r>
            <a:r>
              <a:rPr lang="en-US" baseline="0" dirty="0" smtClean="0"/>
              <a:t> or chronic, there are certain signs and symptoms.  They include l</a:t>
            </a:r>
            <a:r>
              <a:rPr lang="en-US" dirty="0" smtClean="0">
                <a:solidFill>
                  <a:srgbClr val="002060"/>
                </a:solidFill>
              </a:rPr>
              <a:t>oss of alertness and attention, wandering thoughts, poor response with slow reactions, distorted judgment, and loss of motivation.”</a:t>
            </a:r>
          </a:p>
          <a:p>
            <a:endParaRPr lang="en-US" sz="1200" kern="1200" dirty="0" smtClean="0">
              <a:solidFill>
                <a:srgbClr val="00206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a:t>
            </a:r>
            <a:r>
              <a:rPr lang="en-US" b="0" dirty="0" smtClean="0"/>
              <a:t>Additional signs and symptoms of fatigue include depression, i</a:t>
            </a:r>
            <a:r>
              <a:rPr lang="en-US" b="0" dirty="0" smtClean="0">
                <a:solidFill>
                  <a:srgbClr val="002060"/>
                </a:solidFill>
              </a:rPr>
              <a:t>mpaired memory, reduced field-of-vision  or “tunnel vision”, and microsleeps</a:t>
            </a:r>
            <a:r>
              <a:rPr lang="en-US" dirty="0" smtClean="0">
                <a:solidFill>
                  <a:srgbClr val="002060"/>
                </a:solidFill>
              </a:rPr>
              <a:t>.  Microsleeps</a:t>
            </a:r>
            <a:r>
              <a:rPr lang="en-US" baseline="0" dirty="0" smtClean="0">
                <a:solidFill>
                  <a:srgbClr val="002060"/>
                </a:solidFill>
              </a:rPr>
              <a:t> are short losses of consciousness.  You “nod off” for a few seconds.  Microsleeps be</a:t>
            </a:r>
            <a:r>
              <a:rPr lang="en-US" sz="1100" dirty="0" smtClean="0">
                <a:solidFill>
                  <a:srgbClr val="002060"/>
                </a:solidFill>
              </a:rPr>
              <a:t>come longer, more frequent, and more</a:t>
            </a:r>
            <a:r>
              <a:rPr lang="en-US" sz="1100" baseline="0" dirty="0" smtClean="0">
                <a:solidFill>
                  <a:srgbClr val="002060"/>
                </a:solidFill>
              </a:rPr>
              <a:t> dangerous</a:t>
            </a:r>
            <a:r>
              <a:rPr lang="en-US" sz="1100" dirty="0" smtClean="0">
                <a:solidFill>
                  <a:srgbClr val="002060"/>
                </a:solidFill>
              </a:rPr>
              <a:t> with greater fatigue. . . .   Note, however, that fatigue has l</a:t>
            </a:r>
            <a:r>
              <a:rPr lang="en-US" dirty="0" smtClean="0">
                <a:solidFill>
                  <a:srgbClr val="002060"/>
                </a:solidFill>
              </a:rPr>
              <a:t>ittle effect on purely physical tasks such</a:t>
            </a:r>
            <a:r>
              <a:rPr lang="en-US" baseline="0" dirty="0" smtClean="0">
                <a:solidFill>
                  <a:srgbClr val="002060"/>
                </a:solidFill>
              </a:rPr>
              <a:t> as w</a:t>
            </a:r>
            <a:r>
              <a:rPr lang="en-US" sz="1100" dirty="0" smtClean="0">
                <a:solidFill>
                  <a:srgbClr val="002060"/>
                </a:solidFill>
              </a:rPr>
              <a:t>alking or lifting</a:t>
            </a:r>
            <a:r>
              <a:rPr lang="en-US" dirty="0" smtClean="0">
                <a:solidFill>
                  <a:srgbClr val="002060"/>
                </a:solidFill>
              </a:rPr>
              <a:t>.”</a:t>
            </a:r>
          </a:p>
        </p:txBody>
      </p:sp>
      <p:sp>
        <p:nvSpPr>
          <p:cNvPr id="4" name="Slide Number Placeholder 3"/>
          <p:cNvSpPr>
            <a:spLocks noGrp="1"/>
          </p:cNvSpPr>
          <p:nvPr>
            <p:ph type="sldNum" sz="quarter" idx="10"/>
          </p:nvPr>
        </p:nvSpPr>
        <p:spPr/>
        <p:txBody>
          <a:bodyPr/>
          <a:lstStyle/>
          <a:p>
            <a:fld id="{733A328A-D06A-4AC7-B4F7-8008382660D1}"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Complete Narration:  “Let’s talk about subjective versus objective</a:t>
            </a:r>
            <a:r>
              <a:rPr lang="en-US" baseline="0" dirty="0" smtClean="0"/>
              <a:t> assessments of fatigue.  In the U.S./Canada</a:t>
            </a:r>
            <a:r>
              <a:rPr lang="en-US" u="none" dirty="0" smtClean="0">
                <a:solidFill>
                  <a:srgbClr val="002060"/>
                </a:solidFill>
              </a:rPr>
              <a:t> Driver Fatigue and Alertness Study,</a:t>
            </a:r>
            <a:r>
              <a:rPr lang="en-US" u="none" baseline="0" dirty="0" smtClean="0">
                <a:solidFill>
                  <a:srgbClr val="002060"/>
                </a:solidFill>
              </a:rPr>
              <a:t> d</a:t>
            </a:r>
            <a:r>
              <a:rPr lang="en-US" dirty="0" smtClean="0">
                <a:solidFill>
                  <a:srgbClr val="002060"/>
                </a:solidFill>
              </a:rPr>
              <a:t>rivers subjectively rated their own alertness.  Self-ratings</a:t>
            </a:r>
            <a:r>
              <a:rPr lang="en-US" baseline="0" dirty="0" smtClean="0">
                <a:solidFill>
                  <a:srgbClr val="002060"/>
                </a:solidFill>
              </a:rPr>
              <a:t> were often inaccurate compared to </a:t>
            </a:r>
            <a:r>
              <a:rPr lang="en-US" dirty="0" smtClean="0">
                <a:solidFill>
                  <a:srgbClr val="002060"/>
                </a:solidFill>
              </a:rPr>
              <a:t>objective measures of alertness.  Drivers tended to rate themselves as being more alert than they actually were.  Self-ratings tended to be based on </a:t>
            </a:r>
            <a:r>
              <a:rPr lang="en-US" i="1" dirty="0" smtClean="0">
                <a:solidFill>
                  <a:srgbClr val="002060"/>
                </a:solidFill>
              </a:rPr>
              <a:t>expectations</a:t>
            </a:r>
            <a:r>
              <a:rPr lang="en-US" dirty="0" smtClean="0">
                <a:solidFill>
                  <a:srgbClr val="002060"/>
                </a:solidFill>
              </a:rPr>
              <a:t>.  A person might say, for example, “I’ve been driving for a long time, so I must be tired.”  Or, “I just started</a:t>
            </a:r>
            <a:r>
              <a:rPr lang="en-US" baseline="0" dirty="0" smtClean="0">
                <a:solidFill>
                  <a:srgbClr val="002060"/>
                </a:solidFill>
              </a:rPr>
              <a:t> driving, so I couldn’t be tired.”</a:t>
            </a:r>
            <a:endParaRPr lang="en-US" dirty="0" smtClean="0">
              <a:solidFill>
                <a:srgbClr val="002060"/>
              </a:solidFill>
            </a:endParaRPr>
          </a:p>
          <a:p>
            <a:r>
              <a:rPr lang="en-US" baseline="0" dirty="0" smtClean="0"/>
              <a:t> </a:t>
            </a:r>
            <a:endParaRPr lang="en-US" sz="1200" kern="1200" dirty="0" smtClean="0">
              <a:solidFill>
                <a:srgbClr val="002060"/>
              </a:solidFill>
              <a:latin typeface="+mn-lt"/>
              <a:ea typeface="+mn-ea"/>
              <a:cs typeface="+mn-cs"/>
            </a:endParaRPr>
          </a:p>
          <a:p>
            <a:pPr lvl="0"/>
            <a:r>
              <a:rPr lang="en-US" dirty="0" smtClean="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33CC"/>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Study cited:  Driver Fatigue and</a:t>
            </a:r>
            <a:r>
              <a:rPr lang="en-US" baseline="0" dirty="0" smtClean="0"/>
              <a:t> Alertness Study, Wylie et al., 1996.  Also see Wylie et al., 1997.</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Additional information:  The fact that drivers tend to rate themselves as more alert than they actually</a:t>
            </a:r>
            <a:r>
              <a:rPr lang="en-US" baseline="0" dirty="0" smtClean="0"/>
              <a:t> are is an example of the </a:t>
            </a:r>
            <a:r>
              <a:rPr lang="en-US" i="1" baseline="0" dirty="0" smtClean="0"/>
              <a:t>self-assessment bias </a:t>
            </a:r>
            <a:r>
              <a:rPr lang="en-US" baseline="0" dirty="0" smtClean="0"/>
              <a:t>in driving.  One study showed that about half of all U.S. drivers consider themselves to be in the top 20%!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Complete Narration:   “</a:t>
            </a:r>
            <a:r>
              <a:rPr lang="en-US" u="none" dirty="0" smtClean="0">
                <a:solidFill>
                  <a:srgbClr val="002060"/>
                </a:solidFill>
              </a:rPr>
              <a:t>Stanford University conducted a study in which s</a:t>
            </a:r>
            <a:r>
              <a:rPr lang="en-US" dirty="0" smtClean="0">
                <a:solidFill>
                  <a:srgbClr val="002060"/>
                </a:solidFill>
              </a:rPr>
              <a:t>ubjects were sleep-deprived and asked to stay awake as long as possible.  They were periodically asked to predict whether they would fall asleep in the next 2 minutes.  The onset of sleep was correctly predicted </a:t>
            </a:r>
            <a:r>
              <a:rPr lang="en-US" b="1" dirty="0" smtClean="0">
                <a:solidFill>
                  <a:srgbClr val="002060"/>
                </a:solidFill>
              </a:rPr>
              <a:t>78%</a:t>
            </a:r>
            <a:r>
              <a:rPr lang="en-US" dirty="0" smtClean="0">
                <a:solidFill>
                  <a:srgbClr val="002060"/>
                </a:solidFill>
              </a:rPr>
              <a:t> of the time</a:t>
            </a:r>
            <a:r>
              <a:rPr lang="en-US" baseline="0" dirty="0" smtClean="0">
                <a:solidFill>
                  <a:srgbClr val="002060"/>
                </a:solidFill>
              </a:rPr>
              <a:t> by the subjects.  </a:t>
            </a:r>
            <a:r>
              <a:rPr lang="en-US" dirty="0" smtClean="0">
                <a:solidFill>
                  <a:srgbClr val="002060"/>
                </a:solidFill>
              </a:rPr>
              <a:t>But </a:t>
            </a:r>
            <a:r>
              <a:rPr lang="en-US" b="1" dirty="0" smtClean="0">
                <a:solidFill>
                  <a:srgbClr val="002060"/>
                </a:solidFill>
              </a:rPr>
              <a:t>22%</a:t>
            </a:r>
            <a:r>
              <a:rPr lang="en-US" dirty="0" smtClean="0">
                <a:solidFill>
                  <a:srgbClr val="002060"/>
                </a:solidFill>
              </a:rPr>
              <a:t> of the time it wasn’t.  This would be l</a:t>
            </a:r>
            <a:r>
              <a:rPr lang="en-US" sz="1100" dirty="0" smtClean="0">
                <a:solidFill>
                  <a:srgbClr val="002060"/>
                </a:solidFill>
              </a:rPr>
              <a:t>ike thinking you could stay awake but then fall asleep-at-the-wheel.  There were l</a:t>
            </a:r>
            <a:r>
              <a:rPr lang="en-US" dirty="0" smtClean="0">
                <a:solidFill>
                  <a:srgbClr val="002060"/>
                </a:solidFill>
              </a:rPr>
              <a:t>arge individual differences in the ability to predict falling asleep.  Some people predicted so poorly it was almost like guessing.  </a:t>
            </a:r>
            <a:r>
              <a:rPr lang="en-US" sz="1100" dirty="0" smtClean="0">
                <a:solidFill>
                  <a:srgbClr val="002060"/>
                </a:solidFill>
              </a:rPr>
              <a:t>You don’t want to be driving down the road </a:t>
            </a:r>
            <a:r>
              <a:rPr lang="en-US" sz="1100" i="1" dirty="0" smtClean="0">
                <a:solidFill>
                  <a:srgbClr val="002060"/>
                </a:solidFill>
              </a:rPr>
              <a:t>guessing</a:t>
            </a:r>
            <a:r>
              <a:rPr lang="en-US" sz="1100" dirty="0" smtClean="0">
                <a:solidFill>
                  <a:srgbClr val="002060"/>
                </a:solidFill>
              </a:rPr>
              <a:t> whether you will stay awake or fall asleep!”</a:t>
            </a:r>
          </a:p>
          <a:p>
            <a:pPr>
              <a:buNone/>
            </a:pPr>
            <a:r>
              <a:rPr lang="en-US" sz="1100" dirty="0" smtClean="0">
                <a:solidFill>
                  <a:srgbClr val="002060"/>
                </a:solidFill>
              </a:rPr>
              <a:t>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Source:  </a:t>
            </a:r>
            <a:r>
              <a:rPr lang="en-US" sz="1100" dirty="0" err="1" smtClean="0"/>
              <a:t>Itoi</a:t>
            </a:r>
            <a:r>
              <a:rPr lang="en-US" sz="1100" dirty="0" smtClean="0"/>
              <a:t> et al., 1993.</a:t>
            </a:r>
          </a:p>
          <a:p>
            <a:pPr>
              <a:buNone/>
            </a:pPr>
            <a:endParaRPr lang="en-US" sz="1100" dirty="0" smtClean="0">
              <a:solidFill>
                <a:srgbClr val="002060"/>
              </a:solidFill>
            </a:endParaRPr>
          </a:p>
          <a:p>
            <a:pPr>
              <a:buNone/>
            </a:pPr>
            <a:endParaRPr lang="en-US" sz="1100" dirty="0" smtClean="0">
              <a:solidFill>
                <a:srgbClr val="002060"/>
              </a:solidFill>
            </a:endParaRPr>
          </a:p>
          <a:p>
            <a:pPr>
              <a:buNone/>
            </a:pPr>
            <a:endParaRPr lang="en-US" sz="1100" dirty="0" smtClean="0">
              <a:solidFill>
                <a:srgbClr val="002060"/>
              </a:solidFill>
            </a:endParaRPr>
          </a:p>
          <a:p>
            <a:pPr>
              <a:buNone/>
            </a:pPr>
            <a:endParaRPr lang="en-US" sz="1100"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smtClean="0"/>
              <a:t>Complete Narration:  “M</a:t>
            </a:r>
            <a:r>
              <a:rPr lang="en-US" baseline="0" dirty="0" smtClean="0"/>
              <a:t>any asleep-at-the-wheel drivers never feel drowsy!   The University of North Carolina conducted i</a:t>
            </a:r>
            <a:r>
              <a:rPr lang="en-US" dirty="0" smtClean="0">
                <a:solidFill>
                  <a:srgbClr val="002060"/>
                </a:solidFill>
              </a:rPr>
              <a:t>nterviews with 312 motorists who had crashed after falling asleep-at-the-wheel.  They</a:t>
            </a:r>
            <a:r>
              <a:rPr lang="en-US" baseline="0" dirty="0" smtClean="0">
                <a:solidFill>
                  <a:srgbClr val="002060"/>
                </a:solidFill>
              </a:rPr>
              <a:t> were asked </a:t>
            </a:r>
            <a:r>
              <a:rPr lang="en-US" dirty="0" smtClean="0">
                <a:solidFill>
                  <a:srgbClr val="002060"/>
                </a:solidFill>
              </a:rPr>
              <a:t>“How drowsy did you feel before you fell asleep-at-the-wheel?”  As you see in this</a:t>
            </a:r>
            <a:r>
              <a:rPr lang="en-US" baseline="0" dirty="0" smtClean="0">
                <a:solidFill>
                  <a:srgbClr val="002060"/>
                </a:solidFill>
              </a:rPr>
              <a:t> pie-chart, 23% said that they were “not at all drowsy.”  Another 21% said only, “slightly drowsy.”  These people never expected to fall asleep at the wheel.”</a:t>
            </a:r>
          </a:p>
          <a:p>
            <a:pPr marL="0" indent="0">
              <a:buNone/>
            </a:pPr>
            <a:endParaRPr lang="en-US" baseline="0" dirty="0" smtClean="0">
              <a:solidFill>
                <a:srgbClr val="002060"/>
              </a:solidFill>
            </a:endParaRPr>
          </a:p>
          <a:p>
            <a:r>
              <a:rPr lang="en-US" dirty="0" smtClean="0"/>
              <a:t>__________________</a:t>
            </a:r>
          </a:p>
          <a:p>
            <a:r>
              <a:rPr lang="en-US" dirty="0" smtClean="0"/>
              <a:t>Source: Stutts et al., 1999. </a:t>
            </a:r>
          </a:p>
          <a:p>
            <a:r>
              <a:rPr lang="en-US" baseline="0" dirty="0" smtClean="0"/>
              <a:t> </a:t>
            </a:r>
            <a:endParaRPr lang="en-US" sz="1200" kern="1200" dirty="0" smtClean="0">
              <a:solidFill>
                <a:srgbClr val="00206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“But, in the same study, only 11% of the people had had 8 or more hours of sleep the night</a:t>
            </a:r>
            <a:r>
              <a:rPr lang="en-US" baseline="0" dirty="0" smtClean="0"/>
              <a:t> before.  They were asked, “How much sleep had you had the night before the crash?”  Only 11% had had 8 or more hours, while another 28% had had 6 to 7.9 hours.  A total of 54% had had </a:t>
            </a:r>
            <a:r>
              <a:rPr lang="en-US" i="1" baseline="0" dirty="0" smtClean="0"/>
              <a:t>less than 6 hours </a:t>
            </a:r>
            <a:r>
              <a:rPr lang="en-US" baseline="0" dirty="0" smtClean="0"/>
              <a:t>sleep.  Sleep loss is the major cause of fatigue-related crashes.”  </a:t>
            </a:r>
            <a:endParaRPr lang="en-US" dirty="0" smtClean="0"/>
          </a:p>
          <a:p>
            <a:endParaRPr lang="en-US" dirty="0" smtClean="0"/>
          </a:p>
          <a:p>
            <a:r>
              <a:rPr lang="en-US" dirty="0" smtClean="0"/>
              <a:t>_____________________________</a:t>
            </a:r>
          </a:p>
          <a:p>
            <a:r>
              <a:rPr lang="en-US" dirty="0" smtClean="0"/>
              <a:t>Additional</a:t>
            </a:r>
            <a:r>
              <a:rPr lang="en-US" baseline="0" dirty="0" smtClean="0"/>
              <a:t> information:  </a:t>
            </a:r>
            <a:r>
              <a:rPr lang="en-US" dirty="0" smtClean="0"/>
              <a:t>As</a:t>
            </a:r>
            <a:r>
              <a:rPr lang="en-US" baseline="0" dirty="0" smtClean="0"/>
              <a:t> previously, </a:t>
            </a:r>
            <a:r>
              <a:rPr lang="en-US" sz="1200" u="sng" dirty="0" smtClean="0">
                <a:solidFill>
                  <a:srgbClr val="002060"/>
                </a:solidFill>
              </a:rPr>
              <a:t>University of North Carolina Study</a:t>
            </a:r>
            <a:r>
              <a:rPr lang="en-US" sz="1200" dirty="0" smtClean="0">
                <a:solidFill>
                  <a:srgbClr val="002060"/>
                </a:solidFill>
              </a:rPr>
              <a:t>: Interviews with 312 motorists who had crashed after falling asleep-at-the-wheel.</a:t>
            </a:r>
          </a:p>
          <a:p>
            <a:r>
              <a:rPr lang="en-US" baseline="0" dirty="0" smtClean="0"/>
              <a:t> </a:t>
            </a:r>
            <a:endParaRPr lang="en-US" sz="1200" kern="1200" dirty="0" smtClean="0">
              <a:solidFill>
                <a:srgbClr val="002060"/>
              </a:solidFill>
              <a:latin typeface="+mn-lt"/>
              <a:ea typeface="+mn-ea"/>
              <a:cs typeface="+mn-cs"/>
            </a:endParaRPr>
          </a:p>
          <a:p>
            <a:r>
              <a:rPr lang="en-US" dirty="0" smtClean="0"/>
              <a:t>Source: Stutts et al., 1999.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a:r>
              <a:rPr lang="en-US" dirty="0" smtClean="0"/>
              <a:t>Complete</a:t>
            </a:r>
            <a:r>
              <a:rPr lang="en-US" baseline="0" dirty="0" smtClean="0"/>
              <a:t> Narration:  “Try to assess your own fatigue based on </a:t>
            </a:r>
            <a:r>
              <a:rPr lang="en-US" i="1" baseline="0" dirty="0" smtClean="0"/>
              <a:t>objective</a:t>
            </a:r>
            <a:r>
              <a:rPr lang="en-US" baseline="0" dirty="0" smtClean="0"/>
              <a:t> signs.  These include e</a:t>
            </a:r>
            <a:r>
              <a:rPr lang="en-US" dirty="0" smtClean="0">
                <a:solidFill>
                  <a:srgbClr val="002060"/>
                </a:solidFill>
              </a:rPr>
              <a:t>yelid droop and loss of focus; yawning; wandering and disjointed thoughts; scattered, dreamlike visions; head movements such as gentle swaying or jerks; and reduced field-of-view</a:t>
            </a:r>
            <a:r>
              <a:rPr lang="en-US" sz="2200" dirty="0" smtClean="0">
                <a:solidFill>
                  <a:srgbClr val="002060"/>
                </a:solidFill>
              </a:rPr>
              <a:t>, or “tunnel vision.”</a:t>
            </a:r>
            <a:r>
              <a:rPr lang="en-US" sz="2200" baseline="0" dirty="0" smtClean="0">
                <a:solidFill>
                  <a:srgbClr val="002060"/>
                </a:solidFill>
              </a:rPr>
              <a:t>  An example of tunnel vision would be f</a:t>
            </a:r>
            <a:r>
              <a:rPr lang="en-US" sz="2200" dirty="0" smtClean="0">
                <a:solidFill>
                  <a:srgbClr val="002060"/>
                </a:solidFill>
              </a:rPr>
              <a:t>ailing to check your mirrors.”</a:t>
            </a:r>
          </a:p>
          <a:p>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“Our introduction includes </a:t>
            </a:r>
            <a:r>
              <a:rPr lang="en-US" baseline="0" dirty="0" smtClean="0"/>
              <a:t>an overview of the North American Fatigue Management Program,  the NAFMP training program, this </a:t>
            </a:r>
            <a:r>
              <a:rPr lang="en-US" dirty="0" smtClean="0"/>
              <a:t>module, and its learning goals</a:t>
            </a:r>
            <a:r>
              <a:rPr lang="en-US" baseline="0" dirty="0" smtClean="0"/>
              <a:t>.”</a:t>
            </a:r>
          </a:p>
          <a:p>
            <a:endParaRPr lang="en-US" baseline="0" dirty="0" smtClean="0"/>
          </a:p>
          <a:p>
            <a:pPr lvl="0"/>
            <a:r>
              <a:rPr lang="en-US" dirty="0" smtClean="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Additional 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Learning objectives</a:t>
            </a:r>
            <a:r>
              <a:rPr lang="en-US" baseline="0" dirty="0" smtClean="0">
                <a:solidFill>
                  <a:srgbClr val="002060"/>
                </a:solidFill>
              </a:rPr>
              <a:t> for this section include:</a:t>
            </a:r>
          </a:p>
          <a:p>
            <a:pPr lvl="0"/>
            <a:r>
              <a:rPr lang="en-US" sz="1200" kern="1200" dirty="0" smtClean="0">
                <a:solidFill>
                  <a:schemeClr val="tx1"/>
                </a:solidFill>
                <a:latin typeface="+mn-lt"/>
                <a:ea typeface="+mn-ea"/>
                <a:cs typeface="+mn-cs"/>
              </a:rPr>
              <a:t>(K) Recognize NAFMP purpose.</a:t>
            </a:r>
          </a:p>
          <a:p>
            <a:pPr lvl="0"/>
            <a:r>
              <a:rPr lang="en-US" sz="1200" kern="1200" dirty="0" smtClean="0">
                <a:solidFill>
                  <a:schemeClr val="tx1"/>
                </a:solidFill>
                <a:latin typeface="+mn-lt"/>
                <a:ea typeface="+mn-ea"/>
                <a:cs typeface="+mn-cs"/>
              </a:rPr>
              <a:t>(K) Recognize this module as part of a 10-module NAFMP training program.</a:t>
            </a:r>
          </a:p>
          <a:p>
            <a:pPr lvl="0"/>
            <a:r>
              <a:rPr lang="en-US" sz="1200" kern="1200" dirty="0" smtClean="0">
                <a:solidFill>
                  <a:schemeClr val="tx1"/>
                </a:solidFill>
                <a:latin typeface="+mn-lt"/>
                <a:ea typeface="+mn-ea"/>
                <a:cs typeface="+mn-cs"/>
              </a:rPr>
              <a:t>(K) Understand general organization of module and major sections.</a:t>
            </a:r>
          </a:p>
          <a:p>
            <a:pPr lvl="0"/>
            <a:r>
              <a:rPr lang="en-US" sz="1200" kern="1200" dirty="0" smtClean="0">
                <a:solidFill>
                  <a:schemeClr val="tx1"/>
                </a:solidFill>
                <a:latin typeface="+mn-lt"/>
                <a:ea typeface="+mn-ea"/>
                <a:cs typeface="+mn-cs"/>
              </a:rPr>
              <a:t>(K) Recognize</a:t>
            </a:r>
            <a:r>
              <a:rPr lang="en-US" sz="1200" kern="1200" baseline="0" dirty="0" smtClean="0">
                <a:solidFill>
                  <a:schemeClr val="tx1"/>
                </a:solidFill>
                <a:latin typeface="+mn-lt"/>
                <a:ea typeface="+mn-ea"/>
                <a:cs typeface="+mn-cs"/>
              </a:rPr>
              <a:t> general module learning goals (Knowledge, Skill, Attitudes)</a:t>
            </a:r>
          </a:p>
          <a:p>
            <a:pPr lvl="0"/>
            <a:r>
              <a:rPr lang="en-US" sz="1200" kern="1200" baseline="0" dirty="0" smtClean="0">
                <a:solidFill>
                  <a:schemeClr val="tx1"/>
                </a:solidFill>
                <a:latin typeface="+mn-lt"/>
                <a:ea typeface="+mn-ea"/>
                <a:cs typeface="+mn-cs"/>
              </a:rPr>
              <a:t>(K) Recognize seven acronyms used in module.</a:t>
            </a: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Complete</a:t>
            </a:r>
            <a:r>
              <a:rPr lang="en-US" b="0" baseline="0" dirty="0" smtClean="0"/>
              <a:t> Narration: </a:t>
            </a:r>
            <a:r>
              <a:rPr lang="en-US" sz="2400" b="0" dirty="0" smtClean="0"/>
              <a:t>“Other</a:t>
            </a:r>
            <a:r>
              <a:rPr lang="en-US" sz="2400" b="0" baseline="0" dirty="0" smtClean="0"/>
              <a:t> objective, observable signs of sleepiness include </a:t>
            </a:r>
            <a:r>
              <a:rPr lang="en-US" sz="2400" b="0" baseline="0" dirty="0" smtClean="0">
                <a:solidFill>
                  <a:srgbClr val="800000"/>
                </a:solidFill>
              </a:rPr>
              <a:t>b</a:t>
            </a:r>
            <a:r>
              <a:rPr lang="en-US" sz="2400" b="0" dirty="0" smtClean="0">
                <a:solidFill>
                  <a:srgbClr val="800000"/>
                </a:solidFill>
              </a:rPr>
              <a:t>ody movements like fidgeting, shifting positions, adjusting windows or the air conditioning.  V</a:t>
            </a:r>
            <a:r>
              <a:rPr lang="en-US" sz="2400" b="0" baseline="0" dirty="0" smtClean="0">
                <a:solidFill>
                  <a:srgbClr val="800000"/>
                </a:solidFill>
              </a:rPr>
              <a:t>ehicle control may also decline as seen in weaving, cr</a:t>
            </a:r>
            <a:r>
              <a:rPr lang="en-US" sz="2400" b="0" dirty="0" smtClean="0">
                <a:solidFill>
                  <a:srgbClr val="800000"/>
                </a:solidFill>
              </a:rPr>
              <a:t>ossing a rumble strip, “drift &amp; jerk” steering, and driving at variable speeds.  Other signs include delayed or incorrect responses and microsleeps.”</a:t>
            </a:r>
          </a:p>
          <a:p>
            <a:endParaRPr lang="en-US" sz="2400" b="0" kern="1200" dirty="0" smtClean="0">
              <a:solidFill>
                <a:srgbClr val="800000"/>
              </a:solidFill>
              <a:latin typeface="+mn-lt"/>
              <a:ea typeface="+mn-ea"/>
              <a:cs typeface="+mn-cs"/>
            </a:endParaRPr>
          </a:p>
          <a:p>
            <a:pPr lvl="0"/>
            <a:r>
              <a:rPr lang="en-US" sz="2400" dirty="0" smtClean="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33CC"/>
                </a:solidFill>
              </a:rPr>
              <a:t>TtT Narration</a:t>
            </a:r>
            <a:r>
              <a:rPr lang="en-US" sz="2400" baseline="0" dirty="0" smtClean="0">
                <a:solidFill>
                  <a:srgbClr val="0033CC"/>
                </a:solidFill>
              </a:rPr>
              <a:t>:   “Other o</a:t>
            </a:r>
            <a:r>
              <a:rPr lang="en-US" sz="2400" baseline="0" dirty="0" smtClean="0"/>
              <a:t>bjective, observable signs </a:t>
            </a:r>
            <a:r>
              <a:rPr lang="en-US" sz="2400" dirty="0" smtClean="0">
                <a:solidFill>
                  <a:srgbClr val="800000"/>
                </a:solidFill>
              </a:rPr>
              <a:t>include those related to body movements and vehicle control.  Fatigued</a:t>
            </a:r>
            <a:r>
              <a:rPr lang="en-US" sz="2400" baseline="0" dirty="0" smtClean="0">
                <a:solidFill>
                  <a:srgbClr val="800000"/>
                </a:solidFill>
              </a:rPr>
              <a:t> drivers may also make </a:t>
            </a:r>
            <a:r>
              <a:rPr lang="en-US" sz="2400" dirty="0" smtClean="0">
                <a:solidFill>
                  <a:srgbClr val="800000"/>
                </a:solidFill>
              </a:rPr>
              <a:t>delayed or incorrect responses, or have microsleeps.”</a:t>
            </a:r>
            <a:endParaRPr lang="en-US" sz="220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rgbClr val="800000"/>
                </a:solidFill>
                <a:latin typeface="+mn-lt"/>
                <a:ea typeface="+mn-ea"/>
                <a:cs typeface="+mn-cs"/>
              </a:rPr>
              <a:t>Additional information:  In a m</a:t>
            </a:r>
            <a:r>
              <a:rPr lang="en-US" sz="1200" dirty="0" smtClean="0"/>
              <a:t>icrosleep, the </a:t>
            </a:r>
            <a:r>
              <a:rPr lang="en-US" sz="1200" baseline="0" dirty="0" smtClean="0"/>
              <a:t>brain transiently goes into light sleep, even though the eyes may still be open.  It is like a camera with no film.  Information is coming in but it is not registering.</a:t>
            </a:r>
            <a:endParaRPr lang="en-US" sz="1200" dirty="0" smtClean="0"/>
          </a:p>
          <a:p>
            <a:endParaRPr lang="en-US" sz="1200" b="0" kern="1200" dirty="0" smtClean="0">
              <a:solidFill>
                <a:srgbClr val="800000"/>
              </a:solidFill>
              <a:latin typeface="+mn-lt"/>
              <a:ea typeface="+mn-ea"/>
              <a:cs typeface="+mn-cs"/>
            </a:endParaRP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“The</a:t>
            </a:r>
            <a:r>
              <a:rPr lang="en-US" baseline="0" dirty="0" smtClean="0"/>
              <a:t> health effects of sleep deprivation are less immediate but equally frightening.  They include i</a:t>
            </a:r>
            <a:r>
              <a:rPr lang="en-US" dirty="0" smtClean="0">
                <a:solidFill>
                  <a:srgbClr val="002060"/>
                </a:solidFill>
              </a:rPr>
              <a:t>ncreased blood pressure, increased risk of heart disease, gastrointestinal problems, increased sick days, increased calorie consumption, and weight gain.”</a:t>
            </a:r>
          </a:p>
          <a:p>
            <a:pPr lvl="0"/>
            <a:r>
              <a:rPr lang="en-US" sz="1200" dirty="0" smtClean="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33CC"/>
              </a:solidFill>
            </a:endParaRPr>
          </a:p>
          <a:p>
            <a:endParaRPr lang="en-US" dirty="0" smtClean="0"/>
          </a:p>
          <a:p>
            <a:r>
              <a:rPr lang="en-US" dirty="0" smtClean="0"/>
              <a:t>Principal source:  Saltzman and Belzer, 2007.</a:t>
            </a:r>
          </a:p>
          <a:p>
            <a:endParaRPr lang="en-US"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Narration:  </a:t>
            </a:r>
            <a:r>
              <a:rPr lang="en-US" b="0" baseline="0" dirty="0" smtClean="0"/>
              <a:t>“</a:t>
            </a:r>
            <a:r>
              <a:rPr lang="en-US" b="0" i="0" strike="noStrike" baseline="0" dirty="0" smtClean="0"/>
              <a:t>There is also </a:t>
            </a:r>
            <a:r>
              <a:rPr lang="en-US" b="0" baseline="0" dirty="0" smtClean="0"/>
              <a:t>i</a:t>
            </a:r>
            <a:r>
              <a:rPr lang="en-US" b="0" dirty="0" smtClean="0">
                <a:solidFill>
                  <a:srgbClr val="800000"/>
                </a:solidFill>
              </a:rPr>
              <a:t>ncreased diabetes risk, reduced immune system functioning, irritability, disruption of relationships,</a:t>
            </a:r>
            <a:r>
              <a:rPr lang="en-US" b="0" baseline="0" dirty="0" smtClean="0">
                <a:solidFill>
                  <a:srgbClr val="800000"/>
                </a:solidFill>
              </a:rPr>
              <a:t> w</a:t>
            </a:r>
            <a:r>
              <a:rPr lang="en-US" b="0" dirty="0" smtClean="0">
                <a:solidFill>
                  <a:srgbClr val="800000"/>
                </a:solidFill>
              </a:rPr>
              <a:t>orsened psychiatric conditions, and decreased quality of life.”</a:t>
            </a:r>
          </a:p>
          <a:p>
            <a:r>
              <a:rPr lang="en-US" dirty="0" smtClean="0"/>
              <a:t>___________________</a:t>
            </a:r>
          </a:p>
          <a:p>
            <a:r>
              <a:rPr lang="en-US" dirty="0" smtClean="0"/>
              <a:t>Principal source:  Saltzman and Belzer, 2007.</a:t>
            </a:r>
          </a:p>
          <a:p>
            <a:endParaRPr lang="en-US" sz="1200" kern="1200" dirty="0" smtClean="0">
              <a:solidFill>
                <a:srgbClr val="002060"/>
              </a:solidFill>
              <a:latin typeface="+mn-lt"/>
              <a:ea typeface="+mn-ea"/>
              <a:cs typeface="+mn-cs"/>
            </a:endParaRPr>
          </a:p>
          <a:p>
            <a:pPr lvl="0"/>
            <a:r>
              <a:rPr lang="en-US" sz="1200" dirty="0" smtClean="0">
                <a:solidFill>
                  <a:srgbClr val="002060"/>
                </a:solidFill>
              </a:rPr>
              <a: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“Are you</a:t>
            </a:r>
            <a:r>
              <a:rPr lang="en-US" baseline="0" dirty="0" smtClean="0"/>
              <a:t> chronically sleep-deprived? </a:t>
            </a:r>
            <a:r>
              <a:rPr lang="en-US" dirty="0" smtClean="0">
                <a:solidFill>
                  <a:srgbClr val="002060"/>
                </a:solidFill>
              </a:rPr>
              <a:t>Do you fall asleep in 5 minutes or less?  Can you nap almost anywhere, any time?  Do you feel sleepy when you are bored?  Do you fall asleep easily while watching TV or in movies?  Do you ever fall asleep while stopped</a:t>
            </a:r>
            <a:r>
              <a:rPr lang="en-US" baseline="0" dirty="0" smtClean="0">
                <a:solidFill>
                  <a:srgbClr val="002060"/>
                </a:solidFill>
              </a:rPr>
              <a:t> for traffic lights?”</a:t>
            </a:r>
          </a:p>
          <a:p>
            <a:endParaRPr lang="en-US" baseline="0" dirty="0" smtClean="0">
              <a:solidFill>
                <a:srgbClr val="002060"/>
              </a:solidFill>
            </a:endParaRPr>
          </a:p>
          <a:p>
            <a:endParaRPr lang="en-US" dirty="0" smtClean="0"/>
          </a:p>
          <a:p>
            <a:pPr lvl="0"/>
            <a:r>
              <a:rPr lang="en-US" sz="1200" dirty="0" smtClean="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33CC"/>
                </a:solidFill>
              </a:rPr>
              <a:t>TtT Narration</a:t>
            </a:r>
            <a:r>
              <a:rPr lang="en-US" sz="1200" baseline="0" dirty="0" smtClean="0">
                <a:solidFill>
                  <a:srgbClr val="0033CC"/>
                </a:solidFill>
              </a:rPr>
              <a:t>:    “These five questions are poised to stimulate self-evaluation by drivers.   In classroom instruction, you might ask students to privately write down their answers.   While there is no scoring to the self-test, several “yes” answers probably indicates chronic sleep deprivation.”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a:t>
            </a:r>
            <a:r>
              <a:rPr lang="en-US" baseline="0" dirty="0" smtClean="0"/>
              <a:t>  </a:t>
            </a:r>
            <a:r>
              <a:rPr lang="en-US" b="0" baseline="0" dirty="0" smtClean="0"/>
              <a:t>“</a:t>
            </a:r>
            <a:r>
              <a:rPr lang="en-US" b="0" dirty="0" smtClean="0">
                <a:solidFill>
                  <a:srgbClr val="002060"/>
                </a:solidFill>
              </a:rPr>
              <a:t>If you answered “yes” to the previous questions, you are probably chronically </a:t>
            </a:r>
            <a:r>
              <a:rPr lang="en-US" b="0" i="1" dirty="0" smtClean="0">
                <a:solidFill>
                  <a:srgbClr val="002060"/>
                </a:solidFill>
              </a:rPr>
              <a:t>sleep deprived</a:t>
            </a:r>
            <a:r>
              <a:rPr lang="en-US" b="0" dirty="0" smtClean="0">
                <a:solidFill>
                  <a:srgbClr val="002060"/>
                </a:solidFill>
              </a:rPr>
              <a:t>.  In other words, you have a </a:t>
            </a:r>
            <a:r>
              <a:rPr lang="en-US" b="0" i="1" dirty="0" smtClean="0">
                <a:solidFill>
                  <a:srgbClr val="002060"/>
                </a:solidFill>
              </a:rPr>
              <a:t>sleep debt</a:t>
            </a:r>
            <a:r>
              <a:rPr lang="en-US" b="0" dirty="0" smtClean="0">
                <a:solidFill>
                  <a:srgbClr val="002060"/>
                </a:solidFill>
              </a:rPr>
              <a:t>.  Like a financial debt, you need to start paying it off.  There’s only one way to pay your debt:  Sleep!</a:t>
            </a:r>
            <a:r>
              <a:rPr lang="en-US" b="0" baseline="0" dirty="0" smtClean="0">
                <a:solidFill>
                  <a:srgbClr val="002060"/>
                </a:solidFill>
              </a:rPr>
              <a:t>  </a:t>
            </a:r>
            <a:r>
              <a:rPr lang="en-US" sz="1200" b="0" dirty="0" smtClean="0">
                <a:solidFill>
                  <a:srgbClr val="002060"/>
                </a:solidFill>
                <a:sym typeface="Wingdings" pitchFamily="2" charset="2"/>
              </a:rPr>
              <a:t>You don’t have to pay back sleep hour-for-hour, but, like paying off other debts, it may take some time.”</a:t>
            </a: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Narration:  </a:t>
            </a:r>
            <a:r>
              <a:rPr lang="en-US" b="0" baseline="0" dirty="0" smtClean="0"/>
              <a:t>“</a:t>
            </a:r>
            <a:r>
              <a:rPr lang="en-US" b="0" dirty="0" smtClean="0">
                <a:solidFill>
                  <a:srgbClr val="002060"/>
                </a:solidFill>
              </a:rPr>
              <a:t>First, the good news:  R</a:t>
            </a:r>
            <a:r>
              <a:rPr lang="en-US" b="0" dirty="0" smtClean="0">
                <a:solidFill>
                  <a:srgbClr val="002060"/>
                </a:solidFill>
                <a:sym typeface="Wingdings" pitchFamily="2" charset="2"/>
              </a:rPr>
              <a:t>ecovery</a:t>
            </a:r>
            <a:r>
              <a:rPr lang="en-US" b="0" baseline="0" dirty="0" smtClean="0">
                <a:solidFill>
                  <a:srgbClr val="002060"/>
                </a:solidFill>
                <a:sym typeface="Wingdings" pitchFamily="2" charset="2"/>
              </a:rPr>
              <a:t> </a:t>
            </a:r>
            <a:r>
              <a:rPr lang="en-US" b="0" i="1" baseline="0" dirty="0" smtClean="0">
                <a:solidFill>
                  <a:srgbClr val="002060"/>
                </a:solidFill>
                <a:sym typeface="Wingdings" pitchFamily="2" charset="2"/>
              </a:rPr>
              <a:t>begins</a:t>
            </a:r>
            <a:r>
              <a:rPr lang="en-US" b="0" dirty="0" smtClean="0">
                <a:solidFill>
                  <a:srgbClr val="002060"/>
                </a:solidFill>
                <a:sym typeface="Wingdings" pitchFamily="2" charset="2"/>
              </a:rPr>
              <a:t> following one night of good sleep.  However, recovery may not be complete until you have </a:t>
            </a:r>
            <a:r>
              <a:rPr lang="en-US" b="0" i="1" dirty="0" smtClean="0">
                <a:solidFill>
                  <a:srgbClr val="002060"/>
                </a:solidFill>
                <a:sym typeface="Wingdings" pitchFamily="2" charset="2"/>
              </a:rPr>
              <a:t>several</a:t>
            </a:r>
            <a:r>
              <a:rPr lang="en-US" b="0" dirty="0" smtClean="0">
                <a:solidFill>
                  <a:srgbClr val="002060"/>
                </a:solidFill>
                <a:sym typeface="Wingdings" pitchFamily="2" charset="2"/>
              </a:rPr>
              <a:t>  nights of good sleep.  The real solution</a:t>
            </a:r>
            <a:r>
              <a:rPr lang="en-US" b="0" baseline="0" dirty="0" smtClean="0">
                <a:solidFill>
                  <a:srgbClr val="002060"/>
                </a:solidFill>
                <a:sym typeface="Wingdings" pitchFamily="2" charset="2"/>
              </a:rPr>
              <a:t> involves lifestyle changes.  D</a:t>
            </a:r>
            <a:r>
              <a:rPr lang="en-US" b="0" dirty="0" smtClean="0">
                <a:solidFill>
                  <a:srgbClr val="002060"/>
                </a:solidFill>
                <a:sym typeface="Wingdings" pitchFamily="2" charset="2"/>
              </a:rPr>
              <a:t>on’t get sleep deprived to begin with.  Whenever possible, sleep until you wake up – don’t set an alarm</a:t>
            </a:r>
            <a:r>
              <a:rPr lang="en-US" b="0" baseline="0" dirty="0" smtClean="0">
                <a:solidFill>
                  <a:srgbClr val="002060"/>
                </a:solidFill>
                <a:sym typeface="Wingdings" pitchFamily="2" charset="2"/>
              </a:rPr>
              <a:t> clock</a:t>
            </a:r>
            <a:r>
              <a:rPr lang="en-US" b="0" dirty="0" smtClean="0">
                <a:solidFill>
                  <a:srgbClr val="002060"/>
                </a:solidFill>
                <a:sym typeface="Wingdings" pitchFamily="2" charset="2"/>
              </a:rPr>
              <a:t>.  And</a:t>
            </a:r>
            <a:r>
              <a:rPr lang="en-US" b="0" baseline="0" dirty="0" smtClean="0">
                <a:solidFill>
                  <a:srgbClr val="002060"/>
                </a:solidFill>
                <a:sym typeface="Wingdings" pitchFamily="2" charset="2"/>
              </a:rPr>
              <a:t> g</a:t>
            </a:r>
            <a:r>
              <a:rPr lang="en-US" b="0" dirty="0" smtClean="0">
                <a:solidFill>
                  <a:srgbClr val="002060"/>
                </a:solidFill>
                <a:sym typeface="Wingdings" pitchFamily="2" charset="2"/>
              </a:rPr>
              <a:t>et more than one good night’s sleep on weekends.  There’s more good news:</a:t>
            </a:r>
            <a:r>
              <a:rPr lang="en-US" b="0" baseline="0" dirty="0" smtClean="0">
                <a:solidFill>
                  <a:srgbClr val="002060"/>
                </a:solidFill>
                <a:sym typeface="Wingdings" pitchFamily="2" charset="2"/>
              </a:rPr>
              <a:t> </a:t>
            </a:r>
            <a:r>
              <a:rPr lang="en-US" b="0" dirty="0" smtClean="0">
                <a:solidFill>
                  <a:srgbClr val="002060"/>
                </a:solidFill>
                <a:sym typeface="Wingdings" pitchFamily="2" charset="2"/>
              </a:rPr>
              <a:t>To some extent, extra sleep can be “banked.”  Getting more sleep on a weekend will help you,</a:t>
            </a:r>
            <a:r>
              <a:rPr lang="en-US" b="0" baseline="0" dirty="0" smtClean="0">
                <a:solidFill>
                  <a:srgbClr val="002060"/>
                </a:solidFill>
                <a:sym typeface="Wingdings" pitchFamily="2" charset="2"/>
              </a:rPr>
              <a:t> to some extent, all </a:t>
            </a:r>
            <a:r>
              <a:rPr lang="en-US" b="0" baseline="0" smtClean="0">
                <a:solidFill>
                  <a:srgbClr val="002060"/>
                </a:solidFill>
                <a:sym typeface="Wingdings" pitchFamily="2" charset="2"/>
              </a:rPr>
              <a:t>week.</a:t>
            </a:r>
            <a:endParaRPr lang="en-US" b="0" baseline="0" dirty="0" smtClean="0">
              <a:solidFill>
                <a:srgbClr val="002060"/>
              </a:solidFill>
              <a:sym typeface="Wingdings" pitchFamily="2" charset="2"/>
            </a:endParaRPr>
          </a:p>
          <a:p>
            <a:endParaRPr lang="en-US" b="0" baseline="0" dirty="0" smtClean="0">
              <a:solidFill>
                <a:srgbClr val="002060"/>
              </a:solidFill>
              <a:sym typeface="Wingdings" pitchFamily="2" charset="2"/>
            </a:endParaRPr>
          </a:p>
          <a:p>
            <a:r>
              <a:rPr lang="en-US" dirty="0" smtClean="0"/>
              <a:t>_______________________</a:t>
            </a:r>
          </a:p>
          <a:p>
            <a:r>
              <a:rPr lang="en-US" dirty="0" smtClean="0"/>
              <a:t>Additional information:  Item on “banking” of extra sleep based on a sleep deprivation study conducted by the Walter Reed Army Institute of Research (Balkin,</a:t>
            </a:r>
            <a:r>
              <a:rPr lang="en-US" baseline="0" dirty="0" smtClean="0"/>
              <a:t> 2011).  Subjects spending 10 hours a night in bed for a week before the sleep deprivation period were more alert than those who just followed their normal routine (7-8 hours in bed) prior to the sleep deprivation period.</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a:t>
            </a:r>
            <a:r>
              <a:rPr lang="en-US" baseline="0" dirty="0" smtClean="0"/>
              <a:t>  “Next we’ll discuss fatigue-related crashes, their characteristics, ways that fatigue </a:t>
            </a:r>
            <a:r>
              <a:rPr lang="en-US" i="1" baseline="0" dirty="0" smtClean="0"/>
              <a:t>causes</a:t>
            </a:r>
            <a:r>
              <a:rPr lang="en-US" baseline="0" dirty="0" smtClean="0"/>
              <a:t> crashes, and the </a:t>
            </a:r>
            <a:r>
              <a:rPr lang="en-US" i="1" baseline="0" dirty="0" smtClean="0"/>
              <a:t>number</a:t>
            </a:r>
            <a:r>
              <a:rPr lang="en-US" baseline="0" dirty="0" smtClean="0"/>
              <a:t> of fatigue-related crashes.”</a:t>
            </a:r>
          </a:p>
          <a:p>
            <a:endParaRPr lang="en-US" baseline="0" dirty="0" smtClean="0"/>
          </a:p>
          <a:p>
            <a:endParaRPr lang="en-US" sz="1200" kern="1200" dirty="0" smtClean="0">
              <a:solidFill>
                <a:srgbClr val="00206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Complete Narration:  “</a:t>
            </a:r>
            <a:r>
              <a:rPr lang="en-US" dirty="0" smtClean="0">
                <a:solidFill>
                  <a:srgbClr val="002060"/>
                </a:solidFill>
              </a:rPr>
              <a:t>What would happen if you closed your eyes for ten seconds while driving?  You’d probably drift out of the lane and hit something.  That’s the typical fatigue-related crash.  They are usually single-vehicle road departures, although you could drift</a:t>
            </a:r>
            <a:r>
              <a:rPr lang="en-US" baseline="0" dirty="0" smtClean="0">
                <a:solidFill>
                  <a:srgbClr val="002060"/>
                </a:solidFill>
              </a:rPr>
              <a:t> to the left and have a head-on crash.  If a truck or bus stays in its lane, a high-speed </a:t>
            </a:r>
            <a:r>
              <a:rPr lang="en-US" i="1" baseline="0" dirty="0" smtClean="0">
                <a:solidFill>
                  <a:srgbClr val="002060"/>
                </a:solidFill>
              </a:rPr>
              <a:t>rear-end</a:t>
            </a:r>
            <a:r>
              <a:rPr lang="en-US" baseline="0" dirty="0" smtClean="0">
                <a:solidFill>
                  <a:srgbClr val="002060"/>
                </a:solidFill>
              </a:rPr>
              <a:t> crash may occur.  Drivers falling asleep are usually alone, often driving on monotonous roads.  </a:t>
            </a:r>
            <a:r>
              <a:rPr lang="en-US" b="0" baseline="0" dirty="0" smtClean="0">
                <a:solidFill>
                  <a:srgbClr val="002060"/>
                </a:solidFill>
              </a:rPr>
              <a:t>These types of crashes are most </a:t>
            </a:r>
            <a:r>
              <a:rPr lang="en-US" baseline="0" dirty="0" smtClean="0">
                <a:solidFill>
                  <a:srgbClr val="002060"/>
                </a:solidFill>
              </a:rPr>
              <a:t>likely to happen in the early morning, especially between 2</a:t>
            </a:r>
            <a:r>
              <a:rPr lang="en-US" dirty="0" smtClean="0">
                <a:solidFill>
                  <a:srgbClr val="002060"/>
                </a:solidFill>
              </a:rPr>
              <a:t> and 7 am.  Fatigue-related</a:t>
            </a:r>
            <a:r>
              <a:rPr lang="en-US" baseline="0" dirty="0" smtClean="0">
                <a:solidFill>
                  <a:srgbClr val="002060"/>
                </a:solidFill>
              </a:rPr>
              <a:t> crashes are usually serious.  They are at least twice as likely as other crashes to result in injuries or death.”</a:t>
            </a:r>
          </a:p>
          <a:p>
            <a:endParaRPr lang="en-US" sz="1200" b="1" baseline="0" dirty="0" smtClean="0"/>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  “</a:t>
            </a:r>
            <a:r>
              <a:rPr lang="en-US" sz="1200" kern="1200" dirty="0" smtClean="0">
                <a:solidFill>
                  <a:schemeClr val="tx1"/>
                </a:solidFill>
                <a:effectLst/>
                <a:latin typeface="+mn-lt"/>
                <a:ea typeface="+mn-ea"/>
                <a:cs typeface="+mn-cs"/>
              </a:rPr>
              <a:t>Fatigue-related crashes are usually associated with insufficient sleep prior to the crash.  A study in Australia found that truck drivers who had had less than 6 hours sleep were 3 times more likely to have a hazardous incident, and 2.5 times more likely to nod off. HOS regulations give drivers the opportunity to receive adequate rest/sleep”</a:t>
            </a:r>
          </a:p>
          <a:p>
            <a:endParaRPr lang="en-US" dirty="0" smtClean="0"/>
          </a:p>
          <a:p>
            <a:r>
              <a:rPr lang="en-US" dirty="0" smtClean="0"/>
              <a:t>_____________________</a:t>
            </a:r>
          </a:p>
          <a:p>
            <a:r>
              <a:rPr lang="en-US" baseline="0" dirty="0" smtClean="0"/>
              <a:t>Australian study:  Arnold and Hartley, 1998.</a:t>
            </a:r>
          </a:p>
          <a:p>
            <a:endParaRPr lang="en-US" baseline="0"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a:t>
            </a:r>
            <a:r>
              <a:rPr lang="en-US" b="0" dirty="0" smtClean="0"/>
              <a:t>“This graph shows estimates of the relative rate of fatal fatigue-related crashes across the 24-hour day.  There is a big spike</a:t>
            </a:r>
            <a:r>
              <a:rPr lang="en-US" b="0" baseline="0" dirty="0" smtClean="0"/>
              <a:t> in the early morning hours between 2 and 7am. Notice also a small rise in the rate during the mid-afternoon.” </a:t>
            </a:r>
            <a:r>
              <a:rPr lang="en-US" b="0" dirty="0" smtClean="0"/>
              <a:t> </a:t>
            </a:r>
          </a:p>
          <a:p>
            <a:endParaRPr lang="en-US" dirty="0" smtClean="0"/>
          </a:p>
          <a:p>
            <a:r>
              <a:rPr lang="en-US" dirty="0" smtClean="0"/>
              <a:t>__________________________</a:t>
            </a:r>
          </a:p>
          <a:p>
            <a:r>
              <a:rPr lang="en-US" dirty="0" smtClean="0"/>
              <a:t>Additional information:  Figure shows estimated relative 24-hour fatal</a:t>
            </a:r>
            <a:r>
              <a:rPr lang="en-US" baseline="0" dirty="0" smtClean="0"/>
              <a:t> fatigue crash rate for large trucks.  All days of the week are combined. These are only estimates because they are based in part on estimates of vehicle mileage exposure by hour-of-day.   Data are normalized so 24-hour rate = 1.0.   Source:  Knipling, 2009.  </a:t>
            </a:r>
            <a:r>
              <a:rPr lang="en-US" sz="1200" kern="1200" dirty="0" smtClean="0">
                <a:solidFill>
                  <a:schemeClr val="tx1"/>
                </a:solidFill>
                <a:latin typeface="+mn-lt"/>
                <a:ea typeface="+mn-ea"/>
                <a:cs typeface="+mn-cs"/>
              </a:rPr>
              <a:t>In the LTCCS (a different dataset than that presented</a:t>
            </a:r>
            <a:r>
              <a:rPr lang="en-US" sz="1200" kern="1200" baseline="0" dirty="0" smtClean="0">
                <a:solidFill>
                  <a:schemeClr val="tx1"/>
                </a:solidFill>
                <a:latin typeface="+mn-lt"/>
                <a:ea typeface="+mn-ea"/>
                <a:cs typeface="+mn-cs"/>
              </a:rPr>
              <a:t> in this slide)</a:t>
            </a:r>
            <a:r>
              <a:rPr lang="en-US" sz="1200" kern="1200" dirty="0" smtClean="0">
                <a:solidFill>
                  <a:schemeClr val="tx1"/>
                </a:solidFill>
                <a:latin typeface="+mn-lt"/>
                <a:ea typeface="+mn-ea"/>
                <a:cs typeface="+mn-cs"/>
              </a:rPr>
              <a:t>, 62% of truck driver asleep-at-the-wheel crashes occurred in the </a:t>
            </a:r>
            <a:r>
              <a:rPr lang="en-US" sz="1200" i="1" kern="1200" dirty="0" smtClean="0">
                <a:solidFill>
                  <a:schemeClr val="tx1"/>
                </a:solidFill>
                <a:latin typeface="+mn-lt"/>
                <a:ea typeface="+mn-ea"/>
                <a:cs typeface="+mn-cs"/>
              </a:rPr>
              <a:t>two-hour period</a:t>
            </a:r>
            <a:r>
              <a:rPr lang="en-US" sz="1200" kern="1200" dirty="0" smtClean="0">
                <a:solidFill>
                  <a:schemeClr val="tx1"/>
                </a:solidFill>
                <a:latin typeface="+mn-lt"/>
                <a:ea typeface="+mn-ea"/>
                <a:cs typeface="+mn-cs"/>
              </a:rPr>
              <a:t>  between 4:01am and 6:00am. </a:t>
            </a:r>
            <a:endParaRPr lang="en-US" baseline="0" dirty="0" smtClean="0"/>
          </a:p>
          <a:p>
            <a:endParaRPr lang="en-US" baseline="0" dirty="0" smtClean="0"/>
          </a:p>
          <a:p>
            <a:r>
              <a:rPr lang="en-US" dirty="0" smtClean="0"/>
              <a:t> </a:t>
            </a:r>
            <a:endParaRPr lang="en-US" sz="1200" kern="1200" dirty="0" smtClean="0">
              <a:solidFill>
                <a:srgbClr val="002060"/>
              </a:solidFill>
              <a:latin typeface="+mn-lt"/>
              <a:ea typeface="+mn-ea"/>
              <a:cs typeface="+mn-cs"/>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a:t>
            </a:r>
            <a:r>
              <a:rPr lang="en-US" baseline="0" dirty="0" smtClean="0"/>
              <a:t> </a:t>
            </a:r>
            <a:r>
              <a:rPr lang="en-US" baseline="0" dirty="0" err="1" smtClean="0"/>
              <a:t>Narration:</a:t>
            </a:r>
            <a:r>
              <a:rPr lang="en-US" sz="1200" kern="1200" dirty="0" err="1" smtClean="0">
                <a:solidFill>
                  <a:schemeClr val="tx1"/>
                </a:solidFill>
                <a:effectLst/>
                <a:latin typeface="+mn-lt"/>
                <a:ea typeface="+mn-ea"/>
                <a:cs typeface="+mn-cs"/>
              </a:rPr>
              <a:t>“If</a:t>
            </a:r>
            <a:r>
              <a:rPr lang="en-US" sz="1200" kern="1200" dirty="0" smtClean="0">
                <a:solidFill>
                  <a:schemeClr val="tx1"/>
                </a:solidFill>
                <a:effectLst/>
                <a:latin typeface="+mn-lt"/>
                <a:ea typeface="+mn-ea"/>
                <a:cs typeface="+mn-cs"/>
              </a:rPr>
              <a:t> you have been a CMV driver for a while, you probably already know this reality:  Hours-of-Service compliance, for both the daily and weekly requirements, is essential for rest/sleep. However a more proactive and comprehensive approach will support drivers in further managing other risk factors that contribute to fatigue.  That’s why the North American Fatigue Management Program has been developed.”</a:t>
            </a:r>
          </a:p>
          <a:p>
            <a:endParaRPr lang="en-US" sz="2400" dirty="0" smtClean="0">
              <a:solidFill>
                <a:srgbClr val="002060"/>
              </a:solidFill>
            </a:endParaRPr>
          </a:p>
          <a:p>
            <a:pPr lvl="0"/>
            <a:endParaRPr lang="en-US" dirty="0" smtClean="0">
              <a:solidFill>
                <a:srgbClr val="002060"/>
              </a:solidFill>
            </a:endParaRPr>
          </a:p>
          <a:p>
            <a:pPr lvl="0"/>
            <a:r>
              <a:rPr lang="en-US" dirty="0" smtClean="0">
                <a:solidFill>
                  <a:srgbClr val="002060"/>
                </a:solidFill>
              </a:rPr>
              <a:t>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060"/>
                </a:solidFill>
              </a:rPr>
              <a:t>Additional comment:  The NAFMP and this module are supportive of HOS rules</a:t>
            </a:r>
            <a:r>
              <a:rPr lang="en-US" sz="1200" baseline="0" dirty="0" smtClean="0">
                <a:solidFill>
                  <a:srgbClr val="002060"/>
                </a:solidFill>
              </a:rPr>
              <a:t> and their importance.  At the same time, they try to educate drivers and managers about the need for more comprehensive fatigue management.</a:t>
            </a:r>
            <a:endParaRPr lang="en-US"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smtClean="0">
                <a:solidFill>
                  <a:srgbClr val="002060"/>
                </a:solidFill>
              </a:rPr>
              <a:t>Complete Narration:</a:t>
            </a:r>
            <a:r>
              <a:rPr lang="en-US" baseline="0" dirty="0" smtClean="0">
                <a:solidFill>
                  <a:srgbClr val="002060"/>
                </a:solidFill>
              </a:rPr>
              <a:t>  “There are two general ways that fatigue can lead to crashes.  First, it can raise the risk of driving errors.  </a:t>
            </a:r>
            <a:r>
              <a:rPr lang="en-US" dirty="0" smtClean="0">
                <a:solidFill>
                  <a:srgbClr val="002060"/>
                </a:solidFill>
              </a:rPr>
              <a:t>For example, you may</a:t>
            </a:r>
            <a:r>
              <a:rPr lang="en-US" baseline="0" dirty="0" smtClean="0">
                <a:solidFill>
                  <a:srgbClr val="002060"/>
                </a:solidFill>
              </a:rPr>
              <a:t> </a:t>
            </a:r>
            <a:r>
              <a:rPr lang="en-US" dirty="0" smtClean="0">
                <a:solidFill>
                  <a:srgbClr val="002060"/>
                </a:solidFill>
              </a:rPr>
              <a:t>fail to see an oncoming vehicle when making</a:t>
            </a:r>
            <a:r>
              <a:rPr lang="en-US" baseline="0" dirty="0" smtClean="0">
                <a:solidFill>
                  <a:srgbClr val="002060"/>
                </a:solidFill>
              </a:rPr>
              <a:t> a left turn.  </a:t>
            </a:r>
            <a:r>
              <a:rPr lang="en-US" dirty="0" smtClean="0">
                <a:solidFill>
                  <a:srgbClr val="002060"/>
                </a:solidFill>
              </a:rPr>
              <a:t>Secondly, fatigue can directly cause a</a:t>
            </a:r>
            <a:r>
              <a:rPr lang="en-US" baseline="0" dirty="0" smtClean="0">
                <a:solidFill>
                  <a:srgbClr val="002060"/>
                </a:solidFill>
              </a:rPr>
              <a:t> </a:t>
            </a:r>
            <a:r>
              <a:rPr lang="en-US" dirty="0" smtClean="0">
                <a:solidFill>
                  <a:srgbClr val="002060"/>
                </a:solidFill>
              </a:rPr>
              <a:t>crash if you fall asleep at the wheel.  </a:t>
            </a:r>
            <a:r>
              <a:rPr lang="en-US" dirty="0" smtClean="0">
                <a:solidFill>
                  <a:srgbClr val="002060"/>
                </a:solidFill>
                <a:sym typeface="Wingdings" pitchFamily="2" charset="2"/>
              </a:rPr>
              <a:t>The schematic shows a timeline leading to a crash.  Risk factors like fatigue exist </a:t>
            </a:r>
            <a:r>
              <a:rPr lang="en-US" i="1" dirty="0" smtClean="0">
                <a:solidFill>
                  <a:srgbClr val="002060"/>
                </a:solidFill>
                <a:sym typeface="Wingdings" pitchFamily="2" charset="2"/>
              </a:rPr>
              <a:t>prior </a:t>
            </a:r>
            <a:r>
              <a:rPr lang="en-US" dirty="0" smtClean="0">
                <a:solidFill>
                  <a:srgbClr val="002060"/>
                </a:solidFill>
                <a:sym typeface="Wingdings" pitchFamily="2" charset="2"/>
              </a:rPr>
              <a:t>to the crash.  And, usually</a:t>
            </a:r>
            <a:r>
              <a:rPr lang="en-US" baseline="0" dirty="0" smtClean="0">
                <a:solidFill>
                  <a:srgbClr val="002060"/>
                </a:solidFill>
                <a:sym typeface="Wingdings" pitchFamily="2" charset="2"/>
              </a:rPr>
              <a:t> </a:t>
            </a:r>
            <a:r>
              <a:rPr lang="en-US" dirty="0" smtClean="0">
                <a:solidFill>
                  <a:srgbClr val="002060"/>
                </a:solidFill>
                <a:sym typeface="Wingdings" pitchFamily="2" charset="2"/>
              </a:rPr>
              <a:t>there is also an immediate and direct crash cause, </a:t>
            </a:r>
            <a:r>
              <a:rPr lang="en-US" baseline="0" dirty="0" smtClean="0">
                <a:solidFill>
                  <a:srgbClr val="002060"/>
                </a:solidFill>
                <a:sym typeface="Wingdings" pitchFamily="2" charset="2"/>
              </a:rPr>
              <a:t>such as falling asleep or some other failure of the driver.”</a:t>
            </a:r>
            <a:r>
              <a:rPr lang="en-US" dirty="0" smtClean="0">
                <a:solidFill>
                  <a:srgbClr val="002060"/>
                </a:solidFill>
              </a:rPr>
              <a:t> </a:t>
            </a:r>
          </a:p>
          <a:p>
            <a:r>
              <a:rPr lang="en-US" sz="1200" b="1" kern="1200" dirty="0" smtClean="0">
                <a:solidFill>
                  <a:srgbClr val="002060"/>
                </a:solidFill>
                <a:latin typeface="+mn-lt"/>
                <a:ea typeface="+mn-ea"/>
                <a:cs typeface="+mn-cs"/>
              </a:rPr>
              <a:t>_____________________________</a:t>
            </a:r>
          </a:p>
          <a:p>
            <a:r>
              <a:rPr lang="en-US" sz="1200" b="0" kern="1200" dirty="0" smtClean="0">
                <a:solidFill>
                  <a:srgbClr val="002060"/>
                </a:solidFill>
                <a:latin typeface="+mn-lt"/>
                <a:ea typeface="+mn-ea"/>
                <a:cs typeface="+mn-cs"/>
              </a:rPr>
              <a:t>Graphic from </a:t>
            </a:r>
            <a:r>
              <a:rPr lang="en-US" sz="1200" b="0" i="1" kern="1200" dirty="0" smtClean="0">
                <a:solidFill>
                  <a:srgbClr val="002060"/>
                </a:solidFill>
                <a:latin typeface="+mn-lt"/>
                <a:ea typeface="+mn-ea"/>
                <a:cs typeface="+mn-cs"/>
              </a:rPr>
              <a:t>Safety for the</a:t>
            </a:r>
            <a:r>
              <a:rPr lang="en-US" sz="1200" b="0" i="1" kern="1200" baseline="0" dirty="0" smtClean="0">
                <a:solidFill>
                  <a:srgbClr val="002060"/>
                </a:solidFill>
                <a:latin typeface="+mn-lt"/>
                <a:ea typeface="+mn-ea"/>
                <a:cs typeface="+mn-cs"/>
              </a:rPr>
              <a:t> Long Haul; Large Truck Crash Risk, Causation, &amp; Prevention </a:t>
            </a:r>
            <a:r>
              <a:rPr lang="en-US" sz="1200" b="0" kern="1200" baseline="0" dirty="0" smtClean="0">
                <a:solidFill>
                  <a:srgbClr val="002060"/>
                </a:solidFill>
                <a:latin typeface="+mn-lt"/>
                <a:ea typeface="+mn-ea"/>
                <a:cs typeface="+mn-cs"/>
              </a:rPr>
              <a:t>(</a:t>
            </a:r>
            <a:r>
              <a:rPr lang="en-US" sz="1200" b="0" kern="1200" dirty="0" err="1" smtClean="0">
                <a:solidFill>
                  <a:srgbClr val="002060"/>
                </a:solidFill>
                <a:latin typeface="+mn-lt"/>
                <a:ea typeface="+mn-ea"/>
                <a:cs typeface="+mn-cs"/>
              </a:rPr>
              <a:t>Knipling</a:t>
            </a:r>
            <a:r>
              <a:rPr lang="en-US" sz="1200" b="0" kern="1200" dirty="0" smtClean="0">
                <a:solidFill>
                  <a:srgbClr val="002060"/>
                </a:solidFill>
                <a:latin typeface="+mn-lt"/>
                <a:ea typeface="+mn-ea"/>
                <a:cs typeface="+mn-cs"/>
              </a:rPr>
              <a:t>, 2009).   Used with permission.</a:t>
            </a:r>
          </a:p>
          <a:p>
            <a:endParaRPr lang="en-US" sz="1200" b="0" kern="1200" dirty="0" smtClean="0">
              <a:solidFill>
                <a:srgbClr val="002060"/>
              </a:solidFill>
              <a:latin typeface="+mn-lt"/>
              <a:ea typeface="+mn-ea"/>
              <a:cs typeface="+mn-cs"/>
            </a:endParaRPr>
          </a:p>
          <a:p>
            <a:pPr marL="0" indent="0">
              <a:buNone/>
            </a:pPr>
            <a:endParaRPr lang="en-US" dirty="0" smtClean="0">
              <a:solidFill>
                <a:srgbClr val="002060"/>
              </a:solidFill>
            </a:endParaRPr>
          </a:p>
          <a:p>
            <a:pPr marL="0" indent="0">
              <a:buNone/>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Narration:  “How many CMV crashes are fatigue-related?  The U.S. DOT Large Truck Crash Causation Study conducted i</a:t>
            </a:r>
            <a:r>
              <a:rPr lang="en-US" dirty="0" smtClean="0">
                <a:solidFill>
                  <a:srgbClr val="002060"/>
                </a:solidFill>
              </a:rPr>
              <a:t>n-depth investigations of about 1,000 serious large truck crashes.  These were crashes resulting in an </a:t>
            </a:r>
            <a:r>
              <a:rPr lang="en-US" sz="1100" dirty="0" smtClean="0">
                <a:solidFill>
                  <a:srgbClr val="002060"/>
                </a:solidFill>
              </a:rPr>
              <a:t>injury or fatality.  About </a:t>
            </a:r>
            <a:r>
              <a:rPr lang="en-US" dirty="0" smtClean="0">
                <a:solidFill>
                  <a:srgbClr val="002060"/>
                </a:solidFill>
              </a:rPr>
              <a:t>4% of crash involvements were caused </a:t>
            </a:r>
            <a:r>
              <a:rPr lang="en-US" b="0" dirty="0" smtClean="0">
                <a:solidFill>
                  <a:srgbClr val="002060"/>
                </a:solidFill>
              </a:rPr>
              <a:t>by the truck driver falling asleep at the wheel.  A larger number (13%) involved truck driver fatigue as an associated factor.  Other crashes could have involved undetected fatigue.” </a:t>
            </a:r>
          </a:p>
          <a:p>
            <a:endParaRPr lang="en-US" dirty="0" smtClean="0">
              <a:solidFill>
                <a:srgbClr val="002060"/>
              </a:solidFill>
            </a:endParaRPr>
          </a:p>
          <a:p>
            <a:endParaRPr lang="en-US" dirty="0" smtClean="0"/>
          </a:p>
          <a:p>
            <a:pPr lvl="0"/>
            <a:r>
              <a:rPr lang="en-US" sz="1200" dirty="0" smtClean="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33CC"/>
                </a:solidFill>
              </a:rPr>
              <a:t>TtT Narration</a:t>
            </a:r>
            <a:r>
              <a:rPr lang="en-US" sz="1200" b="0" baseline="0" dirty="0" smtClean="0">
                <a:solidFill>
                  <a:srgbClr val="0033CC"/>
                </a:solidFill>
              </a:rPr>
              <a:t>:   “</a:t>
            </a:r>
            <a:r>
              <a:rPr lang="en-US" sz="1200" b="0" dirty="0" smtClean="0">
                <a:solidFill>
                  <a:srgbClr val="002060"/>
                </a:solidFill>
              </a:rPr>
              <a:t>How many CMV crashes are fatigue-related?  There is no single answer, but the LTCCS has provided</a:t>
            </a:r>
            <a:r>
              <a:rPr lang="en-US" sz="1200" b="0" baseline="0" dirty="0" smtClean="0">
                <a:solidFill>
                  <a:srgbClr val="002060"/>
                </a:solidFill>
              </a:rPr>
              <a:t> meaningful estimates.  It investigated large truck crashes resulting in serious injuries or fatalities.  4% were directly caused by truck driver asleep-at-the-wheel.  But a larger number, 13%, involved fatigue as an associated factor.  Many other crashes could involve undetected fatigue, although, by definition, these cannot be documented.” </a:t>
            </a:r>
            <a:r>
              <a:rPr lang="en-US" sz="1200" b="0" dirty="0" smtClean="0">
                <a:solidFill>
                  <a:srgbClr val="002060"/>
                </a:solidFill>
              </a:rPr>
              <a:t> </a:t>
            </a:r>
            <a:endParaRPr lang="en-US" baseline="0" dirty="0" smtClean="0"/>
          </a:p>
          <a:p>
            <a:endParaRPr lang="en-US" dirty="0" smtClean="0"/>
          </a:p>
          <a:p>
            <a:r>
              <a:rPr lang="en-US" dirty="0" smtClean="0"/>
              <a:t>Additional information:  Police-reported</a:t>
            </a:r>
            <a:r>
              <a:rPr lang="en-US" baseline="0" dirty="0" smtClean="0"/>
              <a:t> statistics (including Police Accident Report-based databases like the General Estimates System (GES) and Fatality Analysis Reporting System (FARS) are generally underestimates because they are relatively superficial investigations.  Source, Knipling, 2009; Starnes, 2006.</a:t>
            </a:r>
          </a:p>
          <a:p>
            <a:r>
              <a:rPr lang="en-US" dirty="0" smtClean="0"/>
              <a:t> </a:t>
            </a:r>
            <a:endParaRPr lang="en-US" sz="1200" kern="1200" dirty="0" smtClean="0">
              <a:solidFill>
                <a:srgbClr val="00206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Complete Narration:  “Fatigue and asleep-at-the-wheel are major causes of crashes in which truck and bus drivers lose their lives.  In 1990, the National Transportation Safety Board studied 182 fatal-to-the-driver large truck crashes.  Most were single-vehicle road departures.  Their in-depth investigations revealed fatigue to be a principal cause of 31% of these crashes.  Fatigue was the biggest single cause.  More recent crash studies support this finding and suggest also that cardiac and other medical crises are also major causes.  In 2009, more than 400 truck and bus drivers died in crashes.” </a:t>
            </a:r>
            <a:endParaRPr lang="en-US" dirty="0" smtClean="0"/>
          </a:p>
          <a:p>
            <a:r>
              <a:rPr lang="en-US" dirty="0" smtClean="0"/>
              <a:t> </a:t>
            </a:r>
            <a:endParaRPr lang="en-US" sz="1200" kern="1200" dirty="0" smtClean="0">
              <a:solidFill>
                <a:srgbClr val="002060"/>
              </a:solidFill>
              <a:latin typeface="+mn-lt"/>
              <a:ea typeface="+mn-ea"/>
              <a:cs typeface="+mn-cs"/>
            </a:endParaRPr>
          </a:p>
          <a:p>
            <a:pPr lvl="0"/>
            <a:r>
              <a:rPr lang="en-US" sz="1200" dirty="0" smtClean="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Source:  NTSB, 1990.  56 of 182 crashes (31%) had fatigue as a principal</a:t>
            </a:r>
            <a:r>
              <a:rPr lang="en-US" baseline="0" dirty="0" smtClean="0"/>
              <a:t> factor.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Additional instructor note:  The 31% statistic</a:t>
            </a:r>
            <a:r>
              <a:rPr lang="en-US" baseline="0" dirty="0" smtClean="0"/>
              <a:t> should not be generalized to larger crash populations like “all fatal truck crashes” or “all truck crashes.”  Nonetheless, the statistic is important because it shows the importance of fatigue-related crashes for commercial drivers.</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a:t>
            </a:r>
            <a:r>
              <a:rPr lang="en-US" baseline="0" dirty="0" smtClean="0"/>
              <a:t>  “We’ve provided you the best available statistics, but you should realize that it is difficult to estimate the number of fatigue-related crashes. The d</a:t>
            </a:r>
            <a:r>
              <a:rPr lang="en-US" dirty="0" smtClean="0">
                <a:solidFill>
                  <a:srgbClr val="002060"/>
                </a:solidFill>
              </a:rPr>
              <a:t>river in question may be dead or severely injured, may not know what happened, or may not admit to falling asleep.  Also, as we’ve already discussed, fatigue contributes to crashes in subtle ways.  Fatigue, distraction, &amp; other causes may look the same.  Finally, many factors affect fatigue percentages, so there is no single best estimate.</a:t>
            </a:r>
          </a:p>
          <a:p>
            <a:endParaRPr lang="en-US" dirty="0" smtClean="0">
              <a:solidFill>
                <a:srgbClr val="002060"/>
              </a:solidFill>
            </a:endParaRPr>
          </a:p>
          <a:p>
            <a:endParaRPr lang="en-US" sz="1200" kern="1200" dirty="0" smtClean="0">
              <a:solidFill>
                <a:srgbClr val="00206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D.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44</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  A.   The others are internal/sleep-related.  </a:t>
            </a: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45</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  B.  Sleep deprivation usually results</a:t>
            </a:r>
            <a:r>
              <a:rPr lang="en-US" baseline="0" dirty="0" smtClean="0"/>
              <a:t> in increased calorie consumption.</a:t>
            </a:r>
            <a:r>
              <a:rPr lang="en-US" dirty="0" smtClean="0"/>
              <a:t>  </a:t>
            </a: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46</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  C.    </a:t>
            </a: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47</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  D.  In the LTCCS,</a:t>
            </a:r>
            <a:r>
              <a:rPr lang="en-US" baseline="0" dirty="0" smtClean="0"/>
              <a:t> 13% of truck crash involvements had fatigue as an associated factor.  4% were directly caused by truck driver asleep-at-the-wheel.</a:t>
            </a:r>
            <a:r>
              <a:rPr lang="en-US" dirty="0" smtClean="0"/>
              <a:t>  </a:t>
            </a: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48</a:t>
            </a:fld>
            <a:endParaRPr lang="en-US" dirty="0"/>
          </a:p>
        </p:txBody>
      </p:sp>
    </p:spTree>
    <p:extLst>
      <p:ext uri="{BB962C8B-B14F-4D97-AF65-F5344CB8AC3E}">
        <p14:creationId xmlns:p14="http://schemas.microsoft.com/office/powerpoint/2010/main" val="1247441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“This is Lesson</a:t>
            </a:r>
            <a:r>
              <a:rPr lang="en-US" baseline="0" dirty="0" smtClean="0"/>
              <a:t> 2 of Driver Education.   First, we’ll ask, What is Sleep?  Then, we’ll cover factors affecting alertness and performance, and individual differences in fatigue susceptibility.”</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“The NAFMP training program consists of 10 modules, some written for different audiences.  This</a:t>
            </a:r>
            <a:r>
              <a:rPr lang="en-US" baseline="0" dirty="0" smtClean="0"/>
              <a:t> module and one other, Module 8, are primarily for drivers.” </a:t>
            </a:r>
          </a:p>
          <a:p>
            <a:r>
              <a:rPr lang="en-US" baseline="0" dirty="0" smtClean="0"/>
              <a:t>________</a:t>
            </a:r>
          </a:p>
          <a:p>
            <a:endParaRPr lang="en-US" baseline="0" dirty="0" smtClean="0"/>
          </a:p>
          <a:p>
            <a:endParaRPr lang="en-US" baseline="0" dirty="0" smtClean="0"/>
          </a:p>
          <a:p>
            <a:r>
              <a:rPr lang="en-US" baseline="0" dirty="0" smtClean="0"/>
              <a:t>Additional information:  At a minimum, trainers should take Modules 1, 3, and 4, and then complete Module 5 (Train-the-Trainer).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“Our discussion of “What is Sleep?” will cover the key </a:t>
            </a:r>
            <a:r>
              <a:rPr lang="en-US" i="1" dirty="0" smtClean="0"/>
              <a:t>features</a:t>
            </a:r>
            <a:r>
              <a:rPr lang="en-US" dirty="0" smtClean="0"/>
              <a:t> of</a:t>
            </a:r>
            <a:r>
              <a:rPr lang="en-US" baseline="0" dirty="0" smtClean="0"/>
              <a:t> sleep, types of sleep and sleep stages, sleep inertia (which is the grogginess you feel when you first wake up), age differences in sleep, and factors affecting sleep quality.”</a:t>
            </a:r>
          </a:p>
          <a:p>
            <a:pPr lvl="0"/>
            <a:endParaRPr lang="en-US" sz="1200"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“What are the key features of sleep?  We know that s</a:t>
            </a:r>
            <a:r>
              <a:rPr lang="en-US" sz="800" kern="1200" dirty="0" smtClean="0">
                <a:solidFill>
                  <a:srgbClr val="002060"/>
                </a:solidFill>
                <a:latin typeface="+mn-lt"/>
                <a:ea typeface="+mn-ea"/>
                <a:cs typeface="+mn-cs"/>
              </a:rPr>
              <a:t>leep is necessary for performance and wellness, but no one knows </a:t>
            </a:r>
            <a:r>
              <a:rPr lang="en-US" sz="800" i="1" kern="1200" dirty="0" smtClean="0">
                <a:solidFill>
                  <a:srgbClr val="002060"/>
                </a:solidFill>
                <a:latin typeface="+mn-lt"/>
                <a:ea typeface="+mn-ea"/>
                <a:cs typeface="+mn-cs"/>
              </a:rPr>
              <a:t>exactly</a:t>
            </a:r>
            <a:r>
              <a:rPr lang="en-US" sz="800" kern="1200" dirty="0" smtClean="0">
                <a:solidFill>
                  <a:srgbClr val="002060"/>
                </a:solidFill>
                <a:latin typeface="+mn-lt"/>
                <a:ea typeface="+mn-ea"/>
                <a:cs typeface="+mn-cs"/>
              </a:rPr>
              <a:t> how or why!  It is known, however, that brain cells grow and connections are made during sleep.  Sleep does not equal rest;</a:t>
            </a:r>
            <a:r>
              <a:rPr lang="en-US" sz="800" kern="1200" baseline="0" dirty="0" smtClean="0">
                <a:solidFill>
                  <a:srgbClr val="002060"/>
                </a:solidFill>
                <a:latin typeface="+mn-lt"/>
                <a:ea typeface="+mn-ea"/>
                <a:cs typeface="+mn-cs"/>
              </a:rPr>
              <a:t> there’s a big difference between them.  We know this from research showing that </a:t>
            </a:r>
            <a:r>
              <a:rPr lang="en-US" sz="800" kern="1200" dirty="0" smtClean="0">
                <a:solidFill>
                  <a:srgbClr val="002060"/>
                </a:solidFill>
                <a:latin typeface="+mn-lt"/>
                <a:ea typeface="+mn-ea"/>
                <a:cs typeface="+mn-cs"/>
              </a:rPr>
              <a:t>sleep is complex.  The brain is not simply resting.”</a:t>
            </a:r>
            <a:r>
              <a:rPr lang="en-US" dirty="0" smtClean="0">
                <a:solidFill>
                  <a:srgbClr val="002060"/>
                </a:solidFill>
              </a:rPr>
              <a:t> </a:t>
            </a:r>
          </a:p>
          <a:p>
            <a:r>
              <a:rPr lang="en-US" dirty="0" smtClean="0">
                <a:solidFill>
                  <a:srgbClr val="002060"/>
                </a:solidFill>
              </a:rPr>
              <a:t>___________________________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Additional</a:t>
            </a:r>
            <a:r>
              <a:rPr lang="en-US" baseline="0" dirty="0" smtClean="0"/>
              <a:t> information:  </a:t>
            </a:r>
            <a:r>
              <a:rPr lang="en-US" sz="1200" kern="1200" baseline="0" dirty="0" smtClean="0">
                <a:solidFill>
                  <a:srgbClr val="002060"/>
                </a:solidFill>
                <a:latin typeface="+mn-lt"/>
                <a:ea typeface="+mn-ea"/>
                <a:cs typeface="+mn-cs"/>
              </a:rPr>
              <a:t>S</a:t>
            </a:r>
            <a:r>
              <a:rPr lang="en-US" sz="1200" kern="1200" dirty="0" smtClean="0">
                <a:solidFill>
                  <a:srgbClr val="002060"/>
                </a:solidFill>
                <a:latin typeface="+mn-lt"/>
                <a:ea typeface="+mn-ea"/>
                <a:cs typeface="+mn-cs"/>
              </a:rPr>
              <a:t>leep is studied in sleep labs where people are monitored for EEG (“brain waves”), heart rate, and breathing.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  “There are actually two different types</a:t>
            </a:r>
            <a:r>
              <a:rPr lang="en-US" baseline="0" dirty="0" smtClean="0"/>
              <a:t> of sleep. ‘</a:t>
            </a:r>
            <a:r>
              <a:rPr lang="en-US" sz="1200" kern="1200" dirty="0" smtClean="0">
                <a:solidFill>
                  <a:srgbClr val="002060"/>
                </a:solidFill>
                <a:latin typeface="+mn-lt"/>
                <a:ea typeface="+mn-ea"/>
                <a:cs typeface="+mn-cs"/>
              </a:rPr>
              <a:t>Regular’ or non-REM sleep takes</a:t>
            </a:r>
            <a:r>
              <a:rPr lang="en-US" sz="1200" kern="1200" baseline="0" dirty="0" smtClean="0">
                <a:solidFill>
                  <a:srgbClr val="002060"/>
                </a:solidFill>
                <a:latin typeface="+mn-lt"/>
                <a:ea typeface="+mn-ea"/>
                <a:cs typeface="+mn-cs"/>
              </a:rPr>
              <a:t> up most of the night.  Compared to wakefulness, brain activity is reduced, but varied.  There are four repeating stages of different depths.  </a:t>
            </a:r>
            <a:r>
              <a:rPr lang="en-US" sz="1200" kern="1200" dirty="0" smtClean="0">
                <a:solidFill>
                  <a:srgbClr val="002060"/>
                </a:solidFill>
                <a:latin typeface="+mn-lt"/>
                <a:ea typeface="+mn-ea"/>
                <a:cs typeface="+mn-cs"/>
              </a:rPr>
              <a:t>They range from light to deep, and each involves a different level of brain activity.   The second</a:t>
            </a:r>
            <a:r>
              <a:rPr lang="en-US" sz="1200" kern="1200" baseline="0" dirty="0" smtClean="0">
                <a:solidFill>
                  <a:srgbClr val="002060"/>
                </a:solidFill>
                <a:latin typeface="+mn-lt"/>
                <a:ea typeface="+mn-ea"/>
                <a:cs typeface="+mn-cs"/>
              </a:rPr>
              <a:t> type is called </a:t>
            </a:r>
            <a:r>
              <a:rPr lang="en-US" sz="1200" kern="1200" dirty="0" smtClean="0">
                <a:solidFill>
                  <a:srgbClr val="002060"/>
                </a:solidFill>
                <a:latin typeface="+mn-lt"/>
                <a:ea typeface="+mn-ea"/>
                <a:cs typeface="+mn-cs"/>
              </a:rPr>
              <a:t>Rapid Eye Movement or ‘REM’ sleep.  During REM sleep the brain</a:t>
            </a:r>
            <a:r>
              <a:rPr lang="en-US" sz="1200" kern="1200" baseline="0" dirty="0" smtClean="0">
                <a:solidFill>
                  <a:srgbClr val="002060"/>
                </a:solidFill>
                <a:latin typeface="+mn-lt"/>
                <a:ea typeface="+mn-ea"/>
                <a:cs typeface="+mn-cs"/>
              </a:rPr>
              <a:t> is very active, almost like being awake.  Your eyes move, much as they would in actual vision.  REM sleep is when you have dreams.  You lose your muscle tone during dreams, much like paralysis.  </a:t>
            </a:r>
            <a:r>
              <a:rPr lang="en-US" dirty="0" smtClean="0"/>
              <a:t>REM sleep is like a car in neutral</a:t>
            </a:r>
            <a:r>
              <a:rPr lang="en-US" baseline="0" dirty="0" smtClean="0"/>
              <a:t> but </a:t>
            </a:r>
            <a:r>
              <a:rPr lang="en-US" dirty="0" smtClean="0"/>
              <a:t>with its engine racing!”</a:t>
            </a:r>
            <a:r>
              <a:rPr lang="en-US" dirty="0" smtClean="0">
                <a:solidFill>
                  <a:srgbClr val="002060"/>
                </a:solidFill>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2060"/>
              </a:solidFill>
            </a:endParaRPr>
          </a:p>
          <a:p>
            <a:pPr lvl="0"/>
            <a:r>
              <a:rPr lang="en-US" sz="1200" dirty="0" smtClean="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smtClean="0">
                <a:solidFill>
                  <a:srgbClr val="0033CC"/>
                </a:solidFill>
              </a:rPr>
              <a:t>Additional information:  “Regular” (non-REM) sleep is known technically as “Slow Wave Sleep.”  Each of the four stages has a distinct EEG pattern, but they are less like wakefulness than REM sleep is. </a:t>
            </a:r>
            <a:r>
              <a:rPr lang="en-US" dirty="0" smtClean="0">
                <a:solidFill>
                  <a:srgbClr val="0033CC"/>
                </a:solidFill>
              </a:rPr>
              <a:t>Loss of muscle tone</a:t>
            </a:r>
            <a:r>
              <a:rPr lang="en-US" baseline="0" dirty="0" smtClean="0">
                <a:solidFill>
                  <a:srgbClr val="0033CC"/>
                </a:solidFill>
              </a:rPr>
              <a:t> occurs in major muscle groups, but not in the muscles that move the eyes. </a:t>
            </a:r>
            <a:endParaRPr lang="en-US" dirty="0" smtClean="0">
              <a:solidFill>
                <a:srgbClr val="002060"/>
              </a:solidFill>
            </a:endParaRPr>
          </a:p>
          <a:p>
            <a:endParaRPr lang="en-US"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  “This</a:t>
            </a:r>
            <a:r>
              <a:rPr lang="en-US" baseline="0" dirty="0" smtClean="0"/>
              <a:t> graph shows nightly sleep stages for a healthy young adult.  On the left, the vertical axis shows six brain conditions:  wakefulness, REM sleep, and Non-REM stages 1, 2, 3, and 4.  This person sleeps from about 11pm to 7am.  The night starts with a long period of non-REM sleep, with a progression of stages, both down and up.  This is repeated through the night, but with the addition of REM periods  which are indicated by the colored areas on the graph.  As the night progresses, REM periods become more frequent and longer.  You see also that, toward morning, the non-REM periods are not as deep.”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lvl="0"/>
            <a:endParaRPr lang="en-US" sz="1200" dirty="0" smtClean="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Narration:  “</a:t>
            </a:r>
            <a:r>
              <a:rPr lang="en-US" i="1" baseline="0" dirty="0" smtClean="0"/>
              <a:t>Sleep inertia </a:t>
            </a:r>
            <a:r>
              <a:rPr lang="en-US" baseline="0" dirty="0" smtClean="0"/>
              <a:t>is the g</a:t>
            </a:r>
            <a:r>
              <a:rPr lang="en-US" dirty="0" smtClean="0">
                <a:solidFill>
                  <a:srgbClr val="002060"/>
                </a:solidFill>
              </a:rPr>
              <a:t>rogginess you feel upon awakening,</a:t>
            </a:r>
            <a:r>
              <a:rPr lang="en-US" baseline="0" dirty="0" smtClean="0">
                <a:solidFill>
                  <a:srgbClr val="002060"/>
                </a:solidFill>
              </a:rPr>
              <a:t> especially </a:t>
            </a:r>
            <a:r>
              <a:rPr lang="en-US" sz="1100" dirty="0" smtClean="0">
                <a:solidFill>
                  <a:srgbClr val="002060"/>
                </a:solidFill>
              </a:rPr>
              <a:t>from a deep sleep.  It can last </a:t>
            </a:r>
            <a:r>
              <a:rPr lang="en-US" dirty="0" smtClean="0">
                <a:solidFill>
                  <a:srgbClr val="002060"/>
                </a:solidFill>
              </a:rPr>
              <a:t>20 minutes or more.  Sleep inertia can affect your driving, especially if you are getting up before daybreak.  Coffee and other caffeinated beverages help to wake you up.”</a:t>
            </a:r>
          </a:p>
          <a:p>
            <a:endParaRPr lang="en-US" baseline="0"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Complete Narration:  “</a:t>
            </a:r>
            <a:r>
              <a:rPr lang="en-US" dirty="0" smtClean="0">
                <a:solidFill>
                  <a:srgbClr val="002060"/>
                </a:solidFill>
              </a:rPr>
              <a:t>Everyone needs sleep and few people get enough.  Adults need 7-to-8 hours each day, while teenagers and children need more.  Older adults tend to have lighter and more easily disrupted sleep.  They</a:t>
            </a:r>
            <a:r>
              <a:rPr lang="en-US" baseline="0" dirty="0" smtClean="0">
                <a:solidFill>
                  <a:srgbClr val="002060"/>
                </a:solidFill>
              </a:rPr>
              <a:t> may take </a:t>
            </a:r>
            <a:r>
              <a:rPr lang="en-US" dirty="0" smtClean="0">
                <a:solidFill>
                  <a:srgbClr val="002060"/>
                </a:solidFill>
              </a:rPr>
              <a:t>more naps, but are </a:t>
            </a:r>
            <a:r>
              <a:rPr lang="en-US" i="1" dirty="0" smtClean="0">
                <a:solidFill>
                  <a:srgbClr val="002060"/>
                </a:solidFill>
              </a:rPr>
              <a:t>not</a:t>
            </a:r>
            <a:r>
              <a:rPr lang="en-US" dirty="0" smtClean="0">
                <a:solidFill>
                  <a:srgbClr val="002060"/>
                </a:solidFill>
              </a:rPr>
              <a:t>  more likely to fall asleep at the wheel.  Across the general population</a:t>
            </a:r>
            <a:r>
              <a:rPr lang="en-US" b="0" dirty="0" smtClean="0">
                <a:solidFill>
                  <a:srgbClr val="002060"/>
                </a:solidFill>
              </a:rPr>
              <a:t>, young males under 30</a:t>
            </a:r>
            <a:r>
              <a:rPr lang="en-US" dirty="0" smtClean="0">
                <a:solidFill>
                  <a:srgbClr val="002060"/>
                </a:solidFill>
              </a:rPr>
              <a:t> are at highest risk for asleep-at-the-wheel crashes.  But </a:t>
            </a:r>
            <a:r>
              <a:rPr lang="en-US" i="1" dirty="0" smtClean="0">
                <a:solidFill>
                  <a:srgbClr val="002060"/>
                </a:solidFill>
              </a:rPr>
              <a:t>everyone</a:t>
            </a:r>
            <a:r>
              <a:rPr lang="en-US" dirty="0" smtClean="0">
                <a:solidFill>
                  <a:srgbClr val="002060"/>
                </a:solidFill>
              </a:rPr>
              <a:t> can be at risk.”</a:t>
            </a:r>
          </a:p>
          <a:p>
            <a:endParaRPr lang="en-US" dirty="0" smtClean="0">
              <a:solidFill>
                <a:srgbClr val="002060"/>
              </a:solidFill>
            </a:endParaRPr>
          </a:p>
          <a:p>
            <a:r>
              <a:rPr lang="en-US" dirty="0" smtClean="0">
                <a:solidFill>
                  <a:srgbClr val="002060"/>
                </a:solidFill>
              </a:rPr>
              <a:t>_________________</a:t>
            </a:r>
          </a:p>
          <a:p>
            <a:pPr lvl="0"/>
            <a:endParaRPr lang="en-US" sz="1200" dirty="0" smtClean="0">
              <a:solidFill>
                <a:srgbClr val="002060"/>
              </a:solidFill>
            </a:endParaRPr>
          </a:p>
          <a:p>
            <a:pPr lvl="0"/>
            <a:r>
              <a:rPr lang="en-US" sz="1200" dirty="0" smtClean="0">
                <a:solidFill>
                  <a:srgbClr val="002060"/>
                </a:solidFill>
              </a:rPr>
              <a:t>Additional information:  People can survive for extended periods with inadequate</a:t>
            </a:r>
            <a:r>
              <a:rPr lang="en-US" sz="1200" baseline="0" dirty="0" smtClean="0">
                <a:solidFill>
                  <a:srgbClr val="002060"/>
                </a:solidFill>
              </a:rPr>
              <a:t> sleep, but they cannot sustain maximum performance.</a:t>
            </a:r>
            <a:endParaRPr lang="en-US" sz="1200" dirty="0" smtClean="0">
              <a:solidFill>
                <a:srgbClr val="002060"/>
              </a:solidFill>
            </a:endParaRPr>
          </a:p>
          <a:p>
            <a:pPr lvl="0"/>
            <a:endParaRPr lang="en-US" sz="1200" dirty="0" smtClean="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  “What determines sleep </a:t>
            </a:r>
            <a:r>
              <a:rPr lang="en-US" i="1" dirty="0" smtClean="0"/>
              <a:t>quality</a:t>
            </a:r>
            <a:r>
              <a:rPr lang="en-US" dirty="0" smtClean="0"/>
              <a:t>?  First, </a:t>
            </a:r>
            <a:r>
              <a:rPr lang="en-US" i="1" dirty="0" smtClean="0"/>
              <a:t>q</a:t>
            </a:r>
            <a:r>
              <a:rPr lang="en-US" i="1" dirty="0" smtClean="0">
                <a:solidFill>
                  <a:srgbClr val="002060"/>
                </a:solidFill>
              </a:rPr>
              <a:t>uantity</a:t>
            </a:r>
            <a:r>
              <a:rPr lang="en-US" dirty="0" smtClean="0">
                <a:solidFill>
                  <a:srgbClr val="002060"/>
                </a:solidFill>
              </a:rPr>
              <a:t> affects quality.  T</a:t>
            </a:r>
            <a:r>
              <a:rPr lang="en-US" sz="1200" dirty="0" smtClean="0">
                <a:solidFill>
                  <a:srgbClr val="002060"/>
                </a:solidFill>
              </a:rPr>
              <a:t>he more sleep you get, the more likely you will go through all the stages.  Other factors affecting the</a:t>
            </a:r>
            <a:r>
              <a:rPr lang="en-US" sz="1200" baseline="0" dirty="0" smtClean="0">
                <a:solidFill>
                  <a:srgbClr val="002060"/>
                </a:solidFill>
              </a:rPr>
              <a:t> quality of sleep include bed comfort, darkness of the room, time-of-day, noise, temperature (cool is best), and anything else that might awaken you.  In regard to time-of-day, sleep is likely to be best during circadian valleys, especially during the overnight and early morning hours.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Complete</a:t>
            </a:r>
            <a:r>
              <a:rPr lang="en-US" baseline="0" dirty="0" smtClean="0"/>
              <a:t> Narration:  “Next we will review the many factors that affect your alertness and performance.  We’ll discuss </a:t>
            </a:r>
            <a:r>
              <a:rPr lang="en-US" dirty="0" smtClean="0">
                <a:solidFill>
                  <a:srgbClr val="002060"/>
                </a:solidFill>
              </a:rPr>
              <a:t>internal versus task-related fatigue, amount of sleep, time-of-day and circadian rhythms, time awake, time on-task (such as hours of </a:t>
            </a:r>
            <a:r>
              <a:rPr lang="en-US" baseline="0" dirty="0" smtClean="0">
                <a:solidFill>
                  <a:srgbClr val="002060"/>
                </a:solidFill>
              </a:rPr>
              <a:t>driving), o</a:t>
            </a:r>
            <a:r>
              <a:rPr lang="en-US" dirty="0" smtClean="0">
                <a:solidFill>
                  <a:srgbClr val="002060"/>
                </a:solidFill>
              </a:rPr>
              <a:t>ther task-related and environmental factors, and the relation between task demands and performance.  Another factor, i</a:t>
            </a:r>
            <a:r>
              <a:rPr lang="en-US" sz="1200" dirty="0" smtClean="0">
                <a:solidFill>
                  <a:srgbClr val="002060"/>
                </a:solidFill>
              </a:rPr>
              <a:t>ndividual differences in susceptibility, will be presented in the following section.”</a:t>
            </a:r>
          </a:p>
          <a:p>
            <a:pPr lvl="0"/>
            <a:endParaRPr lang="en-US" sz="1200" dirty="0" smtClean="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“Earlier we introduced</a:t>
            </a:r>
            <a:r>
              <a:rPr lang="en-US" baseline="0" dirty="0" smtClean="0"/>
              <a:t> a distinction between internal and task-related fatigue.  Internal fatigue is related to body physiology, including the physiology of the brain.  Specific factors include amount of recent sleep, time-of-day, time awake, stimulants and other drugs, your general health, moods, and individual differences in susceptibility.  Individual differences in susceptibility are caused in part by sleep disorders.” </a:t>
            </a:r>
          </a:p>
          <a:p>
            <a:r>
              <a:rPr lang="en-US" baseline="0" dirty="0" smtClean="0"/>
              <a:t>______________________</a:t>
            </a:r>
          </a:p>
        </p:txBody>
      </p:sp>
      <p:sp>
        <p:nvSpPr>
          <p:cNvPr id="4" name="Slide Number Placeholder 3"/>
          <p:cNvSpPr>
            <a:spLocks noGrp="1"/>
          </p:cNvSpPr>
          <p:nvPr>
            <p:ph type="sldNum" sz="quarter" idx="10"/>
          </p:nvPr>
        </p:nvSpPr>
        <p:spPr/>
        <p:txBody>
          <a:bodyPr/>
          <a:lstStyle/>
          <a:p>
            <a:fld id="{733A328A-D06A-4AC7-B4F7-8008382660D1}"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“Less powerful, but still important, is</a:t>
            </a:r>
            <a:r>
              <a:rPr lang="en-US" baseline="0" dirty="0" smtClean="0"/>
              <a:t> task-related fatigue.  Task-related fatigue is related to </a:t>
            </a:r>
            <a:r>
              <a:rPr lang="en-US" i="1" baseline="0" dirty="0" smtClean="0"/>
              <a:t>what</a:t>
            </a:r>
            <a:r>
              <a:rPr lang="en-US" baseline="0" dirty="0" smtClean="0"/>
              <a:t> you are doing, and </a:t>
            </a:r>
            <a:r>
              <a:rPr lang="en-US" i="1" baseline="0" dirty="0" smtClean="0"/>
              <a:t>how long</a:t>
            </a:r>
            <a:r>
              <a:rPr lang="en-US" baseline="0" dirty="0" smtClean="0"/>
              <a:t>  you have been doing it.  Specific factors include time-on-task (such as hours driving), task complexity, and task monotony.  All of these internal and task-related factors can </a:t>
            </a:r>
            <a:r>
              <a:rPr lang="en-US" i="1" baseline="0" dirty="0" smtClean="0"/>
              <a:t>interact</a:t>
            </a:r>
            <a:r>
              <a:rPr lang="en-US" baseline="0" dirty="0" smtClean="0"/>
              <a:t> to affect overall alertness and fatigue.  For example, if you haven’t had enough sleep, driving long hours will affect you even more.”</a:t>
            </a:r>
          </a:p>
          <a:p>
            <a:endParaRPr lang="en-US" baseline="0" dirty="0" smtClean="0"/>
          </a:p>
          <a:p>
            <a:endParaRPr lang="en-US" dirty="0" smtClean="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“Here is an overview of the lessons</a:t>
            </a:r>
            <a:r>
              <a:rPr lang="en-US" baseline="0" dirty="0" smtClean="0"/>
              <a:t> and topics of this Driver Education module.  There is this introduction, four lessons, and a conclusion.  Take a moment to review the lessons and topics.  Each lesson ends with a short self-test, and the module ends with a 30-item exam.”</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____________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Additional instructor note:  It is suggested that you “walk through” the lessons and topics to give students an advance overview.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a:t>
            </a:r>
            <a:r>
              <a:rPr lang="en-US" i="1" dirty="0" smtClean="0"/>
              <a:t>Sleep</a:t>
            </a:r>
            <a:r>
              <a:rPr lang="en-US" dirty="0" smtClean="0"/>
              <a:t> is the primary countermeasure</a:t>
            </a:r>
            <a:r>
              <a:rPr lang="en-US" baseline="0" dirty="0" smtClean="0"/>
              <a:t> to fatigue.  Most important is the amount of sleep in your last main sleep period which, for most people, means last night.  Previous sleep periods, including the nights before and even the previous weekend, also affect your current alertness.  And naps can really give you an alertness boost.” </a:t>
            </a:r>
          </a:p>
          <a:p>
            <a:pPr lvl="0"/>
            <a:r>
              <a:rPr lang="en-US" dirty="0" smtClean="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33CC"/>
              </a:solidFill>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Additional</a:t>
            </a:r>
            <a:r>
              <a:rPr lang="en-US" baseline="0" dirty="0" smtClean="0"/>
              <a:t> instructor note</a:t>
            </a:r>
            <a:r>
              <a:rPr lang="en-US" dirty="0" smtClean="0"/>
              <a:t>:  Subsequent slides will provide more detail on the first and last bullets.  In regard to previous sleep periods, recall what we learned earlier about sleep debts and recovery. </a:t>
            </a:r>
            <a:endParaRPr lang="en-US"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“This graph shows</a:t>
            </a:r>
            <a:r>
              <a:rPr lang="en-US" baseline="0" dirty="0" smtClean="0"/>
              <a:t> the cumulative, progressive effects of different amounts of sleep on performance.  This sleep deprivation study was conducted using volunteer CMV drivers who agreed to live in a sleep lab for nearly two weeks.  This graph shows relative performance on an alertness task over 8 days of restricted sleep.  There were four groups.  The top, blue line shows those who spent 9 hours in bed each night.  As you can see, their performance remained steady and high across the 8 days.  The pink line shows those permitted 7 hours in bed.  They did pretty well, though you see a small decline over the 8 days.  The next line shows those given 5 hours in bed; their performance showed a steady decline.  Now look at the red line showing performance deterioration among drivers given only </a:t>
            </a:r>
            <a:r>
              <a:rPr lang="en-US" i="1" baseline="0" dirty="0" smtClean="0"/>
              <a:t>3 hours </a:t>
            </a:r>
            <a:r>
              <a:rPr lang="en-US" baseline="0" dirty="0" smtClean="0"/>
              <a:t>in bed each night.  Their performance declined dramatically.  Notice that all the differences are </a:t>
            </a:r>
            <a:r>
              <a:rPr lang="en-US" i="1" baseline="0" dirty="0" smtClean="0"/>
              <a:t>progressive</a:t>
            </a:r>
            <a:r>
              <a:rPr lang="en-US" baseline="0" dirty="0" smtClean="0"/>
              <a:t>; that is, they get bigger and more pronounced with each passing day.  If you drive for a week getting insufficient sleep every night, </a:t>
            </a:r>
            <a:r>
              <a:rPr lang="en-US" i="1" baseline="0" dirty="0" smtClean="0"/>
              <a:t>your</a:t>
            </a:r>
            <a:r>
              <a:rPr lang="en-US" baseline="0" dirty="0" smtClean="0"/>
              <a:t> performance will progressively decline, just as you see in this graph.” </a:t>
            </a:r>
          </a:p>
          <a:p>
            <a:endParaRPr lang="en-US" b="1" dirty="0" smtClean="0"/>
          </a:p>
          <a:p>
            <a:pPr lvl="0"/>
            <a:r>
              <a:rPr lang="en-US" dirty="0" smtClean="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0033CC"/>
                </a:solidFill>
              </a:rPr>
              <a:t>Cited source:  </a:t>
            </a:r>
            <a:r>
              <a:rPr lang="en-US" dirty="0" smtClean="0"/>
              <a:t>Balkin et al., 2000.  This is a good example of a partial sleep deprivation study, where all subjects get some sleep but some get less than they</a:t>
            </a:r>
            <a:r>
              <a:rPr lang="en-US" baseline="0" dirty="0" smtClean="0"/>
              <a:t> need.  Other studies show that </a:t>
            </a:r>
            <a:r>
              <a:rPr lang="en-US" i="1" baseline="0" dirty="0" smtClean="0"/>
              <a:t>any</a:t>
            </a:r>
            <a:r>
              <a:rPr lang="en-US" baseline="0" dirty="0" smtClean="0"/>
              <a:t> sleep in such studies is much better than no sleep.  </a:t>
            </a:r>
            <a:r>
              <a:rPr lang="en-US" dirty="0" smtClean="0"/>
              <a:t>Performance measure was the Psychomotor Vigilance Test (PVT), a measure of visual attention</a:t>
            </a:r>
            <a:r>
              <a:rPr lang="en-US" baseline="0" dirty="0" smtClean="0"/>
              <a:t> which is frequently used in studies of alertness and fatigue. </a:t>
            </a:r>
            <a:r>
              <a:rPr lang="en-US" dirty="0" smtClean="0"/>
              <a:t>This work was conducted at the Walter Reed Army Institute of Research</a:t>
            </a:r>
            <a:r>
              <a:rPr lang="en-US" baseline="0" dirty="0" smtClean="0"/>
              <a:t> with commercial drivers as subjects.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Additional instructor note:   Not everyone is used to interpreting graphs, so this slide may be difficult for some participants.  Make sure they understand its key implications regarding the progressive effects of repeated sleep loss.   As sleep deprivation (whether mild or severe) continues, sleep debts continue to grow and performance becomes worse. </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Complete Narration:  “Ever hear the phrase “power nap.”  Well, naps really are powerful!  They are the </a:t>
            </a:r>
            <a:r>
              <a:rPr lang="en-US" dirty="0" smtClean="0">
                <a:solidFill>
                  <a:srgbClr val="002060"/>
                </a:solidFill>
              </a:rPr>
              <a:t>best on-the road countermeasure to drowsiness!  Even a short, 20-minute nap can greatly improve alertness and performance for hours afterwards.  NASA conducted</a:t>
            </a:r>
            <a:r>
              <a:rPr lang="en-US" baseline="0" dirty="0" smtClean="0">
                <a:solidFill>
                  <a:srgbClr val="002060"/>
                </a:solidFill>
              </a:rPr>
              <a:t> a </a:t>
            </a:r>
            <a:r>
              <a:rPr lang="en-US" dirty="0" smtClean="0">
                <a:solidFill>
                  <a:srgbClr val="002060"/>
                </a:solidFill>
              </a:rPr>
              <a:t>study of airline pilots flying across the Pacific.  They found that planned naps reduced subsequent dozing by 50% and landing</a:t>
            </a:r>
            <a:r>
              <a:rPr lang="en-US" baseline="0" dirty="0" smtClean="0">
                <a:solidFill>
                  <a:srgbClr val="002060"/>
                </a:solidFill>
              </a:rPr>
              <a:t> </a:t>
            </a:r>
            <a:r>
              <a:rPr lang="en-US" dirty="0" smtClean="0">
                <a:solidFill>
                  <a:srgbClr val="002060"/>
                </a:solidFill>
              </a:rPr>
              <a:t>errors by 34%.</a:t>
            </a:r>
            <a:r>
              <a:rPr lang="en-US" baseline="0" dirty="0" smtClean="0">
                <a:solidFill>
                  <a:srgbClr val="002060"/>
                </a:solidFill>
              </a:rPr>
              <a:t>  U</a:t>
            </a:r>
            <a:r>
              <a:rPr lang="en-US" dirty="0" smtClean="0">
                <a:solidFill>
                  <a:srgbClr val="002060"/>
                </a:solidFill>
              </a:rPr>
              <a:t>nless you have a significant sleep debt,</a:t>
            </a:r>
            <a:r>
              <a:rPr lang="en-US" baseline="0" dirty="0" smtClean="0">
                <a:solidFill>
                  <a:srgbClr val="002060"/>
                </a:solidFill>
              </a:rPr>
              <a:t> the o</a:t>
            </a:r>
            <a:r>
              <a:rPr lang="en-US" dirty="0" smtClean="0">
                <a:solidFill>
                  <a:srgbClr val="002060"/>
                </a:solidFill>
              </a:rPr>
              <a:t>ptimal nap duration</a:t>
            </a:r>
            <a:r>
              <a:rPr lang="en-US" baseline="0" dirty="0" smtClean="0">
                <a:solidFill>
                  <a:srgbClr val="002060"/>
                </a:solidFill>
              </a:rPr>
              <a:t> is 2</a:t>
            </a:r>
            <a:r>
              <a:rPr lang="en-US" dirty="0" smtClean="0">
                <a:solidFill>
                  <a:srgbClr val="002060"/>
                </a:solidFill>
              </a:rPr>
              <a:t>0 to 40 minutes.  Two cautions.  The first is grogginess (or</a:t>
            </a:r>
            <a:r>
              <a:rPr lang="en-US" baseline="0" dirty="0" smtClean="0">
                <a:solidFill>
                  <a:srgbClr val="002060"/>
                </a:solidFill>
              </a:rPr>
              <a:t> </a:t>
            </a:r>
            <a:r>
              <a:rPr lang="en-US" dirty="0" smtClean="0">
                <a:solidFill>
                  <a:srgbClr val="002060"/>
                </a:solidFill>
              </a:rPr>
              <a:t>sleep inertia) following naps, especially longer ones.  The second is possible disruption of sleep in the next main sleep period, also especially for longer naps.  </a:t>
            </a:r>
            <a:r>
              <a:rPr lang="en-US" baseline="0" dirty="0" smtClean="0"/>
              <a:t> Although short naps are usually better, longer naps are needed </a:t>
            </a:r>
            <a:r>
              <a:rPr lang="en-US" i="1" baseline="0" dirty="0" smtClean="0"/>
              <a:t>if</a:t>
            </a:r>
            <a:r>
              <a:rPr lang="en-US" baseline="0" dirty="0" smtClean="0"/>
              <a:t> you have a sleep debt or if you need extra sleep to get you through a shift change.”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___________________________</a:t>
            </a:r>
          </a:p>
          <a:p>
            <a:r>
              <a:rPr lang="en-US" dirty="0" smtClean="0"/>
              <a:t>NASA Study:  Rosekind</a:t>
            </a:r>
            <a:r>
              <a:rPr lang="en-US" baseline="0" dirty="0" smtClean="0"/>
              <a:t> et al., 1994.</a:t>
            </a:r>
            <a:endParaRPr lang="en-US" dirty="0" smtClean="0">
              <a:solidFill>
                <a:srgbClr val="002060"/>
              </a:solidFill>
            </a:endParaRPr>
          </a:p>
          <a:p>
            <a:pPr lvl="0"/>
            <a:r>
              <a:rPr lang="en-US" dirty="0" smtClean="0">
                <a:solidFill>
                  <a:srgbClr val="002060"/>
                </a:solidFill>
              </a:rPr>
              <a:t>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  “</a:t>
            </a:r>
            <a:r>
              <a:rPr lang="en-US" sz="1200" dirty="0" smtClean="0">
                <a:solidFill>
                  <a:srgbClr val="002060"/>
                </a:solidFill>
              </a:rPr>
              <a:t>In general, during which times of the day do you get sleepy?  In which are you most alert?  Almost everyone has large, predictable variations in their daily alertness levels</a:t>
            </a:r>
            <a:r>
              <a:rPr lang="en-US" sz="1200" baseline="0" dirty="0" smtClean="0">
                <a:solidFill>
                  <a:srgbClr val="002060"/>
                </a:solidFill>
              </a:rPr>
              <a:t> due to </a:t>
            </a:r>
            <a:r>
              <a:rPr lang="en-US" sz="1200" i="1" baseline="0" dirty="0" smtClean="0">
                <a:solidFill>
                  <a:srgbClr val="002060"/>
                </a:solidFill>
              </a:rPr>
              <a:t>circadian rhythms</a:t>
            </a:r>
            <a:r>
              <a:rPr lang="en-US" sz="1200" baseline="0" dirty="0" smtClean="0">
                <a:solidFill>
                  <a:srgbClr val="002060"/>
                </a:solidFill>
              </a:rPr>
              <a:t>.  Circadian rhythms are repeated, daily cycles of physiological arousal.  For example, there are daily fluctuations in body temperature and in hormone secretions.  Circadian rhythms are controlled by the brain and are seen in virtually all animals, not just humans.  They are resistant to change, which is why we experience jet lag when we travel across time zones.  Circadian rhythms occur even if you get plenty of sleep, but they are influenced by light and dark.  For example, you can adjust more easily to a shift change if you expose yourself to bright lights during the times you want to stay awake.”</a:t>
            </a:r>
          </a:p>
          <a:p>
            <a:endParaRPr lang="en-US" dirty="0" smtClean="0">
              <a:solidFill>
                <a:srgbClr val="002060"/>
              </a:solidFill>
            </a:endParaRPr>
          </a:p>
          <a:p>
            <a:pPr lvl="0"/>
            <a:r>
              <a:rPr lang="en-US" dirty="0" smtClean="0">
                <a:solidFill>
                  <a:srgbClr val="002060"/>
                </a:solidFill>
              </a:rPr>
              <a:t> </a:t>
            </a:r>
            <a:endParaRPr lang="en-US" sz="1200"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a:t>
            </a:r>
            <a:r>
              <a:rPr lang="en-US" baseline="0" dirty="0" smtClean="0"/>
              <a:t>  “Not every physiological measure follows the exact same pattern, but this graph gives you a general picture of your daily 24-hour circadian cycle.  At hour zero, or midnight, your alertness and arousal levels are falling, but won’t hit bottom until 4 or 5am.  By 7am, alertness is rising rapidly toward a late morning peak.  Early- to mid-afternoon sees a dip, but then alertness rises again in the evening.  By 9 or 10pm, it is beginning to fall.  With some exceptions, almost everyone follows this general pattern.” </a:t>
            </a:r>
          </a:p>
          <a:p>
            <a:endParaRPr lang="en-US" dirty="0" smtClean="0"/>
          </a:p>
          <a:p>
            <a:r>
              <a:rPr lang="en-US" dirty="0" smtClean="0"/>
              <a:t>____________________</a:t>
            </a:r>
          </a:p>
          <a:p>
            <a:r>
              <a:rPr lang="en-US" dirty="0" smtClean="0"/>
              <a:t>Source:  Knipling, 2009.</a:t>
            </a:r>
          </a:p>
          <a:p>
            <a:endParaRPr lang="en-US" dirty="0" smtClean="0"/>
          </a:p>
          <a:p>
            <a:endParaRPr lang="en-US" dirty="0" smtClean="0">
              <a:solidFill>
                <a:srgbClr val="002060"/>
              </a:solidFill>
            </a:endParaRPr>
          </a:p>
          <a:p>
            <a:pPr lvl="0"/>
            <a:r>
              <a:rPr lang="en-US" dirty="0" smtClean="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Narration:  “Circadian rhythms are </a:t>
            </a:r>
            <a:r>
              <a:rPr lang="en-US" i="1" baseline="0" dirty="0" smtClean="0"/>
              <a:t>tenacious</a:t>
            </a:r>
            <a:r>
              <a:rPr lang="en-US" baseline="0" dirty="0" smtClean="0"/>
              <a:t>, and they affect us every day.  </a:t>
            </a:r>
            <a:r>
              <a:rPr lang="en-US" dirty="0" smtClean="0">
                <a:solidFill>
                  <a:srgbClr val="002060"/>
                </a:solidFill>
              </a:rPr>
              <a:t>Peak performance times include mornings after 8 am, and evenings.  A deep valley occurs in the early morning before sunrise.  A shallow dip is seen</a:t>
            </a:r>
            <a:r>
              <a:rPr lang="en-US" baseline="0" dirty="0" smtClean="0">
                <a:solidFill>
                  <a:srgbClr val="002060"/>
                </a:solidFill>
              </a:rPr>
              <a:t> </a:t>
            </a:r>
            <a:r>
              <a:rPr lang="en-US" dirty="0" smtClean="0">
                <a:solidFill>
                  <a:srgbClr val="002060"/>
                </a:solidFill>
              </a:rPr>
              <a:t>in the early- to mid-afternoon.  Circadian disruption (for</a:t>
            </a:r>
            <a:r>
              <a:rPr lang="en-US" baseline="0" dirty="0" smtClean="0">
                <a:solidFill>
                  <a:srgbClr val="002060"/>
                </a:solidFill>
              </a:rPr>
              <a:t> example, from </a:t>
            </a:r>
            <a:r>
              <a:rPr lang="en-US" dirty="0" smtClean="0">
                <a:solidFill>
                  <a:srgbClr val="002060"/>
                </a:solidFill>
              </a:rPr>
              <a:t> time zone and shift changes) can be difficult.  Symptoms include inability to sleep, drowsiness, and decreased performance, a negative mood, lack of motivation, and gastrointestinal problems such as indigestion and irregularity.</a:t>
            </a:r>
            <a:r>
              <a:rPr lang="en-US" baseline="0" dirty="0" smtClean="0">
                <a:solidFill>
                  <a:srgbClr val="002060"/>
                </a:solidFill>
              </a:rPr>
              <a:t>  S</a:t>
            </a:r>
            <a:r>
              <a:rPr lang="en-US" dirty="0" smtClean="0">
                <a:solidFill>
                  <a:srgbClr val="002060"/>
                </a:solidFill>
              </a:rPr>
              <a:t>leep loss makes circadian valleys deeper.  On the positive</a:t>
            </a:r>
            <a:r>
              <a:rPr lang="en-US" baseline="0" dirty="0" smtClean="0">
                <a:solidFill>
                  <a:srgbClr val="002060"/>
                </a:solidFill>
              </a:rPr>
              <a:t> side, </a:t>
            </a:r>
            <a:r>
              <a:rPr lang="en-US" i="1" baseline="0" dirty="0" smtClean="0">
                <a:solidFill>
                  <a:srgbClr val="002060"/>
                </a:solidFill>
              </a:rPr>
              <a:t>g</a:t>
            </a:r>
            <a:r>
              <a:rPr lang="en-US" i="1" dirty="0" smtClean="0">
                <a:solidFill>
                  <a:srgbClr val="002060"/>
                </a:solidFill>
              </a:rPr>
              <a:t>ood</a:t>
            </a:r>
            <a:r>
              <a:rPr lang="en-US" i="0" baseline="0" dirty="0" smtClean="0">
                <a:solidFill>
                  <a:srgbClr val="002060"/>
                </a:solidFill>
              </a:rPr>
              <a:t> </a:t>
            </a:r>
            <a:r>
              <a:rPr lang="en-US" dirty="0" smtClean="0">
                <a:solidFill>
                  <a:srgbClr val="002060"/>
                </a:solidFill>
              </a:rPr>
              <a:t>sleep makes them shallower and easier to get through.  Most people follow the standard pattern, but a few are naturally “larks” (morning people) or “night owls.”</a:t>
            </a:r>
            <a:r>
              <a:rPr lang="en-US" baseline="0" dirty="0" smtClean="0">
                <a:solidFill>
                  <a:srgbClr val="002060"/>
                </a:solidFill>
              </a:rPr>
              <a:t>  Still, </a:t>
            </a:r>
            <a:r>
              <a:rPr lang="en-US" dirty="0" smtClean="0">
                <a:solidFill>
                  <a:srgbClr val="002060"/>
                </a:solidFill>
              </a:rPr>
              <a:t>performance is almost always best during typical</a:t>
            </a:r>
            <a:r>
              <a:rPr lang="en-US" baseline="0" dirty="0" smtClean="0">
                <a:solidFill>
                  <a:srgbClr val="002060"/>
                </a:solidFill>
              </a:rPr>
              <a:t> </a:t>
            </a:r>
            <a:r>
              <a:rPr lang="en-US" dirty="0" smtClean="0">
                <a:solidFill>
                  <a:srgbClr val="002060"/>
                </a:solidFill>
              </a:rPr>
              <a:t>peak hours, even</a:t>
            </a:r>
            <a:r>
              <a:rPr lang="en-US" baseline="0" dirty="0" smtClean="0">
                <a:solidFill>
                  <a:srgbClr val="002060"/>
                </a:solidFill>
              </a:rPr>
              <a:t> for those who call themselves “night owls</a:t>
            </a:r>
            <a:r>
              <a:rPr lang="en-US" dirty="0" smtClean="0">
                <a:solidFill>
                  <a:srgbClr val="002060"/>
                </a:solidFill>
              </a:rPr>
              <a:t>.” </a:t>
            </a:r>
          </a:p>
          <a:p>
            <a:r>
              <a:rPr lang="en-US" dirty="0" smtClean="0">
                <a:solidFill>
                  <a:srgbClr val="002060"/>
                </a:solidFill>
              </a:rPr>
              <a:t> </a:t>
            </a:r>
          </a:p>
          <a:p>
            <a:endParaRPr lang="en-US" dirty="0" smtClean="0">
              <a:solidFill>
                <a:srgbClr val="002060"/>
              </a:solidFill>
            </a:endParaRPr>
          </a:p>
          <a:p>
            <a:pPr lvl="0"/>
            <a:r>
              <a:rPr lang="en-US" dirty="0" smtClean="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  </a:t>
            </a:r>
            <a:r>
              <a:rPr lang="en-US" b="0" dirty="0" smtClean="0"/>
              <a:t>“</a:t>
            </a:r>
            <a:r>
              <a:rPr lang="en-US" sz="1200" b="0" dirty="0" smtClean="0">
                <a:solidFill>
                  <a:srgbClr val="002060"/>
                </a:solidFill>
              </a:rPr>
              <a:t>Disregarding naps, about how many hours are you awake each day before you start getting sleepy?  For most people, it is about 16 hours.  In fact,</a:t>
            </a:r>
            <a:r>
              <a:rPr lang="en-US" sz="1200" b="0" baseline="0" dirty="0" smtClean="0">
                <a:solidFill>
                  <a:srgbClr val="002060"/>
                </a:solidFill>
              </a:rPr>
              <a:t> you might call 16 hours awake </a:t>
            </a:r>
            <a:r>
              <a:rPr lang="en-US" sz="1200" b="0" i="1" baseline="0" dirty="0" smtClean="0">
                <a:solidFill>
                  <a:srgbClr val="002060"/>
                </a:solidFill>
              </a:rPr>
              <a:t>nature’s</a:t>
            </a:r>
            <a:r>
              <a:rPr lang="en-US" sz="1200" b="0" baseline="0" dirty="0" smtClean="0">
                <a:solidFill>
                  <a:srgbClr val="002060"/>
                </a:solidFill>
              </a:rPr>
              <a:t> Hours-of-Service rule!  A laboratory study compared alertness effects of long hours awake to those of drinking alcohol.  Being awake for more than 17 hours was like a 0.05% Blood Alcohol Content on some tests.  Being awake for 24 or more hours was like a 0.1% BAC.  Time awake is affected by other factors too, like naps, the time-of-day, and grogginess.”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baseline="0"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solidFill>
                  <a:srgbClr val="002060"/>
                </a:solidFill>
              </a:rPr>
              <a:t> </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2060"/>
                </a:solidFill>
              </a:rPr>
              <a:t>________________________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Study:  Dawson and Reid, 1997.</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Complete Narration</a:t>
            </a:r>
            <a:r>
              <a:rPr lang="en-US" b="0" dirty="0" smtClean="0"/>
              <a:t>:  “Fatigue is affected by </a:t>
            </a:r>
            <a:r>
              <a:rPr lang="en-US" b="0" baseline="0" dirty="0" smtClean="0"/>
              <a:t>the tasks you perform.  Time-on-task – hours of driving or working – is an example.  Some studies show increased crash risks after long hours of driving.  Task difficulty, task monotony, and other alertness factors can also have an affect on fatigue and crash risk.  The best countermeasure to task-related fatigue is to take a break.  Include a nap if possible.”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endParaRPr lang="en-US" dirty="0" smtClean="0">
              <a:solidFill>
                <a:srgbClr val="002060"/>
              </a:solidFill>
            </a:endParaRPr>
          </a:p>
          <a:p>
            <a:endParaRPr lang="en-US" b="1"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smtClean="0"/>
              <a:t>[Star appearance and movement will coordinate with narration]</a:t>
            </a:r>
            <a:r>
              <a:rPr lang="en-US" b="1" dirty="0" smtClean="0"/>
              <a:t>:</a:t>
            </a:r>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1" baseline="0" dirty="0" smtClean="0"/>
              <a:t>No star </a:t>
            </a:r>
            <a:r>
              <a:rPr lang="en-US" b="0" baseline="0" dirty="0" smtClean="0"/>
              <a:t>- “</a:t>
            </a:r>
            <a:r>
              <a:rPr lang="en-US" b="0" dirty="0" smtClean="0"/>
              <a:t>The</a:t>
            </a:r>
            <a:r>
              <a:rPr lang="en-US" b="0" baseline="0" dirty="0" smtClean="0"/>
              <a:t> nature of the task you are performing affects your performance.  This graph shows </a:t>
            </a:r>
            <a:r>
              <a:rPr lang="en-US" b="0" i="1" baseline="0" dirty="0" smtClean="0"/>
              <a:t>performance</a:t>
            </a:r>
            <a:r>
              <a:rPr lang="en-US" b="0" baseline="0" dirty="0" smtClean="0"/>
              <a:t> as a function of </a:t>
            </a:r>
            <a:r>
              <a:rPr lang="en-US" b="0" i="1" baseline="0" dirty="0" smtClean="0"/>
              <a:t>task demands</a:t>
            </a:r>
            <a:r>
              <a:rPr lang="en-US" b="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1" baseline="0" dirty="0" smtClean="0"/>
              <a:t>Monotony star </a:t>
            </a:r>
            <a:r>
              <a:rPr lang="en-US" b="0" baseline="0" dirty="0" smtClean="0"/>
              <a:t>- </a:t>
            </a:r>
            <a:r>
              <a:rPr lang="en-US" b="0" dirty="0" smtClean="0"/>
              <a:t>“Let’s explore this general relationship</a:t>
            </a:r>
            <a:r>
              <a:rPr lang="en-US" b="0" baseline="0" dirty="0" smtClean="0"/>
              <a:t> using a few examples.  The yellow star shows likely performance if a task is extremely undemanding.  </a:t>
            </a:r>
            <a:r>
              <a:rPr lang="en-US" b="0" dirty="0" smtClean="0"/>
              <a:t>If a task is very</a:t>
            </a:r>
            <a:r>
              <a:rPr lang="en-US" b="0" baseline="0" dirty="0" smtClean="0"/>
              <a:t> undemanding, it is </a:t>
            </a:r>
            <a:r>
              <a:rPr lang="en-US" b="0" i="1" baseline="0" dirty="0" smtClean="0"/>
              <a:t>boring</a:t>
            </a:r>
            <a:r>
              <a:rPr lang="en-US" b="0" baseline="0" dirty="0" smtClean="0"/>
              <a:t>.  Monotony takes hold.  You might get drowsy and your performance might be low.  When could this happen in driving?  One example would be a long drive through featureless terrain, like a desert.”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1" baseline="0" dirty="0" smtClean="0"/>
              <a:t>Work overload star </a:t>
            </a:r>
            <a:r>
              <a:rPr lang="en-US" b="0" baseline="0" dirty="0" smtClean="0"/>
              <a:t>- </a:t>
            </a:r>
            <a:r>
              <a:rPr lang="en-US" b="0" dirty="0" smtClean="0"/>
              <a:t>“At the other extreme, w</a:t>
            </a:r>
            <a:r>
              <a:rPr lang="en-US" b="0" baseline="0" dirty="0" smtClean="0"/>
              <a:t>hen a task is </a:t>
            </a:r>
            <a:r>
              <a:rPr lang="en-US" b="0" i="1" baseline="0" dirty="0" smtClean="0"/>
              <a:t>overly demanding</a:t>
            </a:r>
            <a:r>
              <a:rPr lang="en-US" b="0" baseline="0" dirty="0" smtClean="0"/>
              <a:t>, such as driving in very heavy traffic for several hours, you might get stressed out and your performance might be low as well.  As you can see, the two opposite situations can both lead to poor performance.”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1" baseline="0" dirty="0" smtClean="0"/>
              <a:t>Happy medium star </a:t>
            </a:r>
            <a:r>
              <a:rPr lang="en-US" b="0" baseline="0" dirty="0" smtClean="0"/>
              <a:t>- </a:t>
            </a:r>
            <a:r>
              <a:rPr lang="en-US" b="0" dirty="0" smtClean="0"/>
              <a:t>“Your</a:t>
            </a:r>
            <a:r>
              <a:rPr lang="en-US" b="0" baseline="0" dirty="0" smtClean="0"/>
              <a:t> performance is likely to be </a:t>
            </a:r>
            <a:r>
              <a:rPr lang="en-US" b="0" i="1" baseline="0" dirty="0" smtClean="0"/>
              <a:t>best </a:t>
            </a:r>
            <a:r>
              <a:rPr lang="en-US" b="0" baseline="0" dirty="0" smtClean="0"/>
              <a:t>when the task is </a:t>
            </a:r>
            <a:r>
              <a:rPr lang="en-US" b="0" i="1" baseline="0" dirty="0" smtClean="0"/>
              <a:t>moderately</a:t>
            </a:r>
            <a:r>
              <a:rPr lang="en-US" b="0" baseline="0" dirty="0" smtClean="0"/>
              <a:t>  demanding.  The activity keeps you awake but doesn’t stress you out.  The yellow star here shows high performance on a moderately demanding task ”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lvl="0"/>
            <a:r>
              <a:rPr lang="en-US" dirty="0" smtClean="0">
                <a:solidFill>
                  <a:srgbClr val="002060"/>
                </a:solidFill>
              </a:rPr>
              <a:t> </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“Environmental factors also affect alertness</a:t>
            </a:r>
            <a:r>
              <a:rPr lang="en-US" baseline="0" dirty="0" smtClean="0"/>
              <a:t>.  These include r</a:t>
            </a:r>
            <a:r>
              <a:rPr lang="en-US" dirty="0" smtClean="0">
                <a:solidFill>
                  <a:srgbClr val="002060"/>
                </a:solidFill>
              </a:rPr>
              <a:t>oad conditions, weather, environmental stress (such as heat, noise, and vibration), vehicle design, light and dark, social interaction, and other stimulation.</a:t>
            </a:r>
            <a:r>
              <a:rPr lang="en-US" baseline="0" dirty="0" smtClean="0">
                <a:solidFill>
                  <a:srgbClr val="002060"/>
                </a:solidFill>
              </a:rPr>
              <a:t>  Social interaction (such as conversation) can increase alertness but may also be distracting.”</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_______________________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Additional information:  Vehicle design factors in driver alertness, performance, and comfort are addressed by the field</a:t>
            </a:r>
            <a:r>
              <a:rPr lang="en-US" baseline="0" dirty="0" smtClean="0"/>
              <a:t> of ergonomics.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solidFill>
                  <a:srgbClr val="002060"/>
                </a:solidFill>
              </a:rPr>
              <a:t>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a:t>
            </a:r>
            <a:r>
              <a:rPr lang="en-US" baseline="0" dirty="0" smtClean="0"/>
              <a:t> Narration:  “Your learning goals for this module include knowledge, skills, and attitudes.  You may have heard them called “KSAs.”  Your knowledge goal is to k</a:t>
            </a:r>
            <a:r>
              <a:rPr lang="en-US" dirty="0" smtClean="0">
                <a:solidFill>
                  <a:srgbClr val="002060"/>
                </a:solidFill>
              </a:rPr>
              <a:t>now the major facts and principles of driver fatigue, alertness, sleep, and wellness.  Your skill goal is to apply this knowledge to better manage the demands of your work and life.  And, in regard to attitudes, we hope</a:t>
            </a:r>
            <a:r>
              <a:rPr lang="en-US" baseline="0" dirty="0" smtClean="0">
                <a:solidFill>
                  <a:srgbClr val="002060"/>
                </a:solidFill>
              </a:rPr>
              <a:t> you will come to v</a:t>
            </a:r>
            <a:r>
              <a:rPr lang="en-US" dirty="0" smtClean="0">
                <a:solidFill>
                  <a:srgbClr val="002060"/>
                </a:solidFill>
              </a:rPr>
              <a:t>alue sleep, alertness, and wellness as major factors in your driving performance, safety, and happiness.”</a:t>
            </a:r>
          </a:p>
        </p:txBody>
      </p:sp>
      <p:sp>
        <p:nvSpPr>
          <p:cNvPr id="4" name="Slide Number Placeholder 3"/>
          <p:cNvSpPr>
            <a:spLocks noGrp="1"/>
          </p:cNvSpPr>
          <p:nvPr>
            <p:ph type="sldNum" sz="quarter" idx="10"/>
          </p:nvPr>
        </p:nvSpPr>
        <p:spPr/>
        <p:txBody>
          <a:bodyPr/>
          <a:lstStyle/>
          <a:p>
            <a:fld id="{733A328A-D06A-4AC7-B4F7-8008382660D1}"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“Another major factor</a:t>
            </a:r>
            <a:r>
              <a:rPr lang="en-US" baseline="0" dirty="0" smtClean="0"/>
              <a:t> affecting your alertness is your individual susceptibility to fatigue.  We’ll talk about the evidence for individual differences in susceptibility and their causes, including sleep disorders.  Sleep disorders include Obstructive Sleep Apnea, insomnia, and other conditions such as narcolepsy and restless leg syndrome.  Finally, we will ask, “Are </a:t>
            </a:r>
            <a:r>
              <a:rPr lang="en-US" i="1" baseline="0" dirty="0" smtClean="0"/>
              <a:t>you</a:t>
            </a:r>
            <a:r>
              <a:rPr lang="en-US" baseline="0" dirty="0" smtClean="0"/>
              <a:t> highly susceptible?”</a:t>
            </a:r>
          </a:p>
          <a:p>
            <a:endParaRPr lang="en-US" baseline="0" dirty="0" smtClean="0"/>
          </a:p>
          <a:p>
            <a:endParaRPr lang="en-US" dirty="0" smtClean="0">
              <a:solidFill>
                <a:srgbClr val="002060"/>
              </a:solidFill>
            </a:endParaRPr>
          </a:p>
          <a:p>
            <a:pPr lvl="0"/>
            <a:r>
              <a:rPr lang="en-US" dirty="0" smtClean="0">
                <a:solidFill>
                  <a:srgbClr val="002060"/>
                </a:solidFill>
              </a:rPr>
              <a:t>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“First, the evidence.  Here we see data for 10 truck drivers from an on-road safety study.  The bars show their rate of</a:t>
            </a:r>
            <a:r>
              <a:rPr lang="en-US" baseline="0" dirty="0" smtClean="0"/>
              <a:t> involvement in driving incidents with high drowsiness.  Driver A had a high-drowsiness incident rate of more than 2.5% per hour.  Driver B’s rate was about half that, and so on across the ten drivers.  On the right side, notice that Drivers G, H, I, and J had </a:t>
            </a:r>
            <a:r>
              <a:rPr lang="en-US" i="1" baseline="0" dirty="0" smtClean="0"/>
              <a:t>no</a:t>
            </a:r>
            <a:r>
              <a:rPr lang="en-US" baseline="0" dirty="0" smtClean="0"/>
              <a:t> high-drowsiness incidents in the study.  These are just ten drivers from a much larger study, but their data illustrates the large individual differences in susceptibility to fatigue.  Here, Driver A had almost as many high-drowsiness incidents as the other nine drivers combined.”   </a:t>
            </a:r>
          </a:p>
          <a:p>
            <a:endParaRPr lang="en-US" b="1" baseline="0" dirty="0" smtClean="0"/>
          </a:p>
          <a:p>
            <a:r>
              <a:rPr lang="en-US" dirty="0" smtClean="0"/>
              <a:t>___________________</a:t>
            </a:r>
          </a:p>
          <a:p>
            <a:r>
              <a:rPr lang="en-US" baseline="0" dirty="0" smtClean="0"/>
              <a:t>Data from Hickman et al., in press.  Also based on Knipling, 2009.</a:t>
            </a:r>
            <a:r>
              <a:rPr lang="en-US" dirty="0" smtClean="0"/>
              <a:t>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solidFill>
                  <a:srgbClr val="0033CC"/>
                </a:solidFill>
              </a:rPr>
              <a:t>Complete</a:t>
            </a:r>
            <a:r>
              <a:rPr lang="en-US" baseline="0" dirty="0" smtClean="0">
                <a:solidFill>
                  <a:srgbClr val="0033CC"/>
                </a:solidFill>
              </a:rPr>
              <a:t> </a:t>
            </a:r>
            <a:r>
              <a:rPr lang="en-US" dirty="0" smtClean="0">
                <a:solidFill>
                  <a:srgbClr val="0033CC"/>
                </a:solidFill>
              </a:rPr>
              <a:t>Narration:  </a:t>
            </a:r>
            <a:r>
              <a:rPr lang="en-US" baseline="0" dirty="0" smtClean="0">
                <a:solidFill>
                  <a:srgbClr val="0033CC"/>
                </a:solidFill>
              </a:rPr>
              <a:t> “A different study, the U.S./Canada Driver Fatigue and Alertness Study, also showed large driver individual differences.  The figure shows it in a different way.  On the left, we see the drivers, divided into the 14% who had the most drowsy episodes, and the remaining 86%.  On the right, we see the observed drowsy periods.  The high-risk 14% of the drivers accounted for 54% of all the observed drowsy periods.  The remaining 86% accounted for just 46% of the drowsy periods.  In other words, more than half of the total risk was from just 14% of the drivers.”</a:t>
            </a:r>
          </a:p>
          <a:p>
            <a:r>
              <a:rPr lang="en-US" baseline="0" dirty="0" smtClean="0"/>
              <a:t>_____________________</a:t>
            </a:r>
          </a:p>
          <a:p>
            <a:r>
              <a:rPr lang="en-US" dirty="0" smtClean="0"/>
              <a:t>Source:  Wylie</a:t>
            </a:r>
            <a:r>
              <a:rPr lang="en-US" baseline="0" dirty="0" smtClean="0"/>
              <a:t> et al., 1996.</a:t>
            </a:r>
          </a:p>
          <a:p>
            <a:endParaRPr lang="en-US" b="1" baseline="0" dirty="0" smtClean="0"/>
          </a:p>
          <a:p>
            <a:endParaRPr lang="en-US" baseline="0" dirty="0" smtClean="0"/>
          </a:p>
          <a:p>
            <a:endParaRPr lang="en-US" dirty="0" smtClean="0">
              <a:solidFill>
                <a:srgbClr val="002060"/>
              </a:solidFill>
            </a:endParaRPr>
          </a:p>
          <a:p>
            <a:pPr lvl="0"/>
            <a:r>
              <a:rPr lang="en-US" dirty="0" smtClean="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“What </a:t>
            </a:r>
            <a:r>
              <a:rPr lang="en-US" i="1" dirty="0" smtClean="0"/>
              <a:t>causes</a:t>
            </a:r>
            <a:r>
              <a:rPr lang="en-US" baseline="0" dirty="0" smtClean="0"/>
              <a:t> individual differences in fatigue susceptibility?   First, there are d</a:t>
            </a:r>
            <a:r>
              <a:rPr lang="en-US" dirty="0" smtClean="0">
                <a:solidFill>
                  <a:srgbClr val="002060"/>
                </a:solidFill>
              </a:rPr>
              <a:t>ifferences in sleep-related behaviors, the good and bad habits we</a:t>
            </a:r>
            <a:r>
              <a:rPr lang="en-US" baseline="0" dirty="0" smtClean="0">
                <a:solidFill>
                  <a:srgbClr val="002060"/>
                </a:solidFill>
              </a:rPr>
              <a:t> all have.  Next are d</a:t>
            </a:r>
            <a:r>
              <a:rPr lang="en-US" dirty="0" smtClean="0">
                <a:solidFill>
                  <a:srgbClr val="002060"/>
                </a:solidFill>
              </a:rPr>
              <a:t>ifferences in general health and fitness.  Many medications have fatigue</a:t>
            </a:r>
            <a:r>
              <a:rPr lang="en-US" baseline="0" dirty="0" smtClean="0">
                <a:solidFill>
                  <a:srgbClr val="002060"/>
                </a:solidFill>
              </a:rPr>
              <a:t> side effects.  There are also na</a:t>
            </a:r>
            <a:r>
              <a:rPr lang="en-US" dirty="0" smtClean="0">
                <a:solidFill>
                  <a:srgbClr val="002060"/>
                </a:solidFill>
              </a:rPr>
              <a:t>tural, genetic variations in our</a:t>
            </a:r>
            <a:r>
              <a:rPr lang="en-US" baseline="0" dirty="0" smtClean="0">
                <a:solidFill>
                  <a:srgbClr val="002060"/>
                </a:solidFill>
              </a:rPr>
              <a:t> sleep patterns and susceptibility to fatigue.  Finally, sleep di</a:t>
            </a:r>
            <a:r>
              <a:rPr lang="en-US" dirty="0" smtClean="0">
                <a:solidFill>
                  <a:srgbClr val="002060"/>
                </a:solidFill>
              </a:rPr>
              <a:t>sorders affect many people.</a:t>
            </a:r>
            <a:r>
              <a:rPr lang="en-US" baseline="0" dirty="0" smtClean="0">
                <a:solidFill>
                  <a:srgbClr val="002060"/>
                </a:solidFill>
              </a:rPr>
              <a:t>  The most important of these is Obstructive Sleep Apnea or OSA.”</a:t>
            </a:r>
            <a:endParaRPr lang="en-US" dirty="0" smtClean="0">
              <a:solidFill>
                <a:srgbClr val="002060"/>
              </a:solidFill>
            </a:endParaRPr>
          </a:p>
          <a:p>
            <a:r>
              <a:rPr lang="en-US" dirty="0" smtClean="0"/>
              <a:t>___________________</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A general reference relating to driver medical qualifications, including OSA, is the </a:t>
            </a:r>
            <a:r>
              <a:rPr lang="en-US" sz="1200" i="1" kern="1200" dirty="0" smtClean="0">
                <a:solidFill>
                  <a:schemeClr val="tx1"/>
                </a:solidFill>
                <a:latin typeface="+mn-lt"/>
                <a:ea typeface="+mn-ea"/>
                <a:cs typeface="+mn-cs"/>
              </a:rPr>
              <a:t>FMCSA Medical Examiner Handbook</a:t>
            </a:r>
            <a:r>
              <a:rPr lang="en-US" sz="1200" i="0" kern="1200" dirty="0" smtClean="0">
                <a:solidFill>
                  <a:schemeClr val="tx1"/>
                </a:solidFill>
                <a:latin typeface="+mn-lt"/>
                <a:ea typeface="+mn-ea"/>
                <a:cs typeface="+mn-cs"/>
              </a:rPr>
              <a:t>.</a:t>
            </a:r>
            <a:r>
              <a:rPr lang="en-US" sz="1200" i="0" kern="1200" baseline="0" dirty="0" smtClean="0">
                <a:solidFill>
                  <a:schemeClr val="tx1"/>
                </a:solidFill>
                <a:latin typeface="+mn-lt"/>
                <a:ea typeface="+mn-ea"/>
                <a:cs typeface="+mn-cs"/>
              </a:rPr>
              <a:t> </a:t>
            </a:r>
          </a:p>
          <a:p>
            <a:r>
              <a:rPr lang="en-US" sz="1200" i="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 </a:t>
            </a:r>
            <a:endParaRPr lang="en-US" dirty="0" smtClean="0">
              <a:solidFill>
                <a:srgbClr val="002060"/>
              </a:solidFill>
            </a:endParaRPr>
          </a:p>
          <a:p>
            <a:pPr lvl="0"/>
            <a:r>
              <a:rPr lang="en-US" dirty="0" smtClean="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77500" lnSpcReduction="20000"/>
          </a:bodyPr>
          <a:lstStyle/>
          <a:p>
            <a:pPr fontAlgn="auto">
              <a:spcBef>
                <a:spcPts val="0"/>
              </a:spcBef>
              <a:spcAft>
                <a:spcPts val="0"/>
              </a:spcAft>
              <a:defRPr/>
            </a:pPr>
            <a:r>
              <a:rPr lang="en-US" dirty="0" smtClean="0"/>
              <a:t>Complete Narration:  “What is Obstructive Sleep Apnea?  An </a:t>
            </a:r>
            <a:r>
              <a:rPr lang="en-US" i="1" dirty="0" smtClean="0"/>
              <a:t>apnea</a:t>
            </a:r>
            <a:r>
              <a:rPr lang="en-US" dirty="0" smtClean="0"/>
              <a:t> is a stoppage of breathing, despite a person’s efforts to breath, lasting 10 seconds or more.  In OSA, breathing stops repeatedly during sleep due to </a:t>
            </a:r>
            <a:r>
              <a:rPr lang="en-US" dirty="0" smtClean="0">
                <a:solidFill>
                  <a:srgbClr val="002060"/>
                </a:solidFill>
              </a:rPr>
              <a:t>closures of the upper airway.  Apnea rates of less than 5 per hour are considered normal, but 5 or more indicates OSA.  OSA severity (mild, moderate, or severe) is based on the closure rate, and is determined in a sleep test.  Some people with severe OSA  can have 100 apneas per hour!  Look at the drawings.  The first one shows a normal, open airway.  The second shows a closed airway, as might occur in OSA.”</a:t>
            </a:r>
            <a:r>
              <a:rPr lang="en-US" dirty="0" smtClean="0"/>
              <a:t> </a:t>
            </a:r>
          </a:p>
          <a:p>
            <a:pPr fontAlgn="auto">
              <a:spcBef>
                <a:spcPts val="0"/>
              </a:spcBef>
              <a:spcAft>
                <a:spcPts val="0"/>
              </a:spcAft>
              <a:defRPr/>
            </a:pPr>
            <a:endParaRPr lang="en-US" dirty="0" smtClean="0">
              <a:solidFill>
                <a:srgbClr val="002060"/>
              </a:solidFill>
            </a:endParaRPr>
          </a:p>
          <a:p>
            <a:pPr fontAlgn="auto">
              <a:spcBef>
                <a:spcPts val="0"/>
              </a:spcBef>
              <a:spcAft>
                <a:spcPts val="0"/>
              </a:spcAft>
              <a:defRPr/>
            </a:pPr>
            <a:r>
              <a:rPr lang="en-US" dirty="0" smtClean="0">
                <a:solidFill>
                  <a:srgbClr val="002060"/>
                </a:solidFill>
              </a:rPr>
              <a:t>_______</a:t>
            </a:r>
          </a:p>
          <a:p>
            <a:pPr fontAlgn="auto">
              <a:spcBef>
                <a:spcPts val="0"/>
              </a:spcBef>
              <a:spcAft>
                <a:spcPts val="0"/>
              </a:spcAft>
              <a:defRPr/>
            </a:pPr>
            <a:endParaRPr lang="en-US" dirty="0" smtClean="0">
              <a:solidFill>
                <a:srgbClr val="0033CC"/>
              </a:solidFill>
            </a:endParaRPr>
          </a:p>
          <a:p>
            <a:pPr fontAlgn="auto">
              <a:spcBef>
                <a:spcPts val="0"/>
              </a:spcBef>
              <a:spcAft>
                <a:spcPts val="0"/>
              </a:spcAft>
              <a:defRPr/>
            </a:pPr>
            <a:endParaRPr lang="en-US" dirty="0" smtClean="0">
              <a:solidFill>
                <a:srgbClr val="0033CC"/>
              </a:solidFill>
            </a:endParaRPr>
          </a:p>
          <a:p>
            <a:pPr fontAlgn="auto">
              <a:spcBef>
                <a:spcPts val="0"/>
              </a:spcBef>
              <a:spcAft>
                <a:spcPts val="0"/>
              </a:spcAft>
              <a:defRPr/>
            </a:pPr>
            <a:r>
              <a:rPr lang="en-US" dirty="0" smtClean="0">
                <a:solidFill>
                  <a:srgbClr val="0033CC"/>
                </a:solidFill>
              </a:rPr>
              <a:t>Additional instructor note:  Modules 7</a:t>
            </a:r>
            <a:r>
              <a:rPr lang="en-US" baseline="0" dirty="0" smtClean="0">
                <a:solidFill>
                  <a:srgbClr val="0033CC"/>
                </a:solidFill>
              </a:rPr>
              <a:t> and 8 contain extensive information on OSA, including video illustrations.</a:t>
            </a:r>
            <a:endParaRPr lang="en-US" dirty="0" smtClean="0"/>
          </a:p>
        </p:txBody>
      </p:sp>
      <p:sp>
        <p:nvSpPr>
          <p:cNvPr id="166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7484B5-CB29-43D3-83B9-2CE4655AAE42}" type="slidenum">
              <a:rPr lang="en-US"/>
              <a:pPr fontAlgn="base">
                <a:spcBef>
                  <a:spcPct val="0"/>
                </a:spcBef>
                <a:spcAft>
                  <a:spcPct val="0"/>
                </a:spcAft>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“There are a</a:t>
            </a:r>
            <a:r>
              <a:rPr lang="en-US" baseline="0" dirty="0" smtClean="0"/>
              <a:t> number of distinctive risk factors and warning signs for OSA.  Risks are higher for o</a:t>
            </a:r>
            <a:r>
              <a:rPr lang="en-US" dirty="0" smtClean="0">
                <a:solidFill>
                  <a:srgbClr val="002060"/>
                </a:solidFill>
              </a:rPr>
              <a:t>bese and overweight  individuals; males; those 40 or older; those with large neck sizes; people</a:t>
            </a:r>
            <a:r>
              <a:rPr lang="en-US" baseline="0" dirty="0" smtClean="0">
                <a:solidFill>
                  <a:srgbClr val="002060"/>
                </a:solidFill>
              </a:rPr>
              <a:t> with a re</a:t>
            </a:r>
            <a:r>
              <a:rPr lang="en-US" dirty="0" smtClean="0">
                <a:solidFill>
                  <a:srgbClr val="002060"/>
                </a:solidFill>
              </a:rPr>
              <a:t>cessed chin, small jaw, or large overbite; and those with a family history of OSA.  Physical effects and warning signs include excessive daytime sleepiness and reduced performance; snoring; high blood pressure; and diabetes.  Another effect of OSA is that it </a:t>
            </a:r>
            <a:r>
              <a:rPr lang="en-US" i="1" dirty="0" smtClean="0">
                <a:solidFill>
                  <a:srgbClr val="002060"/>
                </a:solidFill>
              </a:rPr>
              <a:t>worsens</a:t>
            </a:r>
            <a:r>
              <a:rPr lang="en-US" dirty="0" smtClean="0">
                <a:solidFill>
                  <a:srgbClr val="002060"/>
                </a:solidFill>
              </a:rPr>
              <a:t> obesity.  Thus, obesity is both a risk factor </a:t>
            </a:r>
            <a:r>
              <a:rPr lang="en-US" i="1" dirty="0" smtClean="0">
                <a:solidFill>
                  <a:srgbClr val="002060"/>
                </a:solidFill>
              </a:rPr>
              <a:t>for</a:t>
            </a:r>
            <a:r>
              <a:rPr lang="en-US" dirty="0" smtClean="0">
                <a:solidFill>
                  <a:srgbClr val="002060"/>
                </a:solidFill>
              </a:rPr>
              <a:t> OSA and an effect </a:t>
            </a:r>
            <a:r>
              <a:rPr lang="en-US" i="1" dirty="0" smtClean="0">
                <a:solidFill>
                  <a:srgbClr val="002060"/>
                </a:solidFill>
              </a:rPr>
              <a:t>of</a:t>
            </a:r>
            <a:r>
              <a:rPr lang="en-US" dirty="0" smtClean="0">
                <a:solidFill>
                  <a:srgbClr val="002060"/>
                </a:solidFill>
              </a:rPr>
              <a:t>  it.”</a:t>
            </a:r>
          </a:p>
          <a:p>
            <a:r>
              <a:rPr lang="en-US" dirty="0" smtClean="0">
                <a:solidFill>
                  <a:srgbClr val="002060"/>
                </a:solidFill>
              </a:rPr>
              <a:t>_____________________</a:t>
            </a:r>
          </a:p>
          <a:p>
            <a:pPr lvl="1"/>
            <a:endParaRPr lang="en-US" dirty="0" smtClean="0"/>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Additional information:  One study (</a:t>
            </a:r>
            <a:r>
              <a:rPr lang="en-US" dirty="0" err="1" smtClean="0"/>
              <a:t>Xie</a:t>
            </a:r>
            <a:r>
              <a:rPr lang="en-US" dirty="0" smtClean="0"/>
              <a:t> et al., 2011) found that obese individuals (BMI &gt; 30) had a 29-fold increased OSA risk compared to non-obese individuals.  Nonetheless,</a:t>
            </a:r>
            <a:r>
              <a:rPr lang="en-US" baseline="0" dirty="0" smtClean="0"/>
              <a:t> some people with normal weights can have OSA.  </a:t>
            </a:r>
            <a:r>
              <a:rPr lang="en-US" dirty="0" smtClean="0">
                <a:solidFill>
                  <a:srgbClr val="002060"/>
                </a:solidFill>
              </a:rPr>
              <a:t>OSA risk strongly correlates with obesity and other warning signs, but OSA must be confirmed by a sleep lab study, discussed in subsequent slides.</a:t>
            </a:r>
            <a:endParaRPr lang="en-US" dirty="0" smtClean="0"/>
          </a:p>
          <a:p>
            <a:endParaRPr lang="en-US" dirty="0" smtClean="0">
              <a:solidFill>
                <a:srgbClr val="002060"/>
              </a:solidFill>
            </a:endParaRPr>
          </a:p>
          <a:p>
            <a:pPr lvl="0"/>
            <a:r>
              <a:rPr lang="en-US" dirty="0" smtClean="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“OSA is often dangerous for driving, mainly because of drowsiness.  </a:t>
            </a:r>
            <a:r>
              <a:rPr lang="en-US" dirty="0" smtClean="0">
                <a:solidFill>
                  <a:srgbClr val="002060"/>
                </a:solidFill>
              </a:rPr>
              <a:t>Studies of non-CMV drivers with OSA suggest a 2- to 7-fold increased crash risk.  OSA can result in medical disqualification for CMV</a:t>
            </a:r>
            <a:r>
              <a:rPr lang="en-US" baseline="0" dirty="0" smtClean="0">
                <a:solidFill>
                  <a:srgbClr val="002060"/>
                </a:solidFill>
              </a:rPr>
              <a:t> drivers, </a:t>
            </a:r>
            <a:r>
              <a:rPr lang="en-US" sz="1200" dirty="0" smtClean="0">
                <a:solidFill>
                  <a:srgbClr val="002060"/>
                </a:solidFill>
              </a:rPr>
              <a:t>although it is often undiagnosed and undetected during the qualification process.  An e</a:t>
            </a:r>
            <a:r>
              <a:rPr lang="en-US" dirty="0" smtClean="0">
                <a:solidFill>
                  <a:srgbClr val="002060"/>
                </a:solidFill>
              </a:rPr>
              <a:t>stimated 28% of CMV drivers have mild-to-severe OSA.”</a:t>
            </a:r>
          </a:p>
          <a:p>
            <a:r>
              <a:rPr lang="en-US" dirty="0" smtClean="0">
                <a:solidFill>
                  <a:srgbClr val="002060"/>
                </a:solidFill>
              </a:rPr>
              <a:t>________________</a:t>
            </a:r>
          </a:p>
          <a:p>
            <a:r>
              <a:rPr lang="en-US" dirty="0" smtClean="0"/>
              <a:t> </a:t>
            </a: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Additional information:  2-7 fold crash risk estimate from </a:t>
            </a:r>
            <a:r>
              <a:rPr lang="en-US" dirty="0" err="1" smtClean="0"/>
              <a:t>Sassani</a:t>
            </a:r>
            <a:r>
              <a:rPr lang="en-US" dirty="0" smtClean="0"/>
              <a:t> et al. (2004).   Relative crash risk studies involving</a:t>
            </a:r>
            <a:r>
              <a:rPr lang="en-US" baseline="0" dirty="0" smtClean="0"/>
              <a:t> CMV drivers have not been definitive and thus are not cited here.  The </a:t>
            </a:r>
            <a:r>
              <a:rPr lang="en-US" dirty="0" smtClean="0"/>
              <a:t>28% incidence statistic is from Pack et al., 2002.</a:t>
            </a:r>
          </a:p>
          <a:p>
            <a:endParaRPr lang="en-US" dirty="0" smtClean="0">
              <a:solidFill>
                <a:srgbClr val="002060"/>
              </a:solidFill>
            </a:endParaRPr>
          </a:p>
          <a:p>
            <a:pPr lvl="0"/>
            <a:r>
              <a:rPr lang="en-US" dirty="0" smtClean="0">
                <a:solidFill>
                  <a:srgbClr val="002060"/>
                </a:solidFill>
              </a:rPr>
              <a:t> </a:t>
            </a:r>
            <a:endParaRPr lang="en-US"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bwMode="auto">
          <a:noFill/>
          <a:ln>
            <a:solidFill>
              <a:srgbClr val="000000"/>
            </a:solidFill>
            <a:miter lim="800000"/>
            <a:headEnd/>
            <a:tailEnd/>
          </a:ln>
        </p:spPr>
      </p:sp>
      <p:sp>
        <p:nvSpPr>
          <p:cNvPr id="173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“OSA screening first involves assessment of a person’s risk based on the risk factors described.  A person meeting the risk criteria should have a sleep study for a definite diagnosis.  </a:t>
            </a:r>
            <a:r>
              <a:rPr lang="en-US" dirty="0" smtClean="0">
                <a:solidFill>
                  <a:srgbClr val="002060"/>
                </a:solidFill>
              </a:rPr>
              <a:t>Treatments can be very effective </a:t>
            </a:r>
            <a:r>
              <a:rPr lang="en-US" i="1" dirty="0" smtClean="0">
                <a:solidFill>
                  <a:srgbClr val="002060"/>
                </a:solidFill>
              </a:rPr>
              <a:t>if they are followed</a:t>
            </a:r>
            <a:r>
              <a:rPr lang="en-US" dirty="0" smtClean="0">
                <a:solidFill>
                  <a:srgbClr val="002060"/>
                </a:solidFill>
              </a:rPr>
              <a:t>.  One standard treatment is use of a Continuous Positive Airway Pressure (or CPAP) machine during sleep.  Another is weight reduction and behavioral changes, including better diet and exercise.  Module 8 of this series provides additional driver education on OSA.”</a:t>
            </a:r>
            <a:endParaRPr lang="en-US" dirty="0" smtClean="0"/>
          </a:p>
          <a:p>
            <a:pPr>
              <a:spcBef>
                <a:spcPct val="0"/>
              </a:spcBef>
            </a:pPr>
            <a:endParaRPr lang="en-US" dirty="0" smtClean="0"/>
          </a:p>
          <a:p>
            <a:pPr>
              <a:spcBef>
                <a:spcPct val="0"/>
              </a:spcBef>
            </a:pPr>
            <a:endParaRPr lang="en-US" dirty="0" smtClean="0"/>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Additional instructor note:  Treatments are examples.  There are others.  CPAP is effective, but only if the treatment is followed faithfully.  One night of non-use results in sleepiness the following day.  As a discussion topic, you might ask if any students use CPAPs.  Do they work?  What are the challenges</a:t>
            </a:r>
            <a:r>
              <a:rPr lang="en-US" baseline="0" dirty="0" smtClean="0"/>
              <a:t> using them.  Many people will say that their health and life quality have been greatly improved by CPAP use, even if it is difficult.</a:t>
            </a:r>
            <a:endParaRPr lang="en-US" dirty="0" smtClean="0"/>
          </a:p>
          <a:p>
            <a:pPr>
              <a:spcBef>
                <a:spcPct val="0"/>
              </a:spcBef>
            </a:pPr>
            <a:endParaRPr lang="en-US" dirty="0" smtClean="0"/>
          </a:p>
        </p:txBody>
      </p:sp>
      <p:sp>
        <p:nvSpPr>
          <p:cNvPr id="173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FACB0E-D6E2-4036-94AC-81B611330737}" type="slidenum">
              <a:rPr lang="en-US"/>
              <a:pPr fontAlgn="base">
                <a:spcBef>
                  <a:spcPct val="0"/>
                </a:spcBef>
                <a:spcAft>
                  <a:spcPct val="0"/>
                </a:spcAft>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Complete</a:t>
            </a:r>
            <a:r>
              <a:rPr lang="en-US" baseline="0" dirty="0" smtClean="0"/>
              <a:t> Narration:   “Another common sleep disorder, Insomnia, is the i</a:t>
            </a:r>
            <a:r>
              <a:rPr lang="en-US" dirty="0" smtClean="0">
                <a:solidFill>
                  <a:srgbClr val="002060"/>
                </a:solidFill>
              </a:rPr>
              <a:t>nability to fall or stay asleep.  Insomnia</a:t>
            </a:r>
            <a:r>
              <a:rPr lang="en-US" baseline="0" dirty="0" smtClean="0">
                <a:solidFill>
                  <a:srgbClr val="002060"/>
                </a:solidFill>
              </a:rPr>
              <a:t> is very co</a:t>
            </a:r>
            <a:r>
              <a:rPr lang="en-US" dirty="0" smtClean="0">
                <a:solidFill>
                  <a:srgbClr val="002060"/>
                </a:solidFill>
              </a:rPr>
              <a:t>mmon, and often related to daily stress.  It is usually not a </a:t>
            </a:r>
            <a:r>
              <a:rPr lang="en-US" i="1" dirty="0" smtClean="0">
                <a:solidFill>
                  <a:srgbClr val="002060"/>
                </a:solidFill>
              </a:rPr>
              <a:t>medical</a:t>
            </a:r>
            <a:r>
              <a:rPr lang="en-US" dirty="0" smtClean="0">
                <a:solidFill>
                  <a:srgbClr val="002060"/>
                </a:solidFill>
              </a:rPr>
              <a:t> condition, though it can be.  One irony of insomnia is that sleeping pills are often used to treat it, but it can be related to excessive use of sleeping pills.  </a:t>
            </a:r>
            <a:r>
              <a:rPr lang="en-US" b="0" dirty="0" smtClean="0"/>
              <a:t>You can take steps to prevent insomnia.</a:t>
            </a:r>
            <a:r>
              <a:rPr lang="en-US" b="0" baseline="0" dirty="0" smtClean="0"/>
              <a:t>  </a:t>
            </a:r>
            <a:r>
              <a:rPr lang="en-US" b="0" dirty="0" smtClean="0">
                <a:solidFill>
                  <a:srgbClr val="002060"/>
                </a:solidFill>
              </a:rPr>
              <a:t>For starters, reduce your caffeine intake, have a bedtime wind-down routine, and </a:t>
            </a:r>
            <a:r>
              <a:rPr lang="en-US" b="0" baseline="0" dirty="0" smtClean="0">
                <a:solidFill>
                  <a:srgbClr val="002060"/>
                </a:solidFill>
              </a:rPr>
              <a:t>c</a:t>
            </a:r>
            <a:r>
              <a:rPr lang="en-US" b="0" dirty="0" smtClean="0">
                <a:solidFill>
                  <a:srgbClr val="002060"/>
                </a:solidFill>
              </a:rPr>
              <a:t>ompletely darken your bedroom with heavy curtains and no night lights.”</a:t>
            </a:r>
          </a:p>
          <a:p>
            <a:endParaRPr lang="en-US" b="0"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a:spcBef>
                <a:spcPct val="0"/>
              </a:spcBef>
            </a:pPr>
            <a:r>
              <a:rPr lang="en-US" dirty="0" smtClean="0"/>
              <a:t>Additional information:  The most important question about insomnia</a:t>
            </a:r>
            <a:r>
              <a:rPr lang="en-US" baseline="0" dirty="0" smtClean="0"/>
              <a:t> </a:t>
            </a:r>
            <a:r>
              <a:rPr lang="en-US" dirty="0" smtClean="0"/>
              <a:t>is, “What works to reduce it?   Sleep-related behaviors such as caffeine use are most important.  Individuals with chronic insomnia should see their physicians, however. </a:t>
            </a:r>
            <a:endParaRPr lang="en-US" dirty="0" smtClean="0">
              <a:solidFill>
                <a:srgbClr val="002060"/>
              </a:solidFill>
            </a:endParaRPr>
          </a:p>
          <a:p>
            <a:endParaRPr lang="en-US" dirty="0" smtClean="0">
              <a:solidFill>
                <a:srgbClr val="002060"/>
              </a:solidFill>
            </a:endParaRPr>
          </a:p>
          <a:p>
            <a:pPr lvl="0"/>
            <a:r>
              <a:rPr lang="en-US" dirty="0" smtClean="0">
                <a:solidFill>
                  <a:srgbClr val="002060"/>
                </a:solidFill>
              </a:rPr>
              <a:t> </a:t>
            </a:r>
            <a:endParaRPr lang="en-US" b="0" dirty="0" smtClean="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“You may have heard of other sleep disorders. </a:t>
            </a:r>
            <a:r>
              <a:rPr lang="en-US" dirty="0" smtClean="0">
                <a:solidFill>
                  <a:srgbClr val="002060"/>
                </a:solidFill>
              </a:rPr>
              <a:t>Restless Leg Syndrome (or RLS) afflicts about 5% of adults.  Usually it is not serious.  In RLS, tingling or other leg discomfort causes excessive movement.  Sufferers cannot easily relax to sleep. . . . Narcolepsy is a “seizure of numbness.”  Narcoleptics fall asleep suddenly, often in the middle of some activity.  Their sleep may last from a few seconds to 30 minutes.  Narcolepsy is extremely dangerous, but fortunately is rare.  There are nearly 80 other sleep disorders (including sleepwalking and abnormal circadian rhythms) but most are rare.”</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solidFill>
                  <a:srgbClr val="002060"/>
                </a:solidFill>
              </a:rPr>
              <a:t>Additional information:  Both Restless Leg Syndrome and Narcolepsy are treatable with drugs.  Individuals with Narcolepsy would not likely be commercial drivers.  It is a neurologic condition, not a breathing disorder like OSA. </a:t>
            </a:r>
          </a:p>
          <a:p>
            <a:pPr>
              <a:spcBef>
                <a:spcPct val="0"/>
              </a:spcBef>
            </a:pPr>
            <a:endParaRPr lang="en-US" dirty="0" smtClean="0">
              <a:solidFill>
                <a:srgbClr val="002060"/>
              </a:solidFill>
            </a:endParaRPr>
          </a:p>
          <a:p>
            <a:pPr>
              <a:spcBef>
                <a:spcPct val="0"/>
              </a:spcBef>
            </a:pPr>
            <a:endParaRPr lang="en-US" dirty="0" smtClean="0"/>
          </a:p>
        </p:txBody>
      </p:sp>
      <p:sp>
        <p:nvSpPr>
          <p:cNvPr id="177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342F9D-920F-4C4D-8C58-782DDDF525C6}" type="slidenum">
              <a:rPr lang="en-US"/>
              <a:pPr fontAlgn="base">
                <a:spcBef>
                  <a:spcPct val="0"/>
                </a:spcBef>
                <a:spcAft>
                  <a:spcPct val="0"/>
                </a:spcAft>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“Here are some of the acronyms</a:t>
            </a:r>
            <a:r>
              <a:rPr lang="en-US" baseline="0" dirty="0" smtClean="0"/>
              <a:t> we will be using in this module.  You may not be familiar with all of these, but you will be by the time you complete the instruction.  Take a moment to review them.”</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sv-SE" dirty="0" smtClean="0"/>
              <a:t>Complete Narration:  ”</a:t>
            </a:r>
            <a:r>
              <a:rPr lang="en-US" dirty="0" smtClean="0">
                <a:solidFill>
                  <a:srgbClr val="002060"/>
                </a:solidFill>
              </a:rPr>
              <a:t>Different sleep disorders have different symptoms, but here are a few “red flags.”</a:t>
            </a:r>
            <a:r>
              <a:rPr lang="en-US" sz="2600" dirty="0" smtClean="0">
                <a:solidFill>
                  <a:srgbClr val="002060"/>
                </a:solidFill>
              </a:rPr>
              <a:t>  The first is e</a:t>
            </a:r>
            <a:r>
              <a:rPr lang="en-US" dirty="0" smtClean="0">
                <a:solidFill>
                  <a:srgbClr val="002060"/>
                </a:solidFill>
              </a:rPr>
              <a:t>xcessive daytime sleepiness.  Next are extremes in the ability to go to sleep, such as being able to sleep almost immediately, almost anywhere; or, at the other extreme, being unable to sleep for a long time, even under ideal conditions.  Another key symptom is loud, irregular </a:t>
            </a:r>
            <a:r>
              <a:rPr lang="en-US" b="0" dirty="0" smtClean="0">
                <a:solidFill>
                  <a:srgbClr val="002060"/>
                </a:solidFill>
              </a:rPr>
              <a:t>snoring</a:t>
            </a:r>
            <a:r>
              <a:rPr lang="en-US" dirty="0" smtClean="0">
                <a:solidFill>
                  <a:srgbClr val="002060"/>
                </a:solidFill>
              </a:rPr>
              <a:t>, especially with gasping.”</a:t>
            </a:r>
          </a:p>
          <a:p>
            <a:endParaRPr lang="en-US" dirty="0" smtClean="0">
              <a:solidFill>
                <a:srgbClr val="002060"/>
              </a:solidFill>
            </a:endParaRPr>
          </a:p>
          <a:p>
            <a:r>
              <a:rPr lang="en-US" dirty="0" smtClean="0">
                <a:solidFill>
                  <a:srgbClr val="002060"/>
                </a:solidFill>
              </a:rPr>
              <a:t> </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33A328A-D06A-4AC7-B4F7-8008382660D1}" type="slidenum">
              <a:rPr lang="en-US" smtClean="0"/>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solidFill>
                  <a:srgbClr val="002060"/>
                </a:solidFill>
              </a:rPr>
              <a:t>Complete Narration:  “Are </a:t>
            </a:r>
            <a:r>
              <a:rPr lang="en-US" i="1" dirty="0" smtClean="0">
                <a:solidFill>
                  <a:srgbClr val="002060"/>
                </a:solidFill>
              </a:rPr>
              <a:t>you</a:t>
            </a:r>
            <a:r>
              <a:rPr lang="en-US" dirty="0" smtClean="0">
                <a:solidFill>
                  <a:srgbClr val="002060"/>
                </a:solidFill>
              </a:rPr>
              <a:t> highly susceptible to fatigue?  Everyone is susceptible, but some are </a:t>
            </a:r>
            <a:r>
              <a:rPr lang="en-US" i="1" dirty="0" smtClean="0">
                <a:solidFill>
                  <a:srgbClr val="002060"/>
                </a:solidFill>
              </a:rPr>
              <a:t>highly</a:t>
            </a:r>
            <a:r>
              <a:rPr lang="en-US" dirty="0" smtClean="0">
                <a:solidFill>
                  <a:srgbClr val="002060"/>
                </a:solidFill>
              </a:rPr>
              <a:t> susceptible.  The problem is, most people who are highly susceptible don’t know it!  There are several reasons for this.  The first is the self-assessment bias; almost everyone thinks they are good, safe drivers.  Most driving is solitary; you can’t directly compare yourself to others.  As we learned earlier, subjective self-assessments of alertness are poor.  And most sleep disorders are undiagnosed.  The solution is to be </a:t>
            </a:r>
            <a:r>
              <a:rPr lang="en-US" i="1" dirty="0" smtClean="0">
                <a:solidFill>
                  <a:srgbClr val="002060"/>
                </a:solidFill>
              </a:rPr>
              <a:t>honest </a:t>
            </a:r>
            <a:r>
              <a:rPr lang="en-US" dirty="0" smtClean="0">
                <a:solidFill>
                  <a:srgbClr val="002060"/>
                </a:solidFill>
              </a:rPr>
              <a:t>with yourself.  Pay attention to signs of </a:t>
            </a:r>
            <a:r>
              <a:rPr lang="en-US" i="1" dirty="0" smtClean="0">
                <a:solidFill>
                  <a:srgbClr val="002060"/>
                </a:solidFill>
              </a:rPr>
              <a:t>chronic</a:t>
            </a:r>
            <a:r>
              <a:rPr lang="en-US" dirty="0" smtClean="0">
                <a:solidFill>
                  <a:srgbClr val="002060"/>
                </a:solidFill>
              </a:rPr>
              <a:t> fatigue, </a:t>
            </a:r>
            <a:r>
              <a:rPr lang="en-US" i="1" dirty="0" smtClean="0">
                <a:solidFill>
                  <a:srgbClr val="002060"/>
                </a:solidFill>
              </a:rPr>
              <a:t>objective</a:t>
            </a:r>
            <a:r>
              <a:rPr lang="en-US" dirty="0" smtClean="0">
                <a:solidFill>
                  <a:srgbClr val="002060"/>
                </a:solidFill>
              </a:rPr>
              <a:t> signs of fatigue while driving, and to </a:t>
            </a:r>
            <a:r>
              <a:rPr lang="en-US" i="1" dirty="0" smtClean="0">
                <a:solidFill>
                  <a:srgbClr val="002060"/>
                </a:solidFill>
              </a:rPr>
              <a:t>OSA </a:t>
            </a:r>
            <a:r>
              <a:rPr lang="en-US" dirty="0" smtClean="0">
                <a:solidFill>
                  <a:srgbClr val="002060"/>
                </a:solidFill>
              </a:rPr>
              <a:t>symptoms and risk factors.  Finally, consider </a:t>
            </a:r>
            <a:r>
              <a:rPr lang="en-US" i="1" dirty="0" smtClean="0">
                <a:solidFill>
                  <a:srgbClr val="002060"/>
                </a:solidFill>
              </a:rPr>
              <a:t>any</a:t>
            </a:r>
            <a:r>
              <a:rPr lang="en-US" dirty="0" smtClean="0">
                <a:solidFill>
                  <a:srgbClr val="002060"/>
                </a:solidFill>
              </a:rPr>
              <a:t> asleep-at-the-wheel incident to be a </a:t>
            </a:r>
            <a:r>
              <a:rPr lang="en-US" i="1" dirty="0" smtClean="0">
                <a:solidFill>
                  <a:srgbClr val="C00000"/>
                </a:solidFill>
              </a:rPr>
              <a:t>red flag</a:t>
            </a:r>
            <a:r>
              <a:rPr lang="en-US" dirty="0" smtClean="0">
                <a:solidFill>
                  <a:srgbClr val="002060"/>
                </a:solidFill>
              </a:rPr>
              <a:t>.  If you have had one incident, you are at-risk for another, and the next one could be a lot worse.”</a:t>
            </a:r>
          </a:p>
          <a:p>
            <a:pPr>
              <a:spcBef>
                <a:spcPct val="0"/>
              </a:spcBef>
            </a:pPr>
            <a:r>
              <a:rPr lang="en-US" dirty="0" smtClean="0">
                <a:solidFill>
                  <a:srgbClr val="002060"/>
                </a:solidFill>
              </a:rPr>
              <a:t>____________</a:t>
            </a: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Additional instructor Note:  Based on the LTCCS (e.g., Starnes, 2006) and other studies,</a:t>
            </a:r>
            <a:r>
              <a:rPr lang="en-US" baseline="0" dirty="0" smtClean="0"/>
              <a:t> t</a:t>
            </a:r>
            <a:r>
              <a:rPr lang="en-US" dirty="0" smtClean="0"/>
              <a:t>he fatigue involvement rate in single-vehicle crashes is at least ten times that of multi-vehicle crashes.  Any</a:t>
            </a:r>
            <a:r>
              <a:rPr lang="en-US" baseline="0" dirty="0" smtClean="0"/>
              <a:t> driver involved in a single-vehicle crash should carefully ask himself or herself whether fatigue was a factor.</a:t>
            </a:r>
          </a:p>
          <a:p>
            <a:pPr marL="0" marR="0" indent="0" algn="l" defTabSz="914400" rtl="0" eaLnBrk="1" fontAlgn="auto" latinLnBrk="0" hangingPunct="1">
              <a:lnSpc>
                <a:spcPct val="100000"/>
              </a:lnSpc>
              <a:spcBef>
                <a:spcPct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Optional check on Learning:  Q: In this section we listed five causes of individual differences in fatigue susceptibility.  Can you remember three of them?  A: Differences in sleep-related behaviors, differences in health and fitness, medication use, natural genetic variations, and sleep disorders.</a:t>
            </a:r>
            <a:r>
              <a:rPr lang="en-US" dirty="0" smtClean="0">
                <a:solidFill>
                  <a:srgbClr val="002060"/>
                </a:solidFill>
              </a:rPr>
              <a:t>”</a:t>
            </a:r>
          </a:p>
          <a:p>
            <a:pPr>
              <a:spcBef>
                <a:spcPct val="0"/>
              </a:spcBef>
            </a:pPr>
            <a:endParaRPr lang="en-US" dirty="0" smtClean="0"/>
          </a:p>
        </p:txBody>
      </p:sp>
      <p:sp>
        <p:nvSpPr>
          <p:cNvPr id="181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D469E0-B9E3-4300-AF66-036EEE5C710B}" type="slidenum">
              <a:rPr lang="en-US"/>
              <a:pPr fontAlgn="base">
                <a:spcBef>
                  <a:spcPct val="0"/>
                </a:spcBef>
                <a:spcAft>
                  <a:spcPct val="0"/>
                </a:spcAft>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p:spPr>
      </p:sp>
      <p:sp>
        <p:nvSpPr>
          <p:cNvPr id="1832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C.  The others describe “regular” or non-REM sleep.  </a:t>
            </a:r>
          </a:p>
          <a:p>
            <a:pPr>
              <a:spcBef>
                <a:spcPct val="0"/>
              </a:spcBef>
            </a:pPr>
            <a:endParaRPr lang="en-US" dirty="0" smtClean="0"/>
          </a:p>
          <a:p>
            <a:pPr>
              <a:spcBef>
                <a:spcPct val="0"/>
              </a:spcBef>
            </a:pPr>
            <a:endParaRPr lang="en-US" dirty="0" smtClean="0"/>
          </a:p>
        </p:txBody>
      </p:sp>
      <p:sp>
        <p:nvSpPr>
          <p:cNvPr id="1832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2A860D-8E81-4321-90EF-DB153B44B33A}" type="slidenum">
              <a:rPr lang="en-US"/>
              <a:pPr fontAlgn="base">
                <a:spcBef>
                  <a:spcPct val="0"/>
                </a:spcBef>
                <a:spcAft>
                  <a:spcPct val="0"/>
                </a:spcAft>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p:spPr>
      </p:sp>
      <p:sp>
        <p:nvSpPr>
          <p:cNvPr id="185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B.  Sleep deprivation, even by one hour a day, results in a sleep debt.  </a:t>
            </a:r>
          </a:p>
          <a:p>
            <a:pPr>
              <a:spcBef>
                <a:spcPct val="0"/>
              </a:spcBef>
            </a:pPr>
            <a:endParaRPr lang="en-US" dirty="0" smtClean="0"/>
          </a:p>
          <a:p>
            <a:pPr>
              <a:spcBef>
                <a:spcPct val="0"/>
              </a:spcBef>
            </a:pPr>
            <a:endParaRPr lang="en-US" dirty="0" smtClean="0"/>
          </a:p>
        </p:txBody>
      </p:sp>
      <p:sp>
        <p:nvSpPr>
          <p:cNvPr id="185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47E4D0-4B82-4A65-87D1-7C8318DA93BC}" type="slidenum">
              <a:rPr lang="en-US"/>
              <a:pPr fontAlgn="base">
                <a:spcBef>
                  <a:spcPct val="0"/>
                </a:spcBef>
                <a:spcAft>
                  <a:spcPct val="0"/>
                </a:spcAft>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p:cNvSpPr>
          <p:nvPr>
            <p:ph type="sldImg"/>
          </p:nvPr>
        </p:nvSpPr>
        <p:spPr bwMode="auto">
          <a:noFill/>
          <a:ln>
            <a:solidFill>
              <a:srgbClr val="000000"/>
            </a:solidFill>
            <a:miter lim="800000"/>
            <a:headEnd/>
            <a:tailEnd/>
          </a:ln>
        </p:spPr>
      </p:sp>
      <p:sp>
        <p:nvSpPr>
          <p:cNvPr id="187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A.    </a:t>
            </a:r>
          </a:p>
          <a:p>
            <a:pPr>
              <a:spcBef>
                <a:spcPct val="0"/>
              </a:spcBef>
            </a:pPr>
            <a:endParaRPr lang="en-US" dirty="0" smtClean="0"/>
          </a:p>
          <a:p>
            <a:pPr>
              <a:spcBef>
                <a:spcPct val="0"/>
              </a:spcBef>
            </a:pPr>
            <a:endParaRPr lang="en-US" dirty="0" smtClean="0"/>
          </a:p>
        </p:txBody>
      </p:sp>
      <p:sp>
        <p:nvSpPr>
          <p:cNvPr id="187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2005D7-1CF5-430D-898F-C7A57D2EF34B}" type="slidenum">
              <a:rPr lang="en-US"/>
              <a:pPr fontAlgn="base">
                <a:spcBef>
                  <a:spcPct val="0"/>
                </a:spcBef>
                <a:spcAft>
                  <a:spcPct val="0"/>
                </a:spcAft>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bwMode="auto">
          <a:noFill/>
          <a:ln>
            <a:solidFill>
              <a:srgbClr val="000000"/>
            </a:solidFill>
            <a:miter lim="800000"/>
            <a:headEnd/>
            <a:tailEnd/>
          </a:ln>
        </p:spPr>
      </p:sp>
      <p:sp>
        <p:nvSpPr>
          <p:cNvPr id="189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A.  OSA affects breathing and thus oxygen to the brain.   The others ordinarily do not.  </a:t>
            </a:r>
          </a:p>
          <a:p>
            <a:pPr>
              <a:spcBef>
                <a:spcPct val="0"/>
              </a:spcBef>
            </a:pPr>
            <a:endParaRPr lang="en-US" dirty="0" smtClean="0"/>
          </a:p>
        </p:txBody>
      </p:sp>
      <p:sp>
        <p:nvSpPr>
          <p:cNvPr id="189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4AE9A9-4C9D-4F7A-B480-650C6C46CE27}" type="slidenum">
              <a:rPr lang="en-US"/>
              <a:pPr fontAlgn="base">
                <a:spcBef>
                  <a:spcPct val="0"/>
                </a:spcBef>
                <a:spcAft>
                  <a:spcPct val="0"/>
                </a:spcAft>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bwMode="auto">
          <a:noFill/>
          <a:ln>
            <a:solidFill>
              <a:srgbClr val="000000"/>
            </a:solidFill>
            <a:miter lim="800000"/>
            <a:headEnd/>
            <a:tailEnd/>
          </a:ln>
        </p:spPr>
      </p:sp>
      <p:sp>
        <p:nvSpPr>
          <p:cNvPr id="1914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Answer:  D.   A large neck size is a risk factor.  </a:t>
            </a:r>
          </a:p>
          <a:p>
            <a:pPr>
              <a:spcBef>
                <a:spcPct val="0"/>
              </a:spcBef>
            </a:pPr>
            <a:endParaRPr lang="en-US" dirty="0" smtClean="0"/>
          </a:p>
        </p:txBody>
      </p:sp>
      <p:sp>
        <p:nvSpPr>
          <p:cNvPr id="191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20C174-7D8D-4210-94F6-A10F9EC5C57B}" type="slidenum">
              <a:rPr lang="en-US"/>
              <a:pPr fontAlgn="base">
                <a:spcBef>
                  <a:spcPct val="0"/>
                </a:spcBef>
                <a:spcAft>
                  <a:spcPct val="0"/>
                </a:spcAft>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p:cNvSpPr>
          <p:nvPr>
            <p:ph type="sldImg"/>
          </p:nvPr>
        </p:nvSpPr>
        <p:spPr bwMode="auto">
          <a:noFill/>
          <a:ln>
            <a:solidFill>
              <a:srgbClr val="000000"/>
            </a:solidFill>
            <a:miter lim="800000"/>
            <a:headEnd/>
            <a:tailEnd/>
          </a:ln>
        </p:spPr>
      </p:sp>
      <p:sp>
        <p:nvSpPr>
          <p:cNvPr id="1935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“Driver Education Lesson 3 addresses Health, Wellness, Drugs, and Medications.” </a:t>
            </a:r>
          </a:p>
        </p:txBody>
      </p:sp>
      <p:sp>
        <p:nvSpPr>
          <p:cNvPr id="1935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0CC374-80AA-4172-ACF6-4927991F4D82}" type="slidenum">
              <a:rPr lang="en-US"/>
              <a:pPr fontAlgn="base">
                <a:spcBef>
                  <a:spcPct val="0"/>
                </a:spcBef>
                <a:spcAft>
                  <a:spcPct val="0"/>
                </a:spcAft>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p:cNvSpPr>
          <p:nvPr>
            <p:ph type="sldImg"/>
          </p:nvPr>
        </p:nvSpPr>
        <p:spPr bwMode="auto">
          <a:noFill/>
          <a:ln>
            <a:solidFill>
              <a:srgbClr val="000000"/>
            </a:solidFill>
            <a:miter lim="800000"/>
            <a:headEnd/>
            <a:tailEnd/>
          </a:ln>
        </p:spPr>
      </p:sp>
      <p:sp>
        <p:nvSpPr>
          <p:cNvPr id="195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“The topic of Health and Wellness encompasses its i</a:t>
            </a:r>
            <a:r>
              <a:rPr lang="en-US" dirty="0" smtClean="0">
                <a:solidFill>
                  <a:srgbClr val="002060"/>
                </a:solidFill>
              </a:rPr>
              <a:t>mportance, personal keys to wellness, diet and nutrition, exercise, weight, smoking, stress, personal relationships, and steps in behavior change.”</a:t>
            </a: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Additional 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Learning objectives</a:t>
            </a:r>
            <a:r>
              <a:rPr lang="en-US" baseline="0" dirty="0" smtClean="0">
                <a:solidFill>
                  <a:srgbClr val="002060"/>
                </a:solidFill>
              </a:rPr>
              <a:t> for this section include:</a:t>
            </a:r>
          </a:p>
          <a:p>
            <a:pPr lvl="0"/>
            <a:r>
              <a:rPr lang="en-US" sz="1200" kern="1200" dirty="0" smtClean="0">
                <a:solidFill>
                  <a:schemeClr val="tx1"/>
                </a:solidFill>
                <a:latin typeface="+mn-lt"/>
                <a:ea typeface="+mn-ea"/>
                <a:cs typeface="+mn-cs"/>
              </a:rPr>
              <a:t>(K) Recognize personal benefits of health and wellness</a:t>
            </a:r>
          </a:p>
          <a:p>
            <a:pPr lvl="0"/>
            <a:r>
              <a:rPr lang="en-US" sz="1200" kern="1200" dirty="0" smtClean="0">
                <a:solidFill>
                  <a:schemeClr val="tx1"/>
                </a:solidFill>
                <a:latin typeface="+mn-lt"/>
                <a:ea typeface="+mn-ea"/>
                <a:cs typeface="+mn-cs"/>
              </a:rPr>
              <a:t>(K, A) Recognize and value five personal keys to wellness</a:t>
            </a:r>
          </a:p>
          <a:p>
            <a:pPr lvl="0"/>
            <a:r>
              <a:rPr lang="en-US" sz="1200" kern="1200" dirty="0" smtClean="0">
                <a:solidFill>
                  <a:schemeClr val="tx1"/>
                </a:solidFill>
                <a:latin typeface="+mn-lt"/>
                <a:ea typeface="+mn-ea"/>
                <a:cs typeface="+mn-cs"/>
              </a:rPr>
              <a:t>(K) Recognize the approximate incidence of major health threats (e.g., being overweight, smoking) among CMV drivers.</a:t>
            </a:r>
          </a:p>
          <a:p>
            <a:pPr lvl="0"/>
            <a:r>
              <a:rPr lang="en-US" sz="1200" kern="1200" dirty="0" smtClean="0">
                <a:solidFill>
                  <a:schemeClr val="tx1"/>
                </a:solidFill>
                <a:latin typeface="+mn-lt"/>
                <a:ea typeface="+mn-ea"/>
                <a:cs typeface="+mn-cs"/>
              </a:rPr>
              <a:t>(K) Recognize societal and individual effects of poor health behaviors (e.g., poor diet, lack of exercise, being overweight, smoking, stress, poor personal relationships).</a:t>
            </a:r>
          </a:p>
          <a:p>
            <a:pPr lvl="0"/>
            <a:r>
              <a:rPr lang="en-US" sz="1200" kern="1200" dirty="0" smtClean="0">
                <a:solidFill>
                  <a:schemeClr val="tx1"/>
                </a:solidFill>
                <a:latin typeface="+mn-lt"/>
                <a:ea typeface="+mn-ea"/>
                <a:cs typeface="+mn-cs"/>
              </a:rPr>
              <a:t>(K) Recognize behaviors supportive of wellness; i.e., good diet, physical activity, normal weight, not smoking, stress management, positive relationships.</a:t>
            </a:r>
          </a:p>
          <a:p>
            <a:pPr lvl="0"/>
            <a:r>
              <a:rPr lang="en-US" sz="1200" kern="1200" dirty="0" smtClean="0">
                <a:solidFill>
                  <a:schemeClr val="tx1"/>
                </a:solidFill>
                <a:latin typeface="+mn-lt"/>
                <a:ea typeface="+mn-ea"/>
                <a:cs typeface="+mn-cs"/>
              </a:rPr>
              <a:t>(K) Recognize five steps to behavior change.</a:t>
            </a:r>
          </a:p>
          <a:p>
            <a:pPr lvl="0"/>
            <a:r>
              <a:rPr lang="en-US" sz="1200" kern="1200" dirty="0" smtClean="0">
                <a:solidFill>
                  <a:schemeClr val="tx1"/>
                </a:solidFill>
                <a:latin typeface="+mn-lt"/>
                <a:ea typeface="+mn-ea"/>
                <a:cs typeface="+mn-cs"/>
              </a:rPr>
              <a:t>(S) Apply knowledge of health and wellness to personal self-management.</a:t>
            </a:r>
          </a:p>
          <a:p>
            <a:pPr lvl="0"/>
            <a:r>
              <a:rPr lang="en-US" sz="1200" kern="1200" dirty="0" smtClean="0">
                <a:solidFill>
                  <a:schemeClr val="tx1"/>
                </a:solidFill>
                <a:latin typeface="+mn-lt"/>
                <a:ea typeface="+mn-ea"/>
                <a:cs typeface="+mn-cs"/>
              </a:rPr>
              <a:t>(A) Value wellness and wellness-enabling behaviors.</a:t>
            </a:r>
          </a:p>
          <a:p>
            <a:pPr>
              <a:spcBef>
                <a:spcPct val="0"/>
              </a:spcBef>
            </a:pPr>
            <a:endParaRPr lang="en-US" dirty="0" smtClean="0">
              <a:solidFill>
                <a:srgbClr val="002060"/>
              </a:solidFill>
            </a:endParaRPr>
          </a:p>
        </p:txBody>
      </p:sp>
      <p:sp>
        <p:nvSpPr>
          <p:cNvPr id="195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8D76D0-FCC0-43B3-B547-FA6B1EEA49C7}" type="slidenum">
              <a:rPr lang="en-US"/>
              <a:pPr fontAlgn="base">
                <a:spcBef>
                  <a:spcPct val="0"/>
                </a:spcBef>
                <a:spcAft>
                  <a:spcPct val="0"/>
                </a:spcAft>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noFill/>
          <a:ln>
            <a:solidFill>
              <a:srgbClr val="000000"/>
            </a:solidFill>
            <a:miter lim="800000"/>
            <a:headEnd/>
            <a:tailEnd/>
          </a:ln>
        </p:spPr>
      </p:sp>
      <p:sp>
        <p:nvSpPr>
          <p:cNvPr id="1976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“Health and wellness – what’s in it for you?  A lot!  Your health affects h</a:t>
            </a:r>
            <a:r>
              <a:rPr lang="en-US" dirty="0" smtClean="0">
                <a:solidFill>
                  <a:srgbClr val="002060"/>
                </a:solidFill>
              </a:rPr>
              <a:t>ow you look and feel, your alertness and performance while driving, your longevity on the job, and your life expectancy. One study found some unhealthful behaviors and other indicators to be about </a:t>
            </a:r>
            <a:r>
              <a:rPr lang="en-US" i="1" dirty="0" smtClean="0">
                <a:solidFill>
                  <a:srgbClr val="002060"/>
                </a:solidFill>
              </a:rPr>
              <a:t>twice</a:t>
            </a:r>
            <a:r>
              <a:rPr lang="en-US" dirty="0" smtClean="0">
                <a:solidFill>
                  <a:srgbClr val="002060"/>
                </a:solidFill>
              </a:rPr>
              <a:t> as common among CMV drivers as in the general population.  This included behaviors like smoking and behavior-related medical conditions like high blood pressure.”</a:t>
            </a:r>
            <a:endParaRPr lang="en-US" dirty="0" smtClean="0"/>
          </a:p>
          <a:p>
            <a:pPr>
              <a:spcBef>
                <a:spcPct val="0"/>
              </a:spcBef>
            </a:pPr>
            <a:endParaRPr lang="en-US" dirty="0" smtClean="0"/>
          </a:p>
          <a:p>
            <a:pPr>
              <a:spcBef>
                <a:spcPct val="0"/>
              </a:spcBef>
            </a:pPr>
            <a:endParaRPr lang="en-US" dirty="0" smtClean="0"/>
          </a:p>
          <a:p>
            <a:pPr>
              <a:spcBef>
                <a:spcPct val="0"/>
              </a:spcBef>
            </a:pPr>
            <a:r>
              <a:rPr lang="en-US" dirty="0" smtClean="0">
                <a:solidFill>
                  <a:srgbClr val="002060"/>
                </a:solidFill>
              </a:rPr>
              <a:t>_______</a:t>
            </a:r>
          </a:p>
          <a:p>
            <a:pPr>
              <a:spcBef>
                <a:spcPct val="0"/>
              </a:spcBef>
            </a:pPr>
            <a:endParaRPr lang="en-US" dirty="0" smtClean="0"/>
          </a:p>
          <a:p>
            <a:pPr>
              <a:spcBef>
                <a:spcPct val="0"/>
              </a:spcBef>
            </a:pPr>
            <a:r>
              <a:rPr lang="en-US" dirty="0" smtClean="0"/>
              <a:t>Additional information:</a:t>
            </a:r>
          </a:p>
          <a:p>
            <a:pPr>
              <a:spcBef>
                <a:spcPct val="0"/>
              </a:spcBef>
            </a:pPr>
            <a:r>
              <a:rPr lang="en-US" dirty="0" smtClean="0"/>
              <a:t>Study cited:  Roberts and York (2000), study sponsored by the U.S. DOT and performed by the National Private Truck Council (NPTC).  Examples of percentages cited in report:</a:t>
            </a:r>
          </a:p>
          <a:p>
            <a:pPr>
              <a:spcBef>
                <a:spcPct val="0"/>
              </a:spcBef>
            </a:pPr>
            <a:r>
              <a:rPr lang="en-US" dirty="0" smtClean="0"/>
              <a:t>Smoking:  ~50% of truck drivers versus ~25% of general population.</a:t>
            </a:r>
          </a:p>
          <a:p>
            <a:pPr>
              <a:spcBef>
                <a:spcPct val="0"/>
              </a:spcBef>
            </a:pPr>
            <a:r>
              <a:rPr lang="en-US" dirty="0" smtClean="0"/>
              <a:t>Overweight:  &gt;70% of truck drivers versus ~32% of general population [in 1994; greater today]</a:t>
            </a:r>
          </a:p>
          <a:p>
            <a:pPr>
              <a:spcBef>
                <a:spcPct val="0"/>
              </a:spcBef>
            </a:pPr>
            <a:r>
              <a:rPr lang="en-US" dirty="0" smtClean="0"/>
              <a:t>High blood pressure:  ~44% of truck drivers versus ~26% of general population.</a:t>
            </a:r>
          </a:p>
          <a:p>
            <a:pPr>
              <a:spcBef>
                <a:spcPct val="0"/>
              </a:spcBef>
            </a:pPr>
            <a:endParaRPr lang="en-US" dirty="0" smtClean="0"/>
          </a:p>
          <a:p>
            <a:pPr>
              <a:spcBef>
                <a:spcPct val="0"/>
              </a:spcBef>
            </a:pPr>
            <a:r>
              <a:rPr lang="en-US" dirty="0" smtClean="0"/>
              <a:t>Preliminary data from a 2011 National Institute of Occupational Safety &amp; Health (NIOSH) survey:</a:t>
            </a:r>
          </a:p>
          <a:p>
            <a:pPr>
              <a:spcBef>
                <a:spcPct val="0"/>
              </a:spcBef>
            </a:pPr>
            <a:r>
              <a:rPr lang="en-US" dirty="0" smtClean="0"/>
              <a:t>Smoking:  46% of truck drivers versus 21% of the U.S. population</a:t>
            </a:r>
          </a:p>
          <a:p>
            <a:pPr>
              <a:spcBef>
                <a:spcPct val="0"/>
              </a:spcBef>
            </a:pPr>
            <a:r>
              <a:rPr lang="en-US" dirty="0" smtClean="0"/>
              <a:t>Obese:  65% vs. 34%</a:t>
            </a:r>
          </a:p>
          <a:p>
            <a:pPr>
              <a:spcBef>
                <a:spcPct val="0"/>
              </a:spcBef>
            </a:pPr>
            <a:r>
              <a:rPr lang="en-US" dirty="0" smtClean="0"/>
              <a:t>“Fair” or “poor” health (self-reported):  18% vs. 10%.</a:t>
            </a:r>
          </a:p>
          <a:p>
            <a:pPr>
              <a:spcBef>
                <a:spcPct val="0"/>
              </a:spcBef>
            </a:pPr>
            <a:r>
              <a:rPr lang="en-US" dirty="0" smtClean="0"/>
              <a:t>Diabetes:  14% vs. 8%.</a:t>
            </a:r>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197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BF11A3-75A7-4895-8719-CB00EACAB46C}" type="slidenum">
              <a:rPr lang="en-US"/>
              <a:pPr fontAlgn="base">
                <a:spcBef>
                  <a:spcPct val="0"/>
                </a:spcBef>
                <a:spcAft>
                  <a:spcPct val="0"/>
                </a:spcAft>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Complete Narration:  “Our introduction continues with some basics on alertness, sleep, wellness,</a:t>
            </a:r>
            <a:r>
              <a:rPr lang="en-US" dirty="0" smtClean="0">
                <a:solidFill>
                  <a:srgbClr val="002060"/>
                </a:solidFill>
              </a:rPr>
              <a:t> </a:t>
            </a:r>
            <a:r>
              <a:rPr lang="en-US" dirty="0" smtClean="0"/>
              <a:t>and driving performance.  We’ll discuss their    i</a:t>
            </a:r>
            <a:r>
              <a:rPr lang="en-US" dirty="0" smtClean="0">
                <a:solidFill>
                  <a:srgbClr val="002060"/>
                </a:solidFill>
              </a:rPr>
              <a:t>mportance for health and safety.  We’ll define alertness and wellness, and show how they are the benefits of good sleep.  Finally, we’ll discuss </a:t>
            </a:r>
            <a:r>
              <a:rPr lang="en-US" i="1" dirty="0" smtClean="0">
                <a:solidFill>
                  <a:srgbClr val="002060"/>
                </a:solidFill>
              </a:rPr>
              <a:t>sleep hygiene</a:t>
            </a:r>
            <a:r>
              <a:rPr lang="en-US" dirty="0" smtClean="0">
                <a:solidFill>
                  <a:srgbClr val="002060"/>
                </a:solidFill>
              </a:rPr>
              <a:t>, which</a:t>
            </a:r>
            <a:r>
              <a:rPr lang="en-US" baseline="0" dirty="0" smtClean="0">
                <a:solidFill>
                  <a:srgbClr val="002060"/>
                </a:solidFill>
              </a:rPr>
              <a:t> is self-management from the sleep and health perspective.</a:t>
            </a:r>
            <a:r>
              <a:rPr lang="en-US" dirty="0" smtClean="0">
                <a:solidFill>
                  <a:srgbClr val="002060"/>
                </a:solidFill>
              </a:rPr>
              <a:t>” </a:t>
            </a:r>
          </a:p>
          <a:p>
            <a:endParaRPr lang="en-US" baseline="0" dirty="0" smtClean="0"/>
          </a:p>
          <a:p>
            <a:pPr lvl="0"/>
            <a:r>
              <a:rPr lang="en-US" dirty="0" smtClean="0">
                <a:solidFill>
                  <a:srgbClr val="002060"/>
                </a:solidFill>
              </a:rPr>
              <a:t>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Additional instructor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Learning objectives</a:t>
            </a:r>
            <a:r>
              <a:rPr lang="en-US" baseline="0" dirty="0" smtClean="0">
                <a:solidFill>
                  <a:srgbClr val="002060"/>
                </a:solidFill>
              </a:rPr>
              <a:t> for this section include:</a:t>
            </a:r>
          </a:p>
          <a:p>
            <a:pPr lvl="0"/>
            <a:r>
              <a:rPr lang="en-US" sz="1200" kern="1200" dirty="0" smtClean="0">
                <a:solidFill>
                  <a:schemeClr val="tx1"/>
                </a:solidFill>
                <a:latin typeface="+mn-lt"/>
                <a:ea typeface="+mn-ea"/>
                <a:cs typeface="+mn-cs"/>
              </a:rPr>
              <a:t>(K) Recognize facts relating to the importance of sleep, alertness, and wellness for CMV drivers</a:t>
            </a:r>
          </a:p>
          <a:p>
            <a:pPr lvl="0"/>
            <a:r>
              <a:rPr lang="en-US" sz="1200" kern="1200" dirty="0" smtClean="0">
                <a:solidFill>
                  <a:schemeClr val="tx1"/>
                </a:solidFill>
                <a:latin typeface="+mn-lt"/>
                <a:ea typeface="+mn-ea"/>
                <a:cs typeface="+mn-cs"/>
              </a:rPr>
              <a:t>(K) Recognize definitions of </a:t>
            </a:r>
            <a:r>
              <a:rPr lang="en-US" sz="1200" i="1" kern="1200" dirty="0" smtClean="0">
                <a:solidFill>
                  <a:schemeClr val="tx1"/>
                </a:solidFill>
                <a:latin typeface="+mn-lt"/>
                <a:ea typeface="+mn-ea"/>
                <a:cs typeface="+mn-cs"/>
              </a:rPr>
              <a:t>alertness, wellness,</a:t>
            </a:r>
            <a:r>
              <a:rPr lang="en-US" sz="1200" i="1" kern="1200" baseline="0" dirty="0" smtClean="0">
                <a:solidFill>
                  <a:schemeClr val="tx1"/>
                </a:solidFill>
                <a:latin typeface="+mn-lt"/>
                <a:ea typeface="+mn-ea"/>
                <a:cs typeface="+mn-cs"/>
              </a:rPr>
              <a:t> </a:t>
            </a:r>
            <a:r>
              <a:rPr lang="en-US" sz="1200" i="0" kern="1200" baseline="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sleep hygiene.</a:t>
            </a:r>
            <a:r>
              <a:rPr lang="en-US" sz="1200" kern="1200" dirty="0" smtClean="0">
                <a:solidFill>
                  <a:schemeClr val="tx1"/>
                </a:solidFill>
                <a:latin typeface="+mn-lt"/>
                <a:ea typeface="+mn-ea"/>
                <a:cs typeface="+mn-cs"/>
              </a:rPr>
              <a:t> </a:t>
            </a:r>
          </a:p>
          <a:p>
            <a:pPr lvl="0"/>
            <a:r>
              <a:rPr lang="en-US" sz="1200" kern="1200" dirty="0" smtClean="0">
                <a:solidFill>
                  <a:schemeClr val="tx1"/>
                </a:solidFill>
                <a:latin typeface="+mn-lt"/>
                <a:ea typeface="+mn-ea"/>
                <a:cs typeface="+mn-cs"/>
              </a:rPr>
              <a:t>(K) Recognize relationships among sleep, alertness, performance, wellness, and happiness. </a:t>
            </a:r>
          </a:p>
          <a:p>
            <a:pPr lvl="0"/>
            <a:r>
              <a:rPr lang="en-US" sz="1200" kern="1200" dirty="0" smtClean="0">
                <a:solidFill>
                  <a:schemeClr val="tx1"/>
                </a:solidFill>
                <a:latin typeface="+mn-lt"/>
                <a:ea typeface="+mn-ea"/>
                <a:cs typeface="+mn-cs"/>
              </a:rPr>
              <a:t>(A) Value the personal and safety benefits of sleep, alertness, and wellness.</a:t>
            </a:r>
          </a:p>
          <a:p>
            <a:pPr lvl="0"/>
            <a:r>
              <a:rPr lang="en-US" sz="1200" kern="1200" dirty="0" smtClean="0">
                <a:solidFill>
                  <a:schemeClr val="tx1"/>
                </a:solidFill>
                <a:latin typeface="+mn-lt"/>
                <a:ea typeface="+mn-ea"/>
                <a:cs typeface="+mn-cs"/>
              </a:rPr>
              <a:t>(A) Accept personal responsibility to self-manage alertness.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Additional</a:t>
            </a:r>
            <a:r>
              <a:rPr lang="en-US" baseline="0" dirty="0" smtClean="0">
                <a:solidFill>
                  <a:srgbClr val="002060"/>
                </a:solidFill>
              </a:rPr>
              <a:t> comment:  The concepts presented in this section are general and intended to help establish driver appreciation of the importance of fatigue management, before proceeding to more substantive content.</a:t>
            </a:r>
            <a:endParaRPr lang="en-US" dirty="0" smtClean="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“There are at least five keys to wellness.  Start with a nutritious diet.  Other keys include exercise, sleep, other positive behaviors (like </a:t>
            </a:r>
            <a:r>
              <a:rPr lang="en-US" i="1" dirty="0" smtClean="0"/>
              <a:t>not</a:t>
            </a:r>
            <a:r>
              <a:rPr lang="en-US" dirty="0" smtClean="0"/>
              <a:t> smoking), and positive relationships.  Changing your behavior in these five areas will bring personal wellness, better performance, and more happiness to your life.” </a:t>
            </a:r>
          </a:p>
          <a:p>
            <a:pPr>
              <a:spcBef>
                <a:spcPct val="0"/>
              </a:spcBef>
            </a:pPr>
            <a:endParaRPr lang="en-US" dirty="0" smtClean="0"/>
          </a:p>
        </p:txBody>
      </p:sp>
      <p:sp>
        <p:nvSpPr>
          <p:cNvPr id="199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F7487E-A190-4C71-A27F-A71DDCA84B69}" type="slidenum">
              <a:rPr lang="en-US"/>
              <a:pPr fontAlgn="base">
                <a:spcBef>
                  <a:spcPct val="0"/>
                </a:spcBef>
                <a:spcAft>
                  <a:spcPct val="0"/>
                </a:spcAft>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“Let’s start with diet and nutrition.  </a:t>
            </a:r>
            <a:r>
              <a:rPr lang="en-US" dirty="0" smtClean="0">
                <a:solidFill>
                  <a:srgbClr val="002060"/>
                </a:solidFill>
              </a:rPr>
              <a:t>People today eat too much food, too much fat, and too much salt.  One survey of CMV drivers found their favorite foods to be steak and burgers!  Most of the leading causes of death are related to what people eat.  Many fried and processed foods are </a:t>
            </a:r>
            <a:r>
              <a:rPr lang="en-US" i="1" dirty="0" smtClean="0">
                <a:solidFill>
                  <a:srgbClr val="002060"/>
                </a:solidFill>
              </a:rPr>
              <a:t>not</a:t>
            </a:r>
            <a:r>
              <a:rPr lang="en-US" dirty="0" smtClean="0">
                <a:solidFill>
                  <a:srgbClr val="002060"/>
                </a:solidFill>
              </a:rPr>
              <a:t> healthful.  </a:t>
            </a:r>
            <a:r>
              <a:rPr lang="en-US" i="1" dirty="0" smtClean="0">
                <a:solidFill>
                  <a:srgbClr val="002060"/>
                </a:solidFill>
              </a:rPr>
              <a:t>Good</a:t>
            </a:r>
            <a:r>
              <a:rPr lang="en-US" dirty="0" smtClean="0">
                <a:solidFill>
                  <a:srgbClr val="002060"/>
                </a:solidFill>
              </a:rPr>
              <a:t> foods include grains, fruits, vegetables, low-fat milk products, lean meats, fish, and nuts.”</a:t>
            </a:r>
          </a:p>
          <a:p>
            <a:pPr>
              <a:spcBef>
                <a:spcPct val="0"/>
              </a:spcBef>
            </a:pPr>
            <a:endParaRPr lang="en-US" dirty="0" smtClean="0"/>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Survey cited:  Holmes et al. (1996), in Krueger et al., (2007)</a:t>
            </a:r>
          </a:p>
          <a:p>
            <a:pPr>
              <a:spcBef>
                <a:spcPct val="0"/>
              </a:spcBef>
            </a:pPr>
            <a:endParaRPr lang="en-US" dirty="0" smtClean="0"/>
          </a:p>
          <a:p>
            <a:pPr>
              <a:spcBef>
                <a:spcPct val="0"/>
              </a:spcBef>
            </a:pPr>
            <a:endParaRPr lang="en-US" dirty="0" smtClean="0"/>
          </a:p>
        </p:txBody>
      </p:sp>
      <p:sp>
        <p:nvSpPr>
          <p:cNvPr id="201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6F7DA6-E664-4A0F-85CB-D9D315A860D6}" type="slidenum">
              <a:rPr lang="en-US"/>
              <a:pPr fontAlgn="base">
                <a:spcBef>
                  <a:spcPct val="0"/>
                </a:spcBef>
                <a:spcAft>
                  <a:spcPct val="0"/>
                </a:spcAft>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“Set some simple behavioral goals for your diet.  First, </a:t>
            </a:r>
            <a:r>
              <a:rPr lang="en-US" i="1" dirty="0" smtClean="0">
                <a:solidFill>
                  <a:srgbClr val="002060"/>
                </a:solidFill>
              </a:rPr>
              <a:t>Strive for Five.  </a:t>
            </a:r>
            <a:r>
              <a:rPr lang="en-US" dirty="0" smtClean="0">
                <a:solidFill>
                  <a:srgbClr val="002060"/>
                </a:solidFill>
              </a:rPr>
              <a:t>That’s 5 servings of fruits or vegetables daily.  Replace bad fats (such as chips) with good fats (such as nuts).  Replace bad carbs (for example, sweets and potatoes) with good carbs (such as whole grains).  Also, replace sweet drinks with plain ole water.”</a:t>
            </a:r>
          </a:p>
          <a:p>
            <a:pPr>
              <a:spcBef>
                <a:spcPct val="0"/>
              </a:spcBef>
            </a:pPr>
            <a:endParaRPr lang="en-US" dirty="0" smtClean="0"/>
          </a:p>
        </p:txBody>
      </p:sp>
      <p:sp>
        <p:nvSpPr>
          <p:cNvPr id="203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A55EA-9CCF-495E-9A3B-AF6F6E6760DE}" type="slidenum">
              <a:rPr lang="en-US"/>
              <a:pPr fontAlgn="base">
                <a:spcBef>
                  <a:spcPct val="0"/>
                </a:spcBef>
                <a:spcAft>
                  <a:spcPct val="0"/>
                </a:spcAft>
              </a:pPr>
              <a:t>92</a:t>
            </a:fld>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bwMode="auto">
          <a:noFill/>
          <a:ln>
            <a:solidFill>
              <a:srgbClr val="000000"/>
            </a:solidFill>
            <a:miter lim="800000"/>
            <a:headEnd/>
            <a:tailEnd/>
          </a:ln>
        </p:spPr>
      </p:sp>
      <p:sp>
        <p:nvSpPr>
          <p:cNvPr id="205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“Next to diet, </a:t>
            </a:r>
            <a:r>
              <a:rPr lang="en-US" i="1" dirty="0" smtClean="0"/>
              <a:t>exercise</a:t>
            </a:r>
            <a:r>
              <a:rPr lang="en-US" dirty="0" smtClean="0"/>
              <a:t> is probably the most important wellness behavior.  Health experts recommend 2.5 hours per week of aerobic exercise like walking, plus muscle-strengthening workouts twice a week.  Exercise has many benefits.  It improves digestion; reduces weight; raises energy level, mood, and self-esteem; reduces stress; and improves sleep (as long as you exercise 3 or more hours before bedtime).  Exercise also reduces disease risks.  This includes </a:t>
            </a:r>
            <a:r>
              <a:rPr lang="en-US" dirty="0" smtClean="0">
                <a:solidFill>
                  <a:srgbClr val="002060"/>
                </a:solidFill>
              </a:rPr>
              <a:t>diabetes, heart disease, osteoporosis, arthritis, and even some cancers.”</a:t>
            </a: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Exercise recommendations from the Centers for Disease Control and Prevention.</a:t>
            </a:r>
          </a:p>
          <a:p>
            <a:pPr>
              <a:spcBef>
                <a:spcPct val="0"/>
              </a:spcBef>
            </a:pPr>
            <a:endParaRPr lang="en-US" dirty="0" smtClean="0"/>
          </a:p>
        </p:txBody>
      </p:sp>
      <p:sp>
        <p:nvSpPr>
          <p:cNvPr id="205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4B1141-F0B4-4084-B979-6C0466A67435}" type="slidenum">
              <a:rPr lang="en-US"/>
              <a:pPr fontAlgn="base">
                <a:spcBef>
                  <a:spcPct val="0"/>
                </a:spcBef>
                <a:spcAft>
                  <a:spcPct val="0"/>
                </a:spcAft>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solidFill>
                  <a:srgbClr val="002060"/>
                </a:solidFill>
              </a:rPr>
              <a:t>Complete Narration:  “Here are some strategies for getting more exercise.  Take 10-minute walks twice or more per day.   Work out </a:t>
            </a:r>
            <a:r>
              <a:rPr lang="en-US" i="1" dirty="0" smtClean="0">
                <a:solidFill>
                  <a:srgbClr val="002060"/>
                </a:solidFill>
              </a:rPr>
              <a:t>more</a:t>
            </a:r>
            <a:r>
              <a:rPr lang="en-US" dirty="0" smtClean="0">
                <a:solidFill>
                  <a:srgbClr val="002060"/>
                </a:solidFill>
              </a:rPr>
              <a:t> vigorously on weekends.  Take exercise equipment (such as a jumping rope, bicycle, or barbells) with you on trips.  Keep a </a:t>
            </a:r>
            <a:r>
              <a:rPr lang="en-US" i="1" dirty="0" smtClean="0">
                <a:solidFill>
                  <a:srgbClr val="002060"/>
                </a:solidFill>
              </a:rPr>
              <a:t>record</a:t>
            </a:r>
            <a:r>
              <a:rPr lang="en-US" dirty="0" smtClean="0">
                <a:solidFill>
                  <a:srgbClr val="002060"/>
                </a:solidFill>
              </a:rPr>
              <a:t> of your exercise; maybe just mark it on your calendar.  Set daily and weekly goals.  Most importantly, find out what you like and do it!”</a:t>
            </a: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b="1" dirty="0" smtClean="0">
              <a:solidFill>
                <a:srgbClr val="002060"/>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solidFill>
                  <a:srgbClr val="002060"/>
                </a:solidFill>
              </a:rPr>
              <a:t>Additional information:  Walking around a tractor-semitrailer 50 times = 2 miles!</a:t>
            </a:r>
            <a:endParaRPr lang="en-US" dirty="0" smtClean="0"/>
          </a:p>
          <a:p>
            <a:pPr>
              <a:spcBef>
                <a:spcPct val="0"/>
              </a:spcBef>
            </a:pPr>
            <a:endParaRPr lang="en-US" b="1" dirty="0" smtClean="0">
              <a:solidFill>
                <a:srgbClr val="002060"/>
              </a:solidFill>
            </a:endParaRPr>
          </a:p>
          <a:p>
            <a:pPr>
              <a:spcBef>
                <a:spcPct val="0"/>
              </a:spcBef>
            </a:pPr>
            <a:endParaRPr lang="en-US" dirty="0" smtClean="0"/>
          </a:p>
        </p:txBody>
      </p:sp>
      <p:sp>
        <p:nvSpPr>
          <p:cNvPr id="207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B97EC6-CA2F-439B-8074-8C7BD2F80507}" type="slidenum">
              <a:rPr lang="en-US"/>
              <a:pPr fontAlgn="base">
                <a:spcBef>
                  <a:spcPct val="0"/>
                </a:spcBef>
                <a:spcAft>
                  <a:spcPct val="0"/>
                </a:spcAft>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“If you don’t exercise and eat a healthy diet, you are probably overweight.  About half of CMV drivers are obese and another 25% are overweight.  Body-Mass Index, or BMI, is a measure of how fat or thin you are.  Take your weight in pounds, divide it by your height in inches </a:t>
            </a:r>
            <a:r>
              <a:rPr lang="en-US" i="1" dirty="0" smtClean="0"/>
              <a:t>squared</a:t>
            </a:r>
            <a:r>
              <a:rPr lang="en-US" dirty="0" smtClean="0"/>
              <a:t>, and multiply that by 703.  A BMI of less than 25 is normal.  25 to 30 means you are overweight.  A BMI above 30 means you are obese.  </a:t>
            </a:r>
            <a:r>
              <a:rPr lang="en-US" sz="3100" dirty="0" smtClean="0">
                <a:solidFill>
                  <a:srgbClr val="002060"/>
                </a:solidFill>
              </a:rPr>
              <a:t>Being overweight or obese increases your risks of h</a:t>
            </a:r>
            <a:r>
              <a:rPr lang="en-US" dirty="0" smtClean="0">
                <a:solidFill>
                  <a:srgbClr val="002060"/>
                </a:solidFill>
              </a:rPr>
              <a:t>eart disease, high blood pressure, diabetes, OSA, asleep-at-the-wheel and medical-related crashes, other injuries, and even some cancers.  There are just two strategies for losing weight:  diet and exercise.”</a:t>
            </a:r>
          </a:p>
          <a:p>
            <a:pPr>
              <a:spcBef>
                <a:spcPct val="0"/>
              </a:spcBef>
            </a:pPr>
            <a:endParaRPr lang="en-US" dirty="0" smtClean="0">
              <a:solidFill>
                <a:srgbClr val="002060"/>
              </a:solidFill>
            </a:endParaRP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endParaRPr lang="en-US" dirty="0" smtClean="0">
              <a:solidFill>
                <a:srgbClr val="0033CC"/>
              </a:solidFill>
            </a:endParaRPr>
          </a:p>
          <a:p>
            <a:pPr>
              <a:spcBef>
                <a:spcPct val="0"/>
              </a:spcBef>
            </a:pPr>
            <a:r>
              <a:rPr lang="en-US" dirty="0" smtClean="0"/>
              <a:t>Weight studies:  Korelitz et al. (1993), Hickman et al. (in press).</a:t>
            </a:r>
          </a:p>
          <a:p>
            <a:pPr>
              <a:spcBef>
                <a:spcPct val="0"/>
              </a:spcBef>
            </a:pPr>
            <a:endParaRPr lang="en-US" dirty="0" smtClean="0"/>
          </a:p>
          <a:p>
            <a:pPr>
              <a:spcBef>
                <a:spcPct val="0"/>
              </a:spcBef>
            </a:pPr>
            <a:r>
              <a:rPr lang="en-US" dirty="0" smtClean="0"/>
              <a:t>Additional information:  Preliminary data from a 2011 National Institute of Occupational Safety &amp; Health (NIOSH) survey shows even higher percentages for CMV driver overweight and obesity:  89% overweight vs. 68% of U.S. adults; 65% obese vs. 34% of U.S. adults.</a:t>
            </a:r>
          </a:p>
          <a:p>
            <a:pPr>
              <a:spcBef>
                <a:spcPct val="0"/>
              </a:spcBef>
            </a:pPr>
            <a:endParaRPr lang="en-US" dirty="0" smtClean="0"/>
          </a:p>
          <a:p>
            <a:pPr>
              <a:spcBef>
                <a:spcPct val="0"/>
              </a:spcBef>
            </a:pPr>
            <a:r>
              <a:rPr lang="en-US" dirty="0" smtClean="0"/>
              <a:t>Determining BMI in the metric system is much easier; simply take your weight in kilograms and divide it by your height in meters, squared.   </a:t>
            </a:r>
          </a:p>
          <a:p>
            <a:pPr>
              <a:spcBef>
                <a:spcPct val="0"/>
              </a:spcBef>
            </a:pPr>
            <a:endParaRPr lang="en-US" dirty="0" smtClean="0"/>
          </a:p>
          <a:p>
            <a:pPr>
              <a:spcBef>
                <a:spcPct val="0"/>
              </a:spcBef>
            </a:pPr>
            <a:r>
              <a:rPr lang="en-US" dirty="0" smtClean="0"/>
              <a:t>Obese drivers are less likely to wear safety belts, perhaps because belts are uncomfortable for them.  This puts them at even greater risk.  Source:  Wiegand et al., 2008.</a:t>
            </a:r>
          </a:p>
          <a:p>
            <a:pPr>
              <a:spcBef>
                <a:spcPct val="0"/>
              </a:spcBef>
            </a:pPr>
            <a:endParaRPr lang="en-US" dirty="0" smtClean="0">
              <a:solidFill>
                <a:srgbClr val="002060"/>
              </a:solidFill>
            </a:endParaRPr>
          </a:p>
          <a:p>
            <a:pPr>
              <a:spcBef>
                <a:spcPct val="0"/>
              </a:spcBef>
            </a:pPr>
            <a:endParaRPr lang="en-US" dirty="0" smtClean="0"/>
          </a:p>
          <a:p>
            <a:pPr>
              <a:spcBef>
                <a:spcPct val="0"/>
              </a:spcBef>
            </a:pPr>
            <a:endParaRPr lang="en-US" dirty="0" smtClean="0"/>
          </a:p>
          <a:p>
            <a:pPr>
              <a:spcBef>
                <a:spcPct val="0"/>
              </a:spcBef>
            </a:pPr>
            <a:endParaRPr lang="en-US" dirty="0" smtClean="0"/>
          </a:p>
        </p:txBody>
      </p:sp>
      <p:sp>
        <p:nvSpPr>
          <p:cNvPr id="209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CBF279-43D4-4457-BC0A-C88D27C47B12}" type="slidenum">
              <a:rPr lang="en-US"/>
              <a:pPr fontAlgn="base">
                <a:spcBef>
                  <a:spcPct val="0"/>
                </a:spcBef>
                <a:spcAft>
                  <a:spcPct val="0"/>
                </a:spcAft>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“Smoking, along with other tobacco use, is the l</a:t>
            </a:r>
            <a:r>
              <a:rPr lang="en-US" sz="3800" dirty="0" smtClean="0">
                <a:solidFill>
                  <a:srgbClr val="002060"/>
                </a:solidFill>
              </a:rPr>
              <a:t>eading preventable cause of disease, death, and disability.  About 20% of Americans smoke, but nearly </a:t>
            </a:r>
            <a:r>
              <a:rPr lang="en-US" sz="3800" i="1" dirty="0" smtClean="0">
                <a:solidFill>
                  <a:srgbClr val="002060"/>
                </a:solidFill>
              </a:rPr>
              <a:t>half</a:t>
            </a:r>
            <a:r>
              <a:rPr lang="en-US" sz="3800" dirty="0" smtClean="0">
                <a:solidFill>
                  <a:srgbClr val="002060"/>
                </a:solidFill>
              </a:rPr>
              <a:t> of CMV drivers do.  Smoking causes l</a:t>
            </a:r>
            <a:r>
              <a:rPr lang="en-US" dirty="0" smtClean="0">
                <a:solidFill>
                  <a:srgbClr val="002060"/>
                </a:solidFill>
              </a:rPr>
              <a:t>ung cancer, COPD and other lung diseases, heart disease, and many other medical conditions.  Smoking also costs each smoker more than $1,000 per year in medical costs, on average.  Smoking re</a:t>
            </a:r>
            <a:r>
              <a:rPr lang="en-US" sz="3800" dirty="0" smtClean="0">
                <a:solidFill>
                  <a:srgbClr val="002060"/>
                </a:solidFill>
              </a:rPr>
              <a:t>duces oxygen flow to the brain, and it worsens OSA.  To quit smoking, see your doctor for medical advice and assistance.</a:t>
            </a:r>
            <a:r>
              <a:rPr lang="en-US" sz="1200" kern="1200" dirty="0" smtClean="0">
                <a:solidFill>
                  <a:schemeClr val="tx1"/>
                </a:solidFill>
                <a:effectLst/>
                <a:latin typeface="+mn-lt"/>
                <a:ea typeface="+mn-ea"/>
                <a:cs typeface="+mn-cs"/>
              </a:rPr>
              <a:t> You can also call 1-800-QUIT-NOW or visit </a:t>
            </a:r>
            <a:r>
              <a:rPr lang="en-US" sz="1200" i="1" u="sng" kern="1200" dirty="0" smtClean="0">
                <a:solidFill>
                  <a:schemeClr val="tx1"/>
                </a:solidFill>
                <a:effectLst/>
                <a:latin typeface="+mn-lt"/>
                <a:ea typeface="+mn-ea"/>
                <a:cs typeface="+mn-cs"/>
                <a:hlinkClick r:id="rId3"/>
              </a:rPr>
              <a:t>www.smokefree.gov</a:t>
            </a:r>
            <a:r>
              <a:rPr lang="en-US" sz="1200" kern="1200" dirty="0" smtClean="0">
                <a:solidFill>
                  <a:schemeClr val="tx1"/>
                </a:solidFill>
                <a:effectLst/>
                <a:latin typeface="+mn-lt"/>
                <a:ea typeface="+mn-ea"/>
                <a:cs typeface="+mn-cs"/>
              </a:rPr>
              <a:t> or </a:t>
            </a:r>
            <a:r>
              <a:rPr lang="en-US" sz="1200" u="sng" kern="1200" dirty="0" smtClean="0">
                <a:solidFill>
                  <a:schemeClr val="tx1"/>
                </a:solidFill>
                <a:effectLst/>
                <a:latin typeface="+mn-lt"/>
                <a:ea typeface="+mn-ea"/>
                <a:cs typeface="+mn-cs"/>
                <a:hlinkClick r:id="rId4"/>
              </a:rPr>
              <a:t>www.hc-sc.gc.ca</a:t>
            </a:r>
            <a:r>
              <a:rPr lang="en-US" sz="1200" kern="1200" dirty="0" smtClean="0">
                <a:solidFill>
                  <a:schemeClr val="tx1"/>
                </a:solidFill>
                <a:effectLst/>
                <a:latin typeface="+mn-lt"/>
                <a:ea typeface="+mn-ea"/>
                <a:cs typeface="+mn-cs"/>
              </a:rPr>
              <a:t> for the </a:t>
            </a:r>
            <a:r>
              <a:rPr lang="en-US" sz="1200" kern="1200" dirty="0" err="1" smtClean="0">
                <a:solidFill>
                  <a:schemeClr val="tx1"/>
                </a:solidFill>
                <a:effectLst/>
                <a:latin typeface="+mn-lt"/>
                <a:ea typeface="+mn-ea"/>
                <a:cs typeface="+mn-cs"/>
              </a:rPr>
              <a:t>quitline</a:t>
            </a:r>
            <a:r>
              <a:rPr lang="en-US" sz="1200" kern="1200" dirty="0" smtClean="0">
                <a:solidFill>
                  <a:schemeClr val="tx1"/>
                </a:solidFill>
                <a:effectLst/>
                <a:latin typeface="+mn-lt"/>
                <a:ea typeface="+mn-ea"/>
                <a:cs typeface="+mn-cs"/>
              </a:rPr>
              <a:t> in your Province.</a:t>
            </a:r>
            <a:r>
              <a:rPr lang="en-US" dirty="0" smtClean="0">
                <a:solidFill>
                  <a:srgbClr val="002060"/>
                </a:solidFill>
              </a:rPr>
              <a:t>”</a:t>
            </a:r>
          </a:p>
          <a:p>
            <a:pPr>
              <a:spcBef>
                <a:spcPct val="0"/>
              </a:spcBef>
            </a:pPr>
            <a:r>
              <a:rPr lang="en-US" dirty="0" smtClean="0">
                <a:solidFill>
                  <a:srgbClr val="002060"/>
                </a:solidFill>
              </a:rPr>
              <a:t>    </a:t>
            </a:r>
          </a:p>
          <a:p>
            <a:pPr>
              <a:spcBef>
                <a:spcPct val="0"/>
              </a:spcBef>
            </a:pPr>
            <a:endParaRPr lang="en-US" dirty="0" smtClean="0"/>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a:spcBef>
                <a:spcPct val="0"/>
              </a:spcBef>
            </a:pPr>
            <a:r>
              <a:rPr lang="en-US" dirty="0" smtClean="0"/>
              <a:t>Additional information:  Preliminary data from a 2011 National Institute of Occupational Safety &amp; Health (NIOSH) survey:  46% of surveyed CMV drivers smoked, versus 21% of U.S. adults.  In a survey of  nearly 3,000 truck drivers, Korelitz et al. (1993) found that 54% smoked, compared to 28% of all U.S. males and 25% of females at the time.   Medical cost data from American Lung Association.  </a:t>
            </a:r>
          </a:p>
          <a:p>
            <a:pPr>
              <a:spcBef>
                <a:spcPct val="0"/>
              </a:spcBef>
            </a:pPr>
            <a:endParaRPr lang="en-US" dirty="0" smtClean="0"/>
          </a:p>
          <a:p>
            <a:pPr>
              <a:spcBef>
                <a:spcPct val="0"/>
              </a:spcBef>
            </a:pPr>
            <a:r>
              <a:rPr lang="en-US" dirty="0" smtClean="0"/>
              <a:t>COPD = Chronic Obstructive Pulmonary [lung] Disease</a:t>
            </a:r>
          </a:p>
          <a:p>
            <a:pPr>
              <a:spcBef>
                <a:spcPct val="0"/>
              </a:spcBef>
            </a:pPr>
            <a:r>
              <a:rPr lang="en-US" dirty="0" smtClean="0"/>
              <a:t>  </a:t>
            </a:r>
            <a:endParaRPr lang="en-US" dirty="0" smtClean="0">
              <a:solidFill>
                <a:srgbClr val="002060"/>
              </a:solidFill>
            </a:endParaRPr>
          </a:p>
          <a:p>
            <a:pPr>
              <a:spcBef>
                <a:spcPct val="0"/>
              </a:spcBef>
            </a:pPr>
            <a:endParaRPr lang="en-US" dirty="0" smtClean="0"/>
          </a:p>
        </p:txBody>
      </p:sp>
      <p:sp>
        <p:nvSpPr>
          <p:cNvPr id="211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86858E-765D-4207-981C-18EBBF676311}" type="slidenum">
              <a:rPr lang="en-US"/>
              <a:pPr fontAlgn="base">
                <a:spcBef>
                  <a:spcPct val="0"/>
                </a:spcBef>
                <a:spcAft>
                  <a:spcPct val="0"/>
                </a:spcAft>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a:t>
            </a:r>
            <a:r>
              <a:rPr lang="en-US" dirty="0" smtClean="0">
                <a:solidFill>
                  <a:srgbClr val="002060"/>
                </a:solidFill>
              </a:rPr>
              <a:t>Commercial driving can be stressful!  The job involves long hours, fighting traffic, schedule pressure, and isolation from family and friends.  One study found CMV driver stress to be higher than 90% that of the population.  Stress </a:t>
            </a:r>
            <a:r>
              <a:rPr lang="en-US" i="1" dirty="0" smtClean="0">
                <a:solidFill>
                  <a:srgbClr val="002060"/>
                </a:solidFill>
              </a:rPr>
              <a:t>symptoms</a:t>
            </a:r>
            <a:r>
              <a:rPr lang="en-US" dirty="0" smtClean="0">
                <a:solidFill>
                  <a:srgbClr val="002060"/>
                </a:solidFill>
              </a:rPr>
              <a:t> include headaches, sleep disturbances, difficulty concentrating, short temper, upset stomach, job dissatisfaction, and low morale.” </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Study cited in narration:  Orris et al, 1997.  </a:t>
            </a:r>
          </a:p>
          <a:p>
            <a:pPr>
              <a:spcBef>
                <a:spcPct val="0"/>
              </a:spcBef>
            </a:pPr>
            <a:endParaRPr lang="en-US" dirty="0" smtClean="0">
              <a:solidFill>
                <a:srgbClr val="002060"/>
              </a:solidFill>
            </a:endParaRPr>
          </a:p>
          <a:p>
            <a:pPr>
              <a:spcBef>
                <a:spcPct val="0"/>
              </a:spcBef>
            </a:pPr>
            <a:endParaRPr lang="en-US" dirty="0" smtClean="0"/>
          </a:p>
        </p:txBody>
      </p:sp>
      <p:sp>
        <p:nvSpPr>
          <p:cNvPr id="214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5E6137-8366-4A41-A9F5-94AF8E8F93CB}" type="slidenum">
              <a:rPr lang="en-US"/>
              <a:pPr fontAlgn="base">
                <a:spcBef>
                  <a:spcPct val="0"/>
                </a:spcBef>
                <a:spcAft>
                  <a:spcPct val="0"/>
                </a:spcAft>
              </a:pPr>
              <a:t>97</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“T</a:t>
            </a:r>
            <a:r>
              <a:rPr lang="en-US" dirty="0" smtClean="0">
                <a:solidFill>
                  <a:srgbClr val="002060"/>
                </a:solidFill>
              </a:rPr>
              <a:t>here are effective strategies to deal with stress.  Embrace a positive outlook and positive behaviors relating to sleep, diet, and exercise.  Relax a bit.  Strike a balance between work and your personal life.  Pursue personal interests; for example, take a book you like to read with you on trips.  Find and sustain a support network of family, friends, and co-workers.  Look for ways to improve your job environment in constructive ways.  For example, choose to stop at travel plazas where you have gotten good rest and nutritious meals.  Finally, get serious about relaxing!  Learn about </a:t>
            </a:r>
            <a:r>
              <a:rPr lang="en-US" i="1" dirty="0" smtClean="0">
                <a:solidFill>
                  <a:srgbClr val="002060"/>
                </a:solidFill>
              </a:rPr>
              <a:t>relaxation breathing </a:t>
            </a:r>
            <a:r>
              <a:rPr lang="en-US" dirty="0" smtClean="0">
                <a:solidFill>
                  <a:srgbClr val="002060"/>
                </a:solidFill>
              </a:rPr>
              <a:t>and give it a try.  Take short walks, meditate, read -- experiment until you find a method that works best for you.” </a:t>
            </a:r>
          </a:p>
          <a:p>
            <a:pPr>
              <a:spcBef>
                <a:spcPct val="0"/>
              </a:spcBef>
            </a:pPr>
            <a:endParaRPr lang="en-US" b="1" dirty="0" smtClean="0">
              <a:solidFill>
                <a:srgbClr val="002060"/>
              </a:solidFill>
            </a:endParaRPr>
          </a:p>
          <a:p>
            <a:pPr>
              <a:spcBef>
                <a:spcPct val="0"/>
              </a:spcBef>
            </a:pPr>
            <a:endParaRPr lang="en-US" dirty="0" smtClean="0"/>
          </a:p>
        </p:txBody>
      </p:sp>
      <p:sp>
        <p:nvSpPr>
          <p:cNvPr id="216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E1A45F-5E36-4ED3-B224-8D9B4C15CF32}" type="slidenum">
              <a:rPr lang="en-US"/>
              <a:pPr fontAlgn="base">
                <a:spcBef>
                  <a:spcPct val="0"/>
                </a:spcBef>
                <a:spcAft>
                  <a:spcPct val="0"/>
                </a:spcAft>
              </a:pPr>
              <a:t>98</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Complete Narration:  “Wellness includes positive personal relationships with family and friends.  </a:t>
            </a:r>
            <a:r>
              <a:rPr lang="en-US" dirty="0" smtClean="0">
                <a:solidFill>
                  <a:srgbClr val="002060"/>
                </a:solidFill>
              </a:rPr>
              <a:t>One CMV driver survey found that lack of family time was the biggest single health and wellness concern.  Therefore, make the most of the time you have together!</a:t>
            </a:r>
            <a:r>
              <a:rPr lang="en-US" dirty="0" smtClean="0"/>
              <a:t>   Other personal relationships are important, too.  This includes e</a:t>
            </a:r>
            <a:r>
              <a:rPr lang="en-US" dirty="0" smtClean="0">
                <a:solidFill>
                  <a:srgbClr val="002060"/>
                </a:solidFill>
              </a:rPr>
              <a:t>xtended family, neighbors, co-workers, and customers.  On the negative side, driver personal and family problems sometimes lead to unsafe driving and to accidents.  To sustain positive relationships, keep in touch and communicate with family and friends.  Value and foster each relationship.  Do fun things together like going for a family outing.  Be positive, and show support for each other.”   </a:t>
            </a:r>
          </a:p>
          <a:p>
            <a:pPr>
              <a:spcBef>
                <a:spcPct val="0"/>
              </a:spcBef>
            </a:pPr>
            <a:endParaRPr lang="en-US" dirty="0" smtClean="0">
              <a:solidFill>
                <a:srgbClr val="002060"/>
              </a:solidFill>
            </a:endParaRPr>
          </a:p>
          <a:p>
            <a:pPr>
              <a:spcBef>
                <a:spcPct val="0"/>
              </a:spcBef>
            </a:pPr>
            <a:r>
              <a:rPr lang="en-US" dirty="0" smtClean="0">
                <a:solidFill>
                  <a:srgbClr val="002060"/>
                </a:solidFill>
              </a:rPr>
              <a:t>_______</a:t>
            </a:r>
          </a:p>
          <a:p>
            <a:pPr>
              <a:spcBef>
                <a:spcPct val="0"/>
              </a:spcBef>
            </a:pPr>
            <a:endParaRPr lang="en-US" dirty="0" smtClean="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Additional information.  Survey:  Roberts &amp; York, 2000.    Top ten driver health concerns based on survey of 448 CMV drivers (in order):  lack of family time, lack of exercise, weight, fatigue, poor diet, stress, lack of sleep, heart disease, cancer, high blood pressure.  Of course, survey responses are subjective. </a:t>
            </a:r>
          </a:p>
          <a:p>
            <a:pPr>
              <a:spcBef>
                <a:spcPct val="0"/>
              </a:spcBef>
            </a:pPr>
            <a:endParaRPr lang="en-US" dirty="0" smtClean="0"/>
          </a:p>
          <a:p>
            <a:pPr>
              <a:spcBef>
                <a:spcPct val="0"/>
              </a:spcBef>
            </a:pPr>
            <a:r>
              <a:rPr lang="en-US" dirty="0" smtClean="0"/>
              <a:t> </a:t>
            </a:r>
          </a:p>
          <a:p>
            <a:pPr>
              <a:spcBef>
                <a:spcPct val="0"/>
              </a:spcBef>
            </a:pPr>
            <a:r>
              <a:rPr lang="en-US" dirty="0" smtClean="0"/>
              <a:t> </a:t>
            </a:r>
          </a:p>
        </p:txBody>
      </p:sp>
      <p:sp>
        <p:nvSpPr>
          <p:cNvPr id="218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049C30-30AD-4425-80C5-373C8B7DBC3D}" type="slidenum">
              <a:rPr lang="en-US"/>
              <a:pPr fontAlgn="base">
                <a:spcBef>
                  <a:spcPct val="0"/>
                </a:spcBef>
                <a:spcAft>
                  <a:spcPct val="0"/>
                </a:spcAft>
              </a:pPr>
              <a:t>99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6287" y="5498357"/>
            <a:ext cx="2619313" cy="1359643"/>
          </a:xfrm>
          <a:prstGeom prst="rect">
            <a:avLst/>
          </a:prstGeom>
        </p:spPr>
      </p:pic>
    </p:spTree>
    <p:extLst>
      <p:ext uri="{BB962C8B-B14F-4D97-AF65-F5344CB8AC3E}">
        <p14:creationId xmlns:p14="http://schemas.microsoft.com/office/powerpoint/2010/main" val="3713984097"/>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9"/>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84582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229100"/>
            <a:ext cx="8458200" cy="2476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fld id="{F7D7BA39-A665-43BC-AF65-45502234B94F}" type="datetime1">
              <a:rPr lang="en-US" smtClean="0"/>
              <a:pPr>
                <a:defRPr/>
              </a:pPr>
              <a:t>3/21/2013</a:t>
            </a:fld>
            <a:endParaRPr lang="en-US" dirty="0"/>
          </a:p>
        </p:txBody>
      </p:sp>
      <p:sp>
        <p:nvSpPr>
          <p:cNvPr id="6" name="Footer Placeholder 5"/>
          <p:cNvSpPr>
            <a:spLocks noGrp="1" noChangeArrowheads="1"/>
          </p:cNvSpPr>
          <p:nvPr>
            <p:ph type="ftr" sz="quarter" idx="11"/>
          </p:nvPr>
        </p:nvSpPr>
        <p:spPr>
          <a:xfrm>
            <a:off x="3124201" y="6245225"/>
            <a:ext cx="2895600" cy="476250"/>
          </a:xfrm>
          <a:prstGeom prst="rect">
            <a:avLst/>
          </a:prstGeom>
          <a:ln/>
        </p:spPr>
        <p:txBody>
          <a:bodyPr lIns="91426" tIns="45712" rIns="91426" bIns="45712"/>
          <a:lstStyle>
            <a:lvl1pPr>
              <a:defRPr/>
            </a:lvl1pPr>
          </a:lstStyle>
          <a:p>
            <a:pPr>
              <a:defRPr/>
            </a:pPr>
            <a:endParaRPr lang="en-US" dirty="0"/>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2CAA53A-982B-4659-8BA9-D96BB1A6FDAA}" type="slidenum">
              <a:rPr lang="en-US" smtClean="0"/>
              <a:pPr/>
              <a:t>‹#›</a:t>
            </a:fld>
            <a:endParaRPr lang="en-US" dirty="0"/>
          </a:p>
        </p:txBody>
      </p:sp>
    </p:spTree>
    <p:extLst>
      <p:ext uri="{BB962C8B-B14F-4D97-AF65-F5344CB8AC3E}">
        <p14:creationId xmlns:p14="http://schemas.microsoft.com/office/powerpoint/2010/main" val="1506234994"/>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9" descr="NAMFP-logo.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7350" y="4495800"/>
            <a:ext cx="1641475"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dirty="0"/>
          </a:p>
        </p:txBody>
      </p:sp>
    </p:spTree>
    <p:extLst>
      <p:ext uri="{BB962C8B-B14F-4D97-AF65-F5344CB8AC3E}">
        <p14:creationId xmlns:p14="http://schemas.microsoft.com/office/powerpoint/2010/main" val="110463926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6" name="Footer Placeholder 2"/>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dirty="0"/>
          </a:p>
        </p:txBody>
      </p:sp>
      <p:sp>
        <p:nvSpPr>
          <p:cNvPr id="7" name="Slide Number Placeholder 3"/>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14693AB8-20FA-4DF6-A192-22F259B1C570}" type="slidenum">
              <a:rPr lang="en-US"/>
              <a:pPr>
                <a:defRPr/>
              </a:pPr>
              <a:t>‹#›</a:t>
            </a:fld>
            <a:endParaRPr lang="en-US" dirty="0"/>
          </a:p>
        </p:txBody>
      </p:sp>
    </p:spTree>
    <p:extLst>
      <p:ext uri="{BB962C8B-B14F-4D97-AF65-F5344CB8AC3E}">
        <p14:creationId xmlns:p14="http://schemas.microsoft.com/office/powerpoint/2010/main" val="2976774327"/>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6"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txBox="1">
            <a:spLocks/>
          </p:cNvSpPr>
          <p:nvPr userDrawn="1"/>
        </p:nvSpPr>
        <p:spPr>
          <a:xfrm>
            <a:off x="6735763" y="6339614"/>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D60FFB-37F1-44A4-851E-4F3AA086C599}" type="slidenum">
              <a:rPr lang="en-US" sz="1400" smtClean="0"/>
              <a:pPr>
                <a:defRPr/>
              </a:pPr>
              <a:t>‹#›</a:t>
            </a:fld>
            <a:endParaRPr lang="en-US" sz="1400" dirty="0"/>
          </a:p>
        </p:txBody>
      </p:sp>
    </p:spTree>
    <p:extLst>
      <p:ext uri="{BB962C8B-B14F-4D97-AF65-F5344CB8AC3E}">
        <p14:creationId xmlns:p14="http://schemas.microsoft.com/office/powerpoint/2010/main" val="3332315908"/>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144887987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400" dirty="0">
              <a:solidFill>
                <a:schemeClr val="bg1"/>
              </a:solidFill>
              <a:latin typeface="Calibri" pitchFamily="34"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
        <p:nvSpPr>
          <p:cNvPr id="12"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111644183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7B7AC0-17D5-454E-B013-5DB2A98E9792}" type="datetime1">
              <a:rPr lang="en-US" smtClean="0"/>
              <a:pPr/>
              <a:t>3/21/2013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16A807B-224A-40D8-8FAD-35407540F0DC}" type="datetime1">
              <a:rPr lang="en-US" smtClean="0"/>
              <a:pPr/>
              <a:t>3/21/2013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8FBB30B-72AC-4428-A2F0-EB83A0B9AF43}" type="datetime1">
              <a:rPr lang="en-US" smtClean="0"/>
              <a:pPr/>
              <a:t>3/21/2013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CAA53A-982B-4659-8BA9-D96BB1A6FDAA}" type="slidenum">
              <a:rPr lang="en-US" smtClean="0"/>
              <a:pPr/>
              <a:t>‹#›</a:t>
            </a:fld>
            <a:endParaRPr lang="en-US" dirty="0"/>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AA53A-982B-4659-8BA9-D96BB1A6FDA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6" r:id="rId1"/>
    <p:sldLayoutId id="2147483661" r:id="rId2"/>
    <p:sldLayoutId id="2147483662" r:id="rId3"/>
    <p:sldLayoutId id="2147483663" r:id="rId4"/>
    <p:sldLayoutId id="2147483664" r:id="rId5"/>
    <p:sldLayoutId id="2147483665" r:id="rId6"/>
    <p:sldLayoutId id="2147483649" r:id="rId7"/>
    <p:sldLayoutId id="2147483650" r:id="rId8"/>
    <p:sldLayoutId id="2147483652" r:id="rId9"/>
    <p:sldLayoutId id="2147483657" r:id="rId10"/>
    <p:sldLayoutId id="2147483660" r:id="rId11"/>
    <p:sldLayoutId id="2147483667" r:id="rId12"/>
  </p:sldLayoutIdLst>
  <p:transition spd="slow">
    <p:wip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10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8.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notesSlide" Target="../notesSlides/notesSlide121.xml"/><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1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3.xml"/><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8.xml"/><Relationship Id="rId1" Type="http://schemas.openxmlformats.org/officeDocument/2006/relationships/slideLayout" Target="../slideLayouts/slideLayout4.xml"/><Relationship Id="rId5" Type="http://schemas.openxmlformats.org/officeDocument/2006/relationships/image" Target="../media/image88.jpeg"/><Relationship Id="rId4" Type="http://schemas.openxmlformats.org/officeDocument/2006/relationships/image" Target="../media/image87.jpeg"/></Relationships>
</file>

<file path=ppt/slides/_rels/slide1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9.xml"/><Relationship Id="rId1" Type="http://schemas.openxmlformats.org/officeDocument/2006/relationships/slideLayout" Target="../slideLayouts/slideLayout4.xml"/><Relationship Id="rId5" Type="http://schemas.openxmlformats.org/officeDocument/2006/relationships/image" Target="../media/image91.jpeg"/><Relationship Id="rId4" Type="http://schemas.openxmlformats.org/officeDocument/2006/relationships/image" Target="../media/image9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4.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2.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5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9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9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5.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96.xml.rels><?xml version="1.0" encoding="UTF-8" standalone="yes"?>
<Relationships xmlns="http://schemas.openxmlformats.org/package/2006/relationships"><Relationship Id="rId3" Type="http://schemas.openxmlformats.org/officeDocument/2006/relationships/hyperlink" Target="http://www.smokefree.gov/"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hyperlink" Target="http://www.hc-sc.gc.ca/"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9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6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200" b="1" dirty="0" smtClean="0">
                <a:solidFill>
                  <a:srgbClr val="002060"/>
                </a:solidFill>
              </a:rPr>
              <a:t/>
            </a:r>
            <a:br>
              <a:rPr lang="en-US" sz="3200" b="1" dirty="0" smtClean="0">
                <a:solidFill>
                  <a:srgbClr val="002060"/>
                </a:solidFill>
              </a:rPr>
            </a:br>
            <a:r>
              <a:rPr lang="en-US" dirty="0" smtClean="0"/>
              <a:t>Module 3:</a:t>
            </a:r>
            <a:r>
              <a:rPr lang="en-US" dirty="0"/>
              <a:t> </a:t>
            </a:r>
            <a:r>
              <a:rPr lang="en-US" dirty="0" smtClean="0"/>
              <a:t>Driver Education</a:t>
            </a:r>
            <a:r>
              <a:rPr lang="en-US" sz="4800" b="1" dirty="0" smtClean="0"/>
              <a:t/>
            </a:r>
            <a:br>
              <a:rPr lang="en-US" sz="4800" b="1" dirty="0" smtClean="0"/>
            </a:br>
            <a:endParaRPr lang="en-US" sz="4800" b="1" dirty="0"/>
          </a:p>
        </p:txBody>
      </p:sp>
    </p:spTree>
    <p:extLst>
      <p:ext uri="{BB962C8B-B14F-4D97-AF65-F5344CB8AC3E}">
        <p14:creationId xmlns:p14="http://schemas.microsoft.com/office/powerpoint/2010/main" val="2045013462"/>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Importance to Health </a:t>
            </a:r>
            <a:endParaRPr lang="en-US" dirty="0"/>
          </a:p>
        </p:txBody>
      </p:sp>
      <p:sp>
        <p:nvSpPr>
          <p:cNvPr id="3" name="Content Placeholder 2"/>
          <p:cNvSpPr>
            <a:spLocks noGrp="1"/>
          </p:cNvSpPr>
          <p:nvPr>
            <p:ph idx="1"/>
          </p:nvPr>
        </p:nvSpPr>
        <p:spPr/>
        <p:txBody>
          <a:bodyPr>
            <a:normAutofit lnSpcReduction="10000"/>
          </a:bodyPr>
          <a:lstStyle/>
          <a:p>
            <a:r>
              <a:rPr lang="en-US" dirty="0" smtClean="0"/>
              <a:t>Sleep is a </a:t>
            </a:r>
            <a:r>
              <a:rPr lang="en-US" b="1" dirty="0" smtClean="0"/>
              <a:t>biological need</a:t>
            </a:r>
            <a:endParaRPr lang="en-US" dirty="0" smtClean="0"/>
          </a:p>
          <a:p>
            <a:r>
              <a:rPr lang="en-US" b="1" dirty="0" smtClean="0"/>
              <a:t>Poor</a:t>
            </a:r>
            <a:r>
              <a:rPr lang="en-US" dirty="0" smtClean="0"/>
              <a:t> sleep contributes to:</a:t>
            </a:r>
          </a:p>
          <a:p>
            <a:pPr lvl="1"/>
            <a:r>
              <a:rPr lang="en-US" dirty="0" smtClean="0"/>
              <a:t>Cardiac conditions</a:t>
            </a:r>
          </a:p>
          <a:p>
            <a:pPr lvl="1"/>
            <a:r>
              <a:rPr lang="en-US" dirty="0" smtClean="0"/>
              <a:t>Diabetes</a:t>
            </a:r>
          </a:p>
          <a:p>
            <a:pPr lvl="1"/>
            <a:r>
              <a:rPr lang="en-US" dirty="0" smtClean="0"/>
              <a:t>Obesity</a:t>
            </a:r>
          </a:p>
          <a:p>
            <a:pPr lvl="1"/>
            <a:r>
              <a:rPr lang="en-US" dirty="0" smtClean="0"/>
              <a:t>Psychological disorders</a:t>
            </a:r>
          </a:p>
          <a:p>
            <a:pPr lvl="1"/>
            <a:r>
              <a:rPr lang="en-US" dirty="0" smtClean="0"/>
              <a:t>Other medical conditions.</a:t>
            </a:r>
          </a:p>
          <a:p>
            <a:r>
              <a:rPr lang="en-US" b="1" dirty="0" smtClean="0"/>
              <a:t>Good</a:t>
            </a:r>
            <a:r>
              <a:rPr lang="en-US" dirty="0" smtClean="0"/>
              <a:t> sleep promotes wellness,                           high performance, and happiness</a:t>
            </a:r>
            <a:endParaRPr lang="en-US" dirty="0"/>
          </a:p>
        </p:txBody>
      </p:sp>
      <p:pic>
        <p:nvPicPr>
          <p:cNvPr id="4098" name="Picture 2" title="Smiling driver and family in front of tr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6152" y="2209800"/>
            <a:ext cx="1766887" cy="26316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Title 1"/>
          <p:cNvSpPr>
            <a:spLocks noGrp="1"/>
          </p:cNvSpPr>
          <p:nvPr>
            <p:ph type="title"/>
          </p:nvPr>
        </p:nvSpPr>
        <p:spPr/>
        <p:txBody>
          <a:bodyPr>
            <a:normAutofit fontScale="90000"/>
          </a:bodyPr>
          <a:lstStyle/>
          <a:p>
            <a:pPr>
              <a:lnSpc>
                <a:spcPts val="4575"/>
              </a:lnSpc>
            </a:pPr>
            <a:r>
              <a:rPr lang="en-US" dirty="0" smtClean="0"/>
              <a:t>Steps to Behavior </a:t>
            </a:r>
            <a:br>
              <a:rPr lang="en-US" dirty="0" smtClean="0"/>
            </a:br>
            <a:r>
              <a:rPr lang="en-US" dirty="0" smtClean="0"/>
              <a:t>Change </a:t>
            </a:r>
          </a:p>
        </p:txBody>
      </p:sp>
      <p:graphicFrame>
        <p:nvGraphicFramePr>
          <p:cNvPr id="7" name="Diagram 6"/>
          <p:cNvGraphicFramePr/>
          <p:nvPr/>
        </p:nvGraphicFramePr>
        <p:xfrm>
          <a:off x="229137" y="3081233"/>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Shape 7"/>
          <p:cNvSpPr/>
          <p:nvPr/>
        </p:nvSpPr>
        <p:spPr>
          <a:xfrm rot="5400000">
            <a:off x="5458619" y="2855119"/>
            <a:ext cx="1139825" cy="1531937"/>
          </a:xfrm>
          <a:prstGeom prst="corner">
            <a:avLst>
              <a:gd name="adj1" fmla="val 16120"/>
              <a:gd name="adj2" fmla="val 16110"/>
            </a:avLst>
          </a:prstGeom>
          <a:solidFill>
            <a:schemeClr val="tx2">
              <a:lumMod val="60000"/>
              <a:lumOff val="40000"/>
            </a:schemeClr>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grpSp>
        <p:nvGrpSpPr>
          <p:cNvPr id="3" name="Group 8"/>
          <p:cNvGrpSpPr>
            <a:grpSpLocks/>
          </p:cNvGrpSpPr>
          <p:nvPr/>
        </p:nvGrpSpPr>
        <p:grpSpPr bwMode="auto">
          <a:xfrm>
            <a:off x="5521325" y="3200400"/>
            <a:ext cx="3021013" cy="1639888"/>
            <a:chOff x="3073618" y="718166"/>
            <a:chExt cx="3019927" cy="1639642"/>
          </a:xfrm>
        </p:grpSpPr>
        <p:sp>
          <p:nvSpPr>
            <p:cNvPr id="10" name="Rectangle 9"/>
            <p:cNvSpPr/>
            <p:nvPr/>
          </p:nvSpPr>
          <p:spPr>
            <a:xfrm>
              <a:off x="4381248" y="857845"/>
              <a:ext cx="1712297" cy="149996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p:cNvSpPr/>
            <p:nvPr/>
          </p:nvSpPr>
          <p:spPr>
            <a:xfrm>
              <a:off x="3073618" y="718166"/>
              <a:ext cx="1712297" cy="149996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ct val="35000"/>
                </a:spcAft>
                <a:defRPr/>
              </a:pPr>
              <a:r>
                <a:rPr lang="en-US" sz="2400" dirty="0">
                  <a:solidFill>
                    <a:srgbClr val="0033CC"/>
                  </a:solidFill>
                </a:rPr>
                <a:t>Taking action</a:t>
              </a:r>
            </a:p>
          </p:txBody>
        </p:sp>
      </p:grpSp>
      <p:sp>
        <p:nvSpPr>
          <p:cNvPr id="13" name="Isosceles Triangle 12"/>
          <p:cNvSpPr/>
          <p:nvPr/>
        </p:nvSpPr>
        <p:spPr>
          <a:xfrm>
            <a:off x="4800600" y="3530600"/>
            <a:ext cx="322263" cy="323850"/>
          </a:xfrm>
          <a:prstGeom prst="triangle">
            <a:avLst>
              <a:gd name="adj" fmla="val 100000"/>
            </a:avLst>
          </a:prstGeom>
          <a:solidFill>
            <a:srgbClr val="C00000"/>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L-Shape 15"/>
          <p:cNvSpPr/>
          <p:nvPr/>
        </p:nvSpPr>
        <p:spPr>
          <a:xfrm rot="5400000">
            <a:off x="7208044" y="1694656"/>
            <a:ext cx="1139825" cy="1897063"/>
          </a:xfrm>
          <a:prstGeom prst="corner">
            <a:avLst>
              <a:gd name="adj1" fmla="val 16120"/>
              <a:gd name="adj2" fmla="val 16110"/>
            </a:avLst>
          </a:prstGeom>
          <a:solidFill>
            <a:srgbClr val="00B050"/>
          </a:solidFill>
          <a:ln>
            <a:noFill/>
          </a:ln>
        </p:spPr>
        <p:style>
          <a:lnRef idx="2">
            <a:schemeClr val="accent6">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8" name="Isosceles Triangle 17"/>
          <p:cNvSpPr/>
          <p:nvPr/>
        </p:nvSpPr>
        <p:spPr>
          <a:xfrm>
            <a:off x="6416675" y="2643188"/>
            <a:ext cx="322263" cy="322262"/>
          </a:xfrm>
          <a:prstGeom prst="triangle">
            <a:avLst>
              <a:gd name="adj" fmla="val 100000"/>
            </a:avLst>
          </a:prstGeom>
          <a:solidFill>
            <a:schemeClr val="accent6">
              <a:lumMod val="75000"/>
            </a:schemeClr>
          </a:solidFill>
          <a:ln>
            <a:solidFill>
              <a:schemeClr val="accent6">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9" name="Rectangle 18"/>
          <p:cNvSpPr/>
          <p:nvPr/>
        </p:nvSpPr>
        <p:spPr>
          <a:xfrm>
            <a:off x="3733800" y="4103688"/>
            <a:ext cx="1711325" cy="15001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chemeClr val="accent6">
                    <a:lumMod val="50000"/>
                  </a:schemeClr>
                </a:solidFill>
              </a:rPr>
              <a:t>Planning </a:t>
            </a:r>
          </a:p>
          <a:p>
            <a:pPr defTabSz="1289050" fontAlgn="auto">
              <a:lnSpc>
                <a:spcPct val="90000"/>
              </a:lnSpc>
              <a:spcAft>
                <a:spcPts val="0"/>
              </a:spcAft>
              <a:defRPr/>
            </a:pPr>
            <a:r>
              <a:rPr lang="en-US" sz="2400" dirty="0">
                <a:solidFill>
                  <a:schemeClr val="accent6">
                    <a:lumMod val="50000"/>
                  </a:schemeClr>
                </a:solidFill>
              </a:rPr>
              <a:t>to change</a:t>
            </a:r>
          </a:p>
        </p:txBody>
      </p:sp>
      <p:sp>
        <p:nvSpPr>
          <p:cNvPr id="20" name="Rectangle 19"/>
          <p:cNvSpPr/>
          <p:nvPr/>
        </p:nvSpPr>
        <p:spPr>
          <a:xfrm>
            <a:off x="7013575" y="2301875"/>
            <a:ext cx="1712913" cy="15001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10490" tIns="110490" rIns="110490" bIns="110490" spcCol="1270"/>
          <a:lstStyle/>
          <a:p>
            <a:pPr defTabSz="1289050" fontAlgn="auto">
              <a:lnSpc>
                <a:spcPct val="90000"/>
              </a:lnSpc>
              <a:spcAft>
                <a:spcPts val="0"/>
              </a:spcAft>
              <a:defRPr/>
            </a:pPr>
            <a:r>
              <a:rPr lang="en-US" sz="2400" dirty="0">
                <a:solidFill>
                  <a:srgbClr val="006600"/>
                </a:solidFill>
              </a:rPr>
              <a:t>Sustaining action</a:t>
            </a:r>
          </a:p>
        </p:txBody>
      </p:sp>
      <p:sp>
        <p:nvSpPr>
          <p:cNvPr id="2" name="7-Point Star 1"/>
          <p:cNvSpPr/>
          <p:nvPr/>
        </p:nvSpPr>
        <p:spPr>
          <a:xfrm>
            <a:off x="7010400" y="-217488"/>
            <a:ext cx="2357438" cy="2290763"/>
          </a:xfrm>
          <a:prstGeom prst="star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9147" name="TextBox 20"/>
          <p:cNvSpPr txBox="1">
            <a:spLocks noChangeArrowheads="1"/>
          </p:cNvSpPr>
          <p:nvPr/>
        </p:nvSpPr>
        <p:spPr bwMode="auto">
          <a:xfrm>
            <a:off x="7165975" y="171450"/>
            <a:ext cx="1978025" cy="1447800"/>
          </a:xfrm>
          <a:prstGeom prst="rect">
            <a:avLst/>
          </a:prstGeom>
          <a:noFill/>
          <a:ln w="9525">
            <a:noFill/>
            <a:miter lim="800000"/>
            <a:headEnd/>
            <a:tailEnd/>
          </a:ln>
        </p:spPr>
        <p:txBody>
          <a:bodyPr>
            <a:spAutoFit/>
          </a:bodyPr>
          <a:lstStyle/>
          <a:p>
            <a:pPr algn="ctr"/>
            <a:r>
              <a:rPr lang="en-US" sz="2200" b="1" dirty="0">
                <a:solidFill>
                  <a:srgbClr val="C00000"/>
                </a:solidFill>
                <a:latin typeface="Calibri" pitchFamily="34" charset="0"/>
              </a:rPr>
              <a:t>Health, Wellness, Alertness, Performance</a:t>
            </a:r>
          </a:p>
        </p:txBody>
      </p:sp>
    </p:spTree>
  </p:cSld>
  <p:clrMapOvr>
    <a:masterClrMapping/>
  </p:clrMapOvr>
  <p:transition spd="slow">
    <p:wip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a:lnSpc>
                <a:spcPts val="4575"/>
              </a:lnSpc>
            </a:pPr>
            <a:r>
              <a:rPr lang="en-US" sz="4900" dirty="0" smtClean="0"/>
              <a:t>Drugs &amp; Medications </a:t>
            </a:r>
            <a:endParaRPr lang="en-US" dirty="0" smtClean="0"/>
          </a:p>
        </p:txBody>
      </p:sp>
      <p:sp>
        <p:nvSpPr>
          <p:cNvPr id="221186" name="Content Placeholder 2"/>
          <p:cNvSpPr>
            <a:spLocks noGrp="1"/>
          </p:cNvSpPr>
          <p:nvPr>
            <p:ph idx="1"/>
          </p:nvPr>
        </p:nvSpPr>
        <p:spPr/>
        <p:txBody>
          <a:bodyPr/>
          <a:lstStyle/>
          <a:p>
            <a:pPr>
              <a:buFont typeface="Arial" charset="0"/>
              <a:buNone/>
            </a:pPr>
            <a:r>
              <a:rPr lang="en-US" u="sng" dirty="0" smtClean="0"/>
              <a:t>Topics</a:t>
            </a:r>
            <a:r>
              <a:rPr lang="en-US" dirty="0" smtClean="0"/>
              <a:t>:</a:t>
            </a:r>
          </a:p>
          <a:p>
            <a:r>
              <a:rPr lang="en-US" dirty="0" smtClean="0"/>
              <a:t>Caffeine</a:t>
            </a:r>
          </a:p>
          <a:p>
            <a:r>
              <a:rPr lang="en-US" dirty="0" smtClean="0"/>
              <a:t>Other stimulants</a:t>
            </a:r>
          </a:p>
          <a:p>
            <a:r>
              <a:rPr lang="en-US" dirty="0" smtClean="0"/>
              <a:t>Sleep aids:  supplements and herbal teas</a:t>
            </a:r>
          </a:p>
          <a:p>
            <a:r>
              <a:rPr lang="en-US" dirty="0" smtClean="0"/>
              <a:t>Sleeping pills</a:t>
            </a:r>
          </a:p>
          <a:p>
            <a:r>
              <a:rPr lang="en-US" dirty="0" smtClean="0"/>
              <a:t>Side effects of other medications</a:t>
            </a:r>
          </a:p>
          <a:p>
            <a:r>
              <a:rPr lang="en-US" dirty="0" smtClean="0"/>
              <a:t>Alcohol</a:t>
            </a:r>
          </a:p>
        </p:txBody>
      </p:sp>
    </p:spTree>
  </p:cSld>
  <p:clrMapOvr>
    <a:masterClrMapping/>
  </p:clrMapOvr>
  <p:transition spd="slow">
    <p:wip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pPr>
              <a:lnSpc>
                <a:spcPts val="4575"/>
              </a:lnSpc>
            </a:pPr>
            <a:r>
              <a:rPr lang="en-US" dirty="0" smtClean="0"/>
              <a:t>Caffeine </a:t>
            </a:r>
          </a:p>
        </p:txBody>
      </p:sp>
      <p:sp>
        <p:nvSpPr>
          <p:cNvPr id="3" name="Content Placeholder 2"/>
          <p:cNvSpPr>
            <a:spLocks noGrp="1"/>
          </p:cNvSpPr>
          <p:nvPr>
            <p:ph idx="1"/>
          </p:nvPr>
        </p:nvSpPr>
        <p:spPr>
          <a:xfrm>
            <a:off x="457200" y="1600200"/>
            <a:ext cx="5791200" cy="4525963"/>
          </a:xfrm>
        </p:spPr>
        <p:txBody>
          <a:bodyPr rtlCol="0">
            <a:normAutofit lnSpcReduction="10000"/>
          </a:bodyPr>
          <a:lstStyle/>
          <a:p>
            <a:pPr fontAlgn="auto">
              <a:spcAft>
                <a:spcPts val="0"/>
              </a:spcAft>
              <a:buFont typeface="Arial" pitchFamily="34" charset="0"/>
              <a:buChar char="•"/>
              <a:defRPr/>
            </a:pPr>
            <a:r>
              <a:rPr lang="en-US" sz="2800" dirty="0" smtClean="0"/>
              <a:t>The most widely used stimulant</a:t>
            </a:r>
          </a:p>
          <a:p>
            <a:pPr fontAlgn="auto">
              <a:spcAft>
                <a:spcPts val="0"/>
              </a:spcAft>
              <a:buFont typeface="Arial" pitchFamily="34" charset="0"/>
              <a:buChar char="•"/>
              <a:defRPr/>
            </a:pPr>
            <a:r>
              <a:rPr lang="en-US" sz="2800" dirty="0" smtClean="0"/>
              <a:t>In coffee, tea, most sodas, energy drinks, some medications</a:t>
            </a:r>
          </a:p>
          <a:p>
            <a:pPr fontAlgn="auto">
              <a:spcAft>
                <a:spcPts val="0"/>
              </a:spcAft>
              <a:buFont typeface="Arial" pitchFamily="34" charset="0"/>
              <a:buChar char="•"/>
              <a:defRPr/>
            </a:pPr>
            <a:r>
              <a:rPr lang="en-US" sz="2800" dirty="0" smtClean="0"/>
              <a:t>Generally safe and healthy if used in moderation</a:t>
            </a:r>
          </a:p>
          <a:p>
            <a:pPr fontAlgn="auto">
              <a:spcAft>
                <a:spcPts val="0"/>
              </a:spcAft>
              <a:buFont typeface="Arial" pitchFamily="34" charset="0"/>
              <a:buChar char="•"/>
              <a:defRPr/>
            </a:pPr>
            <a:r>
              <a:rPr lang="en-US" sz="2800" dirty="0" smtClean="0"/>
              <a:t>Improves alertness  and performance  </a:t>
            </a:r>
          </a:p>
          <a:p>
            <a:pPr fontAlgn="auto">
              <a:spcAft>
                <a:spcPts val="0"/>
              </a:spcAft>
              <a:buFont typeface="Arial" pitchFamily="34" charset="0"/>
              <a:buChar char="•"/>
              <a:defRPr/>
            </a:pPr>
            <a:r>
              <a:rPr lang="en-US" sz="2800" dirty="0" smtClean="0"/>
              <a:t>Effects and tolerance vary widely</a:t>
            </a:r>
          </a:p>
          <a:p>
            <a:pPr fontAlgn="auto">
              <a:spcAft>
                <a:spcPts val="0"/>
              </a:spcAft>
              <a:buFont typeface="Arial" pitchFamily="34" charset="0"/>
              <a:buChar char="•"/>
              <a:defRPr/>
            </a:pPr>
            <a:r>
              <a:rPr lang="en-US" sz="2800" dirty="0" smtClean="0"/>
              <a:t>Effective fatigue countermeasure, but </a:t>
            </a:r>
            <a:r>
              <a:rPr lang="en-US" sz="2800" b="1" dirty="0" smtClean="0"/>
              <a:t>not a substitute for sleep </a:t>
            </a:r>
            <a:endParaRPr lang="en-US" sz="2800" b="1" dirty="0"/>
          </a:p>
        </p:txBody>
      </p:sp>
      <p:pic>
        <p:nvPicPr>
          <p:cNvPr id="1026" name="Picture 2" title="Paper coffee cup"/>
          <p:cNvPicPr>
            <a:picLocks noChangeAspect="1" noChangeArrowheads="1"/>
          </p:cNvPicPr>
          <p:nvPr/>
        </p:nvPicPr>
        <p:blipFill>
          <a:blip r:embed="rId3" cstate="print"/>
          <a:srcRect/>
          <a:stretch>
            <a:fillRect/>
          </a:stretch>
        </p:blipFill>
        <p:spPr bwMode="auto">
          <a:xfrm>
            <a:off x="6324600" y="2133600"/>
            <a:ext cx="2308569" cy="3200401"/>
          </a:xfrm>
          <a:prstGeom prst="rect">
            <a:avLst/>
          </a:prstGeom>
          <a:noFill/>
        </p:spPr>
      </p:pic>
    </p:spTree>
  </p:cSld>
  <p:clrMapOvr>
    <a:masterClrMapping/>
  </p:clrMapOvr>
  <p:transition spd="slow">
    <p:wip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p:txBody>
          <a:bodyPr/>
          <a:lstStyle/>
          <a:p>
            <a:pPr>
              <a:lnSpc>
                <a:spcPts val="4575"/>
              </a:lnSpc>
            </a:pPr>
            <a:r>
              <a:rPr lang="en-US" sz="4900" dirty="0" smtClean="0"/>
              <a:t>Using Caffeine </a:t>
            </a:r>
            <a:endParaRPr lang="en-US" dirty="0" smtClean="0"/>
          </a:p>
        </p:txBody>
      </p:sp>
      <p:sp>
        <p:nvSpPr>
          <p:cNvPr id="3" name="Content Placeholder 2"/>
          <p:cNvSpPr>
            <a:spLocks noGrp="1"/>
          </p:cNvSpPr>
          <p:nvPr>
            <p:ph idx="1"/>
          </p:nvPr>
        </p:nvSpPr>
        <p:spPr>
          <a:xfrm>
            <a:off x="457200" y="1600200"/>
            <a:ext cx="6267450" cy="4525963"/>
          </a:xfrm>
        </p:spPr>
        <p:txBody>
          <a:bodyPr rtlCol="0">
            <a:normAutofit fontScale="85000" lnSpcReduction="20000"/>
          </a:bodyPr>
          <a:lstStyle/>
          <a:p>
            <a:pPr fontAlgn="auto">
              <a:spcAft>
                <a:spcPts val="0"/>
              </a:spcAft>
              <a:buFont typeface="Arial" pitchFamily="34" charset="0"/>
              <a:buChar char="•"/>
              <a:defRPr/>
            </a:pPr>
            <a:r>
              <a:rPr lang="en-US" dirty="0" smtClean="0"/>
              <a:t>Alerting effects:</a:t>
            </a:r>
          </a:p>
          <a:p>
            <a:pPr lvl="1" fontAlgn="auto">
              <a:spcAft>
                <a:spcPts val="0"/>
              </a:spcAft>
              <a:buFont typeface="Arial" pitchFamily="34" charset="0"/>
              <a:buChar char="–"/>
              <a:defRPr/>
            </a:pPr>
            <a:r>
              <a:rPr lang="en-US" dirty="0" smtClean="0"/>
              <a:t>Begin in ~20 minutes</a:t>
            </a:r>
          </a:p>
          <a:p>
            <a:pPr lvl="1" fontAlgn="auto">
              <a:spcAft>
                <a:spcPts val="0"/>
              </a:spcAft>
              <a:buFont typeface="Arial" pitchFamily="34" charset="0"/>
              <a:buChar char="–"/>
              <a:defRPr/>
            </a:pPr>
            <a:r>
              <a:rPr lang="en-US" dirty="0" smtClean="0"/>
              <a:t>Peak in 60-90 minutes</a:t>
            </a:r>
          </a:p>
          <a:p>
            <a:pPr lvl="1" fontAlgn="auto">
              <a:spcAft>
                <a:spcPts val="0"/>
              </a:spcAft>
              <a:buFont typeface="Arial" pitchFamily="34" charset="0"/>
              <a:buChar char="–"/>
              <a:defRPr/>
            </a:pPr>
            <a:r>
              <a:rPr lang="en-US" dirty="0" smtClean="0"/>
              <a:t>Can last for hours</a:t>
            </a:r>
          </a:p>
          <a:p>
            <a:pPr fontAlgn="auto">
              <a:spcAft>
                <a:spcPts val="0"/>
              </a:spcAft>
              <a:buFont typeface="Arial" pitchFamily="34" charset="0"/>
              <a:buChar char="•"/>
              <a:defRPr/>
            </a:pPr>
            <a:r>
              <a:rPr lang="en-US" dirty="0" smtClean="0"/>
              <a:t>Caffeine content in coffee varies widely</a:t>
            </a:r>
          </a:p>
          <a:p>
            <a:pPr fontAlgn="auto">
              <a:spcAft>
                <a:spcPts val="0"/>
              </a:spcAft>
              <a:buFont typeface="Arial" pitchFamily="34" charset="0"/>
              <a:buChar char="•"/>
              <a:defRPr/>
            </a:pPr>
            <a:r>
              <a:rPr lang="en-US" dirty="0" smtClean="0"/>
              <a:t>Tea and most cola drinks have about ½ the caffeine of coffee </a:t>
            </a:r>
          </a:p>
          <a:p>
            <a:pPr fontAlgn="auto">
              <a:spcAft>
                <a:spcPts val="0"/>
              </a:spcAft>
              <a:buFont typeface="Arial" pitchFamily="34" charset="0"/>
              <a:buChar char="•"/>
              <a:defRPr/>
            </a:pPr>
            <a:r>
              <a:rPr lang="en-US" dirty="0" smtClean="0"/>
              <a:t>Large individual differences in the time required to metabolize caffeine</a:t>
            </a:r>
          </a:p>
          <a:p>
            <a:pPr fontAlgn="auto">
              <a:spcAft>
                <a:spcPts val="0"/>
              </a:spcAft>
              <a:buFont typeface="Arial" pitchFamily="34" charset="0"/>
              <a:buChar char="•"/>
              <a:defRPr/>
            </a:pPr>
            <a:r>
              <a:rPr lang="en-US" dirty="0" smtClean="0"/>
              <a:t>Drink in small sips to “nurse” the cup over a longer period</a:t>
            </a:r>
          </a:p>
          <a:p>
            <a:pPr fontAlgn="auto">
              <a:spcAft>
                <a:spcPts val="0"/>
              </a:spcAft>
              <a:buFont typeface="Arial" pitchFamily="34" charset="0"/>
              <a:buNone/>
              <a:defRPr/>
            </a:pPr>
            <a:endParaRPr lang="en-US" dirty="0" smtClean="0">
              <a:solidFill>
                <a:srgbClr val="002060"/>
              </a:solidFill>
            </a:endParaRPr>
          </a:p>
        </p:txBody>
      </p:sp>
      <p:pic>
        <p:nvPicPr>
          <p:cNvPr id="225283" name="Picture 9" title="Man drinking Coffee"/>
          <p:cNvPicPr>
            <a:picLocks noChangeAspect="1" noChangeArrowheads="1"/>
          </p:cNvPicPr>
          <p:nvPr/>
        </p:nvPicPr>
        <p:blipFill>
          <a:blip r:embed="rId3" cstate="print"/>
          <a:srcRect/>
          <a:stretch>
            <a:fillRect/>
          </a:stretch>
        </p:blipFill>
        <p:spPr bwMode="auto">
          <a:xfrm>
            <a:off x="6724650" y="1752600"/>
            <a:ext cx="1989138" cy="29718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pPr>
              <a:lnSpc>
                <a:spcPts val="4575"/>
              </a:lnSpc>
            </a:pPr>
            <a:r>
              <a:rPr lang="en-US" dirty="0" smtClean="0"/>
              <a:t>Caffeine &amp; Sleep </a:t>
            </a:r>
          </a:p>
        </p:txBody>
      </p:sp>
      <p:sp>
        <p:nvSpPr>
          <p:cNvPr id="3" name="Content Placeholder 2"/>
          <p:cNvSpPr>
            <a:spLocks noGrp="1"/>
          </p:cNvSpPr>
          <p:nvPr>
            <p:ph idx="1"/>
          </p:nvPr>
        </p:nvSpPr>
        <p:spPr>
          <a:xfrm>
            <a:off x="457200" y="1600200"/>
            <a:ext cx="5638800" cy="4525963"/>
          </a:xfrm>
        </p:spPr>
        <p:txBody>
          <a:bodyPr rtlCol="0">
            <a:normAutofit fontScale="92500" lnSpcReduction="20000"/>
          </a:bodyPr>
          <a:lstStyle/>
          <a:p>
            <a:pPr fontAlgn="auto">
              <a:spcAft>
                <a:spcPts val="0"/>
              </a:spcAft>
              <a:buFont typeface="Arial" pitchFamily="34" charset="0"/>
              <a:buChar char="•"/>
              <a:defRPr/>
            </a:pPr>
            <a:r>
              <a:rPr lang="en-US" dirty="0" smtClean="0"/>
              <a:t>Like any stimulant, caffeine makes sleep more difficult</a:t>
            </a:r>
          </a:p>
          <a:p>
            <a:pPr fontAlgn="auto">
              <a:spcAft>
                <a:spcPts val="0"/>
              </a:spcAft>
              <a:buFont typeface="Arial" pitchFamily="34" charset="0"/>
              <a:buChar char="•"/>
              <a:defRPr/>
            </a:pPr>
            <a:r>
              <a:rPr lang="en-US" dirty="0" smtClean="0"/>
              <a:t>Generally, avoid caffeine within 6-8 hours of main sleep period</a:t>
            </a:r>
          </a:p>
          <a:p>
            <a:pPr fontAlgn="auto">
              <a:spcAft>
                <a:spcPts val="0"/>
              </a:spcAft>
              <a:buFont typeface="Arial" pitchFamily="34" charset="0"/>
              <a:buChar char="•"/>
              <a:defRPr/>
            </a:pPr>
            <a:r>
              <a:rPr lang="en-US" dirty="0" smtClean="0"/>
              <a:t>Effects vary - some people are even more sensitive</a:t>
            </a:r>
          </a:p>
          <a:p>
            <a:pPr fontAlgn="auto">
              <a:spcAft>
                <a:spcPts val="0"/>
              </a:spcAft>
              <a:buFont typeface="Arial" pitchFamily="34" charset="0"/>
              <a:buChar char="•"/>
              <a:defRPr/>
            </a:pPr>
            <a:r>
              <a:rPr lang="en-US" dirty="0" smtClean="0"/>
              <a:t>If you have trouble going to sleep:</a:t>
            </a:r>
          </a:p>
          <a:p>
            <a:pPr lvl="1" fontAlgn="auto">
              <a:spcAft>
                <a:spcPts val="0"/>
              </a:spcAft>
              <a:buFont typeface="Arial" pitchFamily="34" charset="0"/>
              <a:buChar char="–"/>
              <a:defRPr/>
            </a:pPr>
            <a:r>
              <a:rPr lang="en-US" dirty="0" smtClean="0"/>
              <a:t>Reduce caffeine intake</a:t>
            </a:r>
          </a:p>
          <a:p>
            <a:pPr lvl="1" fontAlgn="auto">
              <a:spcAft>
                <a:spcPts val="0"/>
              </a:spcAft>
              <a:buFont typeface="Arial" pitchFamily="34" charset="0"/>
              <a:buChar char="–"/>
              <a:defRPr/>
            </a:pPr>
            <a:r>
              <a:rPr lang="en-US" dirty="0" smtClean="0"/>
              <a:t>Increase time between last dose &amp; bedtime</a:t>
            </a:r>
            <a:endParaRPr lang="en-US" dirty="0"/>
          </a:p>
        </p:txBody>
      </p:sp>
      <p:pic>
        <p:nvPicPr>
          <p:cNvPr id="227331" name="Picture 2" title="Sleepy man waiting for coffee to be poured in cup"/>
          <p:cNvPicPr>
            <a:picLocks noChangeAspect="1" noChangeArrowheads="1"/>
          </p:cNvPicPr>
          <p:nvPr/>
        </p:nvPicPr>
        <p:blipFill>
          <a:blip r:embed="rId3" cstate="print"/>
          <a:srcRect/>
          <a:stretch>
            <a:fillRect/>
          </a:stretch>
        </p:blipFill>
        <p:spPr bwMode="auto">
          <a:xfrm>
            <a:off x="6324600" y="2376488"/>
            <a:ext cx="2263775" cy="22574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pPr>
              <a:lnSpc>
                <a:spcPts val="4575"/>
              </a:lnSpc>
            </a:pPr>
            <a:r>
              <a:rPr lang="en-US" sz="4900" dirty="0" smtClean="0"/>
              <a:t>Two Harmful Stimulants </a:t>
            </a:r>
            <a:endParaRPr lang="en-US" dirty="0" smtClean="0"/>
          </a:p>
        </p:txBody>
      </p:sp>
      <p:sp>
        <p:nvSpPr>
          <p:cNvPr id="3" name="Content Placeholder 2"/>
          <p:cNvSpPr>
            <a:spLocks noGrp="1"/>
          </p:cNvSpPr>
          <p:nvPr>
            <p:ph idx="1"/>
          </p:nvPr>
        </p:nvSpPr>
        <p:spPr>
          <a:xfrm>
            <a:off x="457200" y="1600200"/>
            <a:ext cx="5791200" cy="4800600"/>
          </a:xfrm>
        </p:spPr>
        <p:txBody>
          <a:bodyPr rtlCol="0">
            <a:normAutofit fontScale="85000" lnSpcReduction="10000"/>
          </a:bodyPr>
          <a:lstStyle/>
          <a:p>
            <a:pPr fontAlgn="auto">
              <a:spcAft>
                <a:spcPts val="0"/>
              </a:spcAft>
              <a:buFont typeface="Arial" pitchFamily="34" charset="0"/>
              <a:buChar char="•"/>
              <a:defRPr/>
            </a:pPr>
            <a:r>
              <a:rPr lang="en-US" b="1" dirty="0" smtClean="0"/>
              <a:t>Amphetamines</a:t>
            </a:r>
            <a:r>
              <a:rPr lang="en-US" dirty="0" smtClean="0"/>
              <a:t> are illegal or available only with a prescription.  Too strong for general use</a:t>
            </a:r>
          </a:p>
          <a:p>
            <a:pPr lvl="1" fontAlgn="auto">
              <a:spcAft>
                <a:spcPts val="0"/>
              </a:spcAft>
              <a:buFont typeface="Arial" pitchFamily="34" charset="0"/>
              <a:buChar char="–"/>
              <a:defRPr/>
            </a:pPr>
            <a:r>
              <a:rPr lang="en-US" dirty="0" smtClean="0"/>
              <a:t>Increase activity level but do not improve performance reliably</a:t>
            </a:r>
          </a:p>
          <a:p>
            <a:pPr lvl="1" fontAlgn="auto">
              <a:spcAft>
                <a:spcPts val="0"/>
              </a:spcAft>
              <a:buFont typeface="Arial" pitchFamily="34" charset="0"/>
              <a:buChar char="–"/>
              <a:defRPr/>
            </a:pPr>
            <a:r>
              <a:rPr lang="en-US" dirty="0" smtClean="0"/>
              <a:t>Increase heart rate and metabolism, sometimes dangerously</a:t>
            </a:r>
          </a:p>
          <a:p>
            <a:pPr lvl="1" fontAlgn="auto">
              <a:spcAft>
                <a:spcPts val="0"/>
              </a:spcAft>
              <a:buFont typeface="Arial" pitchFamily="34" charset="0"/>
              <a:buChar char="–"/>
              <a:defRPr/>
            </a:pPr>
            <a:r>
              <a:rPr lang="en-US" dirty="0" smtClean="0"/>
              <a:t>Often you “crash” several hours after use</a:t>
            </a:r>
          </a:p>
          <a:p>
            <a:pPr fontAlgn="auto">
              <a:spcAft>
                <a:spcPts val="0"/>
              </a:spcAft>
              <a:buFont typeface="Arial" pitchFamily="34" charset="0"/>
              <a:buChar char="•"/>
              <a:defRPr/>
            </a:pPr>
            <a:r>
              <a:rPr lang="en-US" b="1" dirty="0" smtClean="0"/>
              <a:t>Nicotine</a:t>
            </a:r>
            <a:r>
              <a:rPr lang="en-US" dirty="0" smtClean="0"/>
              <a:t> does not improve alertness or performance.  Smoking reduces oxygen flow to the brain </a:t>
            </a:r>
            <a:endParaRPr lang="en-US" dirty="0"/>
          </a:p>
        </p:txBody>
      </p:sp>
      <p:pic>
        <p:nvPicPr>
          <p:cNvPr id="229379" name="Picture 2" title="Driver secretly taking pills"/>
          <p:cNvPicPr>
            <a:picLocks noChangeAspect="1" noChangeArrowheads="1"/>
          </p:cNvPicPr>
          <p:nvPr/>
        </p:nvPicPr>
        <p:blipFill>
          <a:blip r:embed="rId3" cstate="print"/>
          <a:srcRect/>
          <a:stretch>
            <a:fillRect/>
          </a:stretch>
        </p:blipFill>
        <p:spPr bwMode="auto">
          <a:xfrm>
            <a:off x="6359525" y="1981200"/>
            <a:ext cx="2474913" cy="37084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normAutofit fontScale="90000"/>
          </a:bodyPr>
          <a:lstStyle/>
          <a:p>
            <a:pPr>
              <a:lnSpc>
                <a:spcPts val="4575"/>
              </a:lnSpc>
            </a:pPr>
            <a:r>
              <a:rPr lang="en-US" dirty="0" smtClean="0"/>
              <a:t>Sleep Aids:  Supplements </a:t>
            </a:r>
            <a:br>
              <a:rPr lang="en-US" dirty="0" smtClean="0"/>
            </a:br>
            <a:r>
              <a:rPr lang="en-US" dirty="0" smtClean="0"/>
              <a:t>&amp; Herbal Teas </a:t>
            </a:r>
          </a:p>
        </p:txBody>
      </p:sp>
      <p:sp>
        <p:nvSpPr>
          <p:cNvPr id="3" name="Content Placeholder 2"/>
          <p:cNvSpPr>
            <a:spLocks noGrp="1"/>
          </p:cNvSpPr>
          <p:nvPr>
            <p:ph idx="1"/>
          </p:nvPr>
        </p:nvSpPr>
        <p:spPr>
          <a:xfrm>
            <a:off x="457200" y="1600200"/>
            <a:ext cx="6629400" cy="4724400"/>
          </a:xfrm>
        </p:spPr>
        <p:txBody>
          <a:bodyPr rtlCol="0">
            <a:normAutofit fontScale="77500" lnSpcReduction="20000"/>
          </a:bodyPr>
          <a:lstStyle/>
          <a:p>
            <a:pPr fontAlgn="auto">
              <a:spcAft>
                <a:spcPts val="0"/>
              </a:spcAft>
              <a:buFont typeface="Arial" pitchFamily="34" charset="0"/>
              <a:buChar char="•"/>
              <a:defRPr/>
            </a:pPr>
            <a:r>
              <a:rPr lang="en-US" sz="3600" dirty="0" smtClean="0"/>
              <a:t>Melatonin</a:t>
            </a:r>
          </a:p>
          <a:p>
            <a:pPr lvl="1" fontAlgn="auto">
              <a:spcAft>
                <a:spcPts val="0"/>
              </a:spcAft>
              <a:buFont typeface="Arial" pitchFamily="34" charset="0"/>
              <a:buChar char="–"/>
              <a:defRPr/>
            </a:pPr>
            <a:r>
              <a:rPr lang="en-US" sz="3100" dirty="0" smtClean="0"/>
              <a:t>Natural hormone secreted every evening and related to sleep</a:t>
            </a:r>
          </a:p>
          <a:p>
            <a:pPr lvl="1" fontAlgn="auto">
              <a:spcAft>
                <a:spcPts val="0"/>
              </a:spcAft>
              <a:buFont typeface="Arial" pitchFamily="34" charset="0"/>
              <a:buChar char="–"/>
              <a:defRPr/>
            </a:pPr>
            <a:r>
              <a:rPr lang="en-US" sz="3100" dirty="0" smtClean="0"/>
              <a:t>Small doses can facilitate nightly sleep</a:t>
            </a:r>
          </a:p>
          <a:p>
            <a:pPr lvl="1" fontAlgn="auto">
              <a:spcAft>
                <a:spcPts val="0"/>
              </a:spcAft>
              <a:buFont typeface="Arial" pitchFamily="34" charset="0"/>
              <a:buChar char="–"/>
              <a:defRPr/>
            </a:pPr>
            <a:r>
              <a:rPr lang="en-US" sz="3100" dirty="0" smtClean="0"/>
              <a:t>Tablets tend to have much higher doses than needed</a:t>
            </a:r>
          </a:p>
          <a:p>
            <a:pPr lvl="1" fontAlgn="auto">
              <a:spcAft>
                <a:spcPts val="0"/>
              </a:spcAft>
              <a:buFont typeface="Arial" pitchFamily="34" charset="0"/>
              <a:buChar char="–"/>
              <a:defRPr/>
            </a:pPr>
            <a:r>
              <a:rPr lang="en-US" sz="3100" dirty="0" smtClean="0"/>
              <a:t>No serious side effects known but has not been thoroughly tested</a:t>
            </a:r>
          </a:p>
          <a:p>
            <a:pPr fontAlgn="auto">
              <a:spcAft>
                <a:spcPts val="0"/>
              </a:spcAft>
              <a:buFont typeface="Arial" pitchFamily="34" charset="0"/>
              <a:buChar char="•"/>
              <a:defRPr/>
            </a:pPr>
            <a:r>
              <a:rPr lang="en-US" sz="3600" dirty="0" smtClean="0"/>
              <a:t>Valerian root</a:t>
            </a:r>
          </a:p>
          <a:p>
            <a:pPr lvl="1" fontAlgn="auto">
              <a:spcAft>
                <a:spcPts val="0"/>
              </a:spcAft>
              <a:buFont typeface="Arial" pitchFamily="34" charset="0"/>
              <a:buChar char="–"/>
              <a:defRPr/>
            </a:pPr>
            <a:r>
              <a:rPr lang="en-US" sz="3100" dirty="0" smtClean="0"/>
              <a:t>Contains mixture of chemicals</a:t>
            </a:r>
          </a:p>
          <a:p>
            <a:pPr lvl="1" fontAlgn="auto">
              <a:spcAft>
                <a:spcPts val="0"/>
              </a:spcAft>
              <a:buFont typeface="Arial" pitchFamily="34" charset="0"/>
              <a:buChar char="–"/>
              <a:defRPr/>
            </a:pPr>
            <a:r>
              <a:rPr lang="en-US" sz="3100" dirty="0" smtClean="0"/>
              <a:t>Sleep benefits reported</a:t>
            </a:r>
          </a:p>
          <a:p>
            <a:pPr fontAlgn="auto">
              <a:spcAft>
                <a:spcPts val="0"/>
              </a:spcAft>
              <a:buFont typeface="Arial" pitchFamily="34" charset="0"/>
              <a:buChar char="•"/>
              <a:defRPr/>
            </a:pPr>
            <a:r>
              <a:rPr lang="en-US" sz="3600" dirty="0" smtClean="0"/>
              <a:t>Supplements are not tested or regulated by the government</a:t>
            </a:r>
            <a:endParaRPr lang="en-US" sz="3600" dirty="0" smtClean="0">
              <a:solidFill>
                <a:srgbClr val="002060"/>
              </a:solidFill>
            </a:endParaRPr>
          </a:p>
        </p:txBody>
      </p:sp>
      <p:pic>
        <p:nvPicPr>
          <p:cNvPr id="231427" name="Picture 11" descr="C:\Users\Leslie\AppData\Local\Microsoft\Windows\Temporary Internet Files\Content.IE5\QG9FG08I\MC900411958[1].wmf" title="Hot beverage"/>
          <p:cNvPicPr>
            <a:picLocks noChangeAspect="1" noChangeArrowheads="1"/>
          </p:cNvPicPr>
          <p:nvPr/>
        </p:nvPicPr>
        <p:blipFill>
          <a:blip r:embed="rId3" cstate="print"/>
          <a:srcRect/>
          <a:stretch>
            <a:fillRect/>
          </a:stretch>
        </p:blipFill>
        <p:spPr bwMode="auto">
          <a:xfrm>
            <a:off x="6934200" y="4227513"/>
            <a:ext cx="1687513" cy="2239962"/>
          </a:xfrm>
          <a:prstGeom prst="rect">
            <a:avLst/>
          </a:prstGeom>
          <a:noFill/>
          <a:ln w="9525">
            <a:noFill/>
            <a:miter lim="800000"/>
            <a:headEnd/>
            <a:tailEnd/>
          </a:ln>
        </p:spPr>
      </p:pic>
      <p:pic>
        <p:nvPicPr>
          <p:cNvPr id="231428" name="Picture 12" title="Prescription pill bottle"/>
          <p:cNvPicPr>
            <a:picLocks noChangeAspect="1" noChangeArrowheads="1"/>
          </p:cNvPicPr>
          <p:nvPr/>
        </p:nvPicPr>
        <p:blipFill>
          <a:blip r:embed="rId4" cstate="print"/>
          <a:srcRect/>
          <a:stretch>
            <a:fillRect/>
          </a:stretch>
        </p:blipFill>
        <p:spPr bwMode="auto">
          <a:xfrm>
            <a:off x="7239000" y="1676400"/>
            <a:ext cx="1727200" cy="24209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p:txBody>
          <a:bodyPr/>
          <a:lstStyle/>
          <a:p>
            <a:pPr>
              <a:lnSpc>
                <a:spcPts val="4575"/>
              </a:lnSpc>
            </a:pPr>
            <a:r>
              <a:rPr lang="en-US" dirty="0" smtClean="0"/>
              <a:t>Sleeping Pills (1 of 2)</a:t>
            </a:r>
          </a:p>
        </p:txBody>
      </p:sp>
      <p:sp>
        <p:nvSpPr>
          <p:cNvPr id="3" name="Content Placeholder 2"/>
          <p:cNvSpPr>
            <a:spLocks noGrp="1"/>
          </p:cNvSpPr>
          <p:nvPr>
            <p:ph idx="1"/>
          </p:nvPr>
        </p:nvSpPr>
        <p:spPr>
          <a:xfrm>
            <a:off x="457200" y="1600200"/>
            <a:ext cx="6019800" cy="4724400"/>
          </a:xfrm>
        </p:spPr>
        <p:txBody>
          <a:bodyPr rtlCol="0">
            <a:normAutofit fontScale="92500" lnSpcReduction="20000"/>
          </a:bodyPr>
          <a:lstStyle/>
          <a:p>
            <a:pPr fontAlgn="auto">
              <a:spcAft>
                <a:spcPts val="0"/>
              </a:spcAft>
              <a:buFont typeface="Arial" pitchFamily="34" charset="0"/>
              <a:buChar char="•"/>
              <a:defRPr/>
            </a:pPr>
            <a:r>
              <a:rPr lang="en-US" sz="3000" dirty="0" smtClean="0"/>
              <a:t>Hypnotics = drugs used to induce sleep</a:t>
            </a:r>
          </a:p>
          <a:p>
            <a:pPr fontAlgn="auto">
              <a:spcAft>
                <a:spcPts val="0"/>
              </a:spcAft>
              <a:buFont typeface="Arial" pitchFamily="34" charset="0"/>
              <a:buChar char="•"/>
              <a:defRPr/>
            </a:pPr>
            <a:r>
              <a:rPr lang="en-US" sz="3000" dirty="0" smtClean="0"/>
              <a:t>Some also used to treat anxiety and stress disorders</a:t>
            </a:r>
          </a:p>
          <a:p>
            <a:pPr fontAlgn="auto">
              <a:spcAft>
                <a:spcPts val="0"/>
              </a:spcAft>
              <a:buFont typeface="Arial" pitchFamily="34" charset="0"/>
              <a:buChar char="•"/>
              <a:defRPr/>
            </a:pPr>
            <a:r>
              <a:rPr lang="en-US" sz="3000" dirty="0" smtClean="0"/>
              <a:t>General categories:</a:t>
            </a:r>
          </a:p>
          <a:p>
            <a:pPr lvl="1" fontAlgn="auto">
              <a:spcAft>
                <a:spcPts val="0"/>
              </a:spcAft>
              <a:buFont typeface="Arial" pitchFamily="34" charset="0"/>
              <a:buChar char="–"/>
              <a:defRPr/>
            </a:pPr>
            <a:r>
              <a:rPr lang="en-US" dirty="0" smtClean="0"/>
              <a:t>Non-prescription Over-The-Counter (OTC); e.g., Tylenol PM, Benadryl</a:t>
            </a:r>
          </a:p>
          <a:p>
            <a:pPr lvl="1" fontAlgn="auto">
              <a:spcAft>
                <a:spcPts val="0"/>
              </a:spcAft>
              <a:buFont typeface="Arial" pitchFamily="34" charset="0"/>
              <a:buChar char="–"/>
              <a:defRPr/>
            </a:pPr>
            <a:r>
              <a:rPr lang="en-US" dirty="0" smtClean="0"/>
              <a:t>Prescription:</a:t>
            </a:r>
          </a:p>
          <a:p>
            <a:pPr lvl="2" fontAlgn="auto">
              <a:spcAft>
                <a:spcPts val="0"/>
              </a:spcAft>
              <a:buFont typeface="Arial" pitchFamily="34" charset="0"/>
              <a:buChar char="•"/>
              <a:defRPr/>
            </a:pPr>
            <a:r>
              <a:rPr lang="en-US" sz="2600" dirty="0" smtClean="0"/>
              <a:t>Benzodiazepines (e.g., Halcion, Restoril)</a:t>
            </a:r>
          </a:p>
          <a:p>
            <a:pPr lvl="2" fontAlgn="auto">
              <a:spcAft>
                <a:spcPts val="0"/>
              </a:spcAft>
              <a:buFont typeface="Arial" pitchFamily="34" charset="0"/>
              <a:buChar char="•"/>
              <a:defRPr/>
            </a:pPr>
            <a:r>
              <a:rPr lang="en-US" sz="2600" dirty="0" smtClean="0"/>
              <a:t>Nonbenzodiazepines (e.g., Ambien, Sonota, Lunesta)</a:t>
            </a:r>
          </a:p>
        </p:txBody>
      </p:sp>
      <p:pic>
        <p:nvPicPr>
          <p:cNvPr id="233475" name="Picture 2" title="Clock with open bottle of sleeping pills"/>
          <p:cNvPicPr>
            <a:picLocks noChangeAspect="1" noChangeArrowheads="1"/>
          </p:cNvPicPr>
          <p:nvPr/>
        </p:nvPicPr>
        <p:blipFill>
          <a:blip r:embed="rId3" cstate="print"/>
          <a:srcRect/>
          <a:stretch>
            <a:fillRect/>
          </a:stretch>
        </p:blipFill>
        <p:spPr bwMode="auto">
          <a:xfrm>
            <a:off x="6477000" y="2514600"/>
            <a:ext cx="2046288" cy="30670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p:txBody>
          <a:bodyPr/>
          <a:lstStyle/>
          <a:p>
            <a:pPr>
              <a:lnSpc>
                <a:spcPts val="4575"/>
              </a:lnSpc>
            </a:pPr>
            <a:r>
              <a:rPr lang="en-US" dirty="0" smtClean="0"/>
              <a:t>Sleeping Pills (2 of 2)</a:t>
            </a:r>
          </a:p>
        </p:txBody>
      </p:sp>
      <p:sp>
        <p:nvSpPr>
          <p:cNvPr id="235522" name="Content Placeholder 2"/>
          <p:cNvSpPr>
            <a:spLocks noGrp="1"/>
          </p:cNvSpPr>
          <p:nvPr>
            <p:ph idx="1"/>
          </p:nvPr>
        </p:nvSpPr>
        <p:spPr>
          <a:xfrm>
            <a:off x="457200" y="1600200"/>
            <a:ext cx="5562600" cy="4525963"/>
          </a:xfrm>
        </p:spPr>
        <p:txBody>
          <a:bodyPr/>
          <a:lstStyle/>
          <a:p>
            <a:r>
              <a:rPr lang="en-US" dirty="0" smtClean="0"/>
              <a:t>Cautions:</a:t>
            </a:r>
          </a:p>
          <a:p>
            <a:pPr lvl="1"/>
            <a:r>
              <a:rPr lang="en-US" dirty="0" smtClean="0"/>
              <a:t>No sleeping pill provides 100% natural sleep</a:t>
            </a:r>
          </a:p>
          <a:p>
            <a:pPr lvl="1"/>
            <a:r>
              <a:rPr lang="en-US" dirty="0" smtClean="0"/>
              <a:t>Most have side effects</a:t>
            </a:r>
          </a:p>
          <a:p>
            <a:pPr lvl="1"/>
            <a:r>
              <a:rPr lang="en-US" dirty="0" smtClean="0"/>
              <a:t>Most are habit-forming</a:t>
            </a:r>
          </a:p>
          <a:p>
            <a:pPr lvl="1"/>
            <a:r>
              <a:rPr lang="en-US" dirty="0" smtClean="0"/>
              <a:t>Some cause withdrawal symptoms</a:t>
            </a:r>
          </a:p>
          <a:p>
            <a:pPr lvl="1"/>
            <a:r>
              <a:rPr lang="en-US" dirty="0" smtClean="0">
                <a:cs typeface="Arial" charset="0"/>
              </a:rPr>
              <a:t>Must allow full time for drug to leave your body before driving</a:t>
            </a:r>
            <a:endParaRPr lang="en-US" dirty="0" smtClean="0"/>
          </a:p>
          <a:p>
            <a:pPr lvl="2"/>
            <a:endParaRPr lang="en-US" dirty="0" smtClean="0">
              <a:solidFill>
                <a:srgbClr val="002060"/>
              </a:solidFill>
            </a:endParaRPr>
          </a:p>
        </p:txBody>
      </p:sp>
      <p:pic>
        <p:nvPicPr>
          <p:cNvPr id="5" name="Picture 2" title="Clock with open bottle of sleeping pills"/>
          <p:cNvPicPr>
            <a:picLocks noChangeAspect="1" noChangeArrowheads="1"/>
          </p:cNvPicPr>
          <p:nvPr/>
        </p:nvPicPr>
        <p:blipFill>
          <a:blip r:embed="rId3" cstate="print"/>
          <a:srcRect/>
          <a:stretch>
            <a:fillRect/>
          </a:stretch>
        </p:blipFill>
        <p:spPr bwMode="auto">
          <a:xfrm>
            <a:off x="6477000" y="2514600"/>
            <a:ext cx="2046288" cy="30670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normAutofit fontScale="90000"/>
          </a:bodyPr>
          <a:lstStyle/>
          <a:p>
            <a:pPr>
              <a:lnSpc>
                <a:spcPts val="4575"/>
              </a:lnSpc>
            </a:pPr>
            <a:r>
              <a:rPr lang="en-US" dirty="0" smtClean="0"/>
              <a:t>Other Medications Have </a:t>
            </a:r>
            <a:br>
              <a:rPr lang="en-US" dirty="0" smtClean="0"/>
            </a:br>
            <a:r>
              <a:rPr lang="en-US" dirty="0" smtClean="0"/>
              <a:t>Fatigue Side Effects</a:t>
            </a:r>
          </a:p>
        </p:txBody>
      </p:sp>
      <p:sp>
        <p:nvSpPr>
          <p:cNvPr id="4" name="Content Placeholder 3"/>
          <p:cNvSpPr>
            <a:spLocks noGrp="1"/>
          </p:cNvSpPr>
          <p:nvPr>
            <p:ph idx="1"/>
          </p:nvPr>
        </p:nvSpPr>
        <p:spPr>
          <a:xfrm>
            <a:off x="457200" y="1600200"/>
            <a:ext cx="6019800" cy="4525963"/>
          </a:xfrm>
        </p:spPr>
        <p:txBody>
          <a:bodyPr rtlCol="0">
            <a:normAutofit fontScale="85000" lnSpcReduction="10000"/>
          </a:bodyPr>
          <a:lstStyle/>
          <a:p>
            <a:pPr fontAlgn="auto">
              <a:spcAft>
                <a:spcPts val="0"/>
              </a:spcAft>
              <a:buFont typeface="Arial" pitchFamily="34" charset="0"/>
              <a:buChar char="•"/>
              <a:defRPr/>
            </a:pPr>
            <a:r>
              <a:rPr lang="en-US" dirty="0" smtClean="0"/>
              <a:t>Common side effects:</a:t>
            </a:r>
          </a:p>
          <a:p>
            <a:pPr lvl="1" fontAlgn="auto">
              <a:spcAft>
                <a:spcPts val="0"/>
              </a:spcAft>
              <a:buFont typeface="Arial" pitchFamily="34" charset="0"/>
              <a:buChar char="–"/>
              <a:defRPr/>
            </a:pPr>
            <a:r>
              <a:rPr lang="en-US" dirty="0" smtClean="0">
                <a:sym typeface="Wingdings" pitchFamily="2" charset="2"/>
              </a:rPr>
              <a:t>Drowsiness</a:t>
            </a:r>
          </a:p>
          <a:p>
            <a:pPr lvl="1" fontAlgn="auto">
              <a:spcAft>
                <a:spcPts val="0"/>
              </a:spcAft>
              <a:buFont typeface="Arial" pitchFamily="34" charset="0"/>
              <a:buChar char="–"/>
              <a:defRPr/>
            </a:pPr>
            <a:r>
              <a:rPr lang="en-US" dirty="0" smtClean="0">
                <a:sym typeface="Wingdings" pitchFamily="2" charset="2"/>
              </a:rPr>
              <a:t>Other fatigue</a:t>
            </a:r>
          </a:p>
          <a:p>
            <a:pPr lvl="1" fontAlgn="auto">
              <a:spcAft>
                <a:spcPts val="0"/>
              </a:spcAft>
              <a:buFont typeface="Arial" pitchFamily="34" charset="0"/>
              <a:buChar char="–"/>
              <a:defRPr/>
            </a:pPr>
            <a:r>
              <a:rPr lang="en-US" dirty="0" smtClean="0">
                <a:sym typeface="Wingdings" pitchFamily="2" charset="2"/>
              </a:rPr>
              <a:t>Insomnia</a:t>
            </a:r>
          </a:p>
          <a:p>
            <a:pPr fontAlgn="auto">
              <a:spcAft>
                <a:spcPts val="0"/>
              </a:spcAft>
              <a:buFont typeface="Arial" pitchFamily="34" charset="0"/>
              <a:buChar char="•"/>
              <a:defRPr/>
            </a:pPr>
            <a:r>
              <a:rPr lang="en-US" dirty="0" smtClean="0">
                <a:sym typeface="Wingdings" pitchFamily="2" charset="2"/>
              </a:rPr>
              <a:t>Accordingly, many prescriptions specify when the drug should be taken (e.g., at bedtime)</a:t>
            </a:r>
          </a:p>
          <a:p>
            <a:pPr fontAlgn="auto">
              <a:spcAft>
                <a:spcPts val="0"/>
              </a:spcAft>
              <a:buFont typeface="Arial" pitchFamily="34" charset="0"/>
              <a:buChar char="•"/>
              <a:defRPr/>
            </a:pPr>
            <a:r>
              <a:rPr lang="en-US" dirty="0" smtClean="0">
                <a:sym typeface="Wingdings" pitchFamily="2" charset="2"/>
              </a:rPr>
              <a:t>Follow dosage instructions carefully</a:t>
            </a:r>
          </a:p>
          <a:p>
            <a:pPr fontAlgn="auto">
              <a:spcAft>
                <a:spcPts val="0"/>
              </a:spcAft>
              <a:buFont typeface="Arial" pitchFamily="34" charset="0"/>
              <a:buChar char="•"/>
              <a:defRPr/>
            </a:pPr>
            <a:r>
              <a:rPr lang="en-US" dirty="0" smtClean="0">
                <a:sym typeface="Wingdings" pitchFamily="2" charset="2"/>
              </a:rPr>
              <a:t>Safety regulations restrict driver on-road use of medications with stated fatigue side effects</a:t>
            </a:r>
          </a:p>
        </p:txBody>
      </p:sp>
      <p:pic>
        <p:nvPicPr>
          <p:cNvPr id="237571" name="Picture 2" title="Prescription pill bottle"/>
          <p:cNvPicPr>
            <a:picLocks noChangeAspect="1" noChangeArrowheads="1"/>
          </p:cNvPicPr>
          <p:nvPr/>
        </p:nvPicPr>
        <p:blipFill>
          <a:blip r:embed="rId3" cstate="print"/>
          <a:srcRect/>
          <a:stretch>
            <a:fillRect/>
          </a:stretch>
        </p:blipFill>
        <p:spPr bwMode="auto">
          <a:xfrm>
            <a:off x="6705600" y="1981200"/>
            <a:ext cx="2214563" cy="26479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Importance to Safety </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Falling asleep-at-the-wheel is a top                                         cause of crash deaths for CMV drivers</a:t>
            </a:r>
          </a:p>
          <a:p>
            <a:r>
              <a:rPr lang="en-US" sz="2800" dirty="0" smtClean="0"/>
              <a:t>Medical crises are another major                                  cause of road deaths for drivers</a:t>
            </a:r>
          </a:p>
          <a:p>
            <a:r>
              <a:rPr lang="en-US" sz="2800" dirty="0" smtClean="0"/>
              <a:t>An out-of-control truck or bus is a threat to anyone on our roadways.  </a:t>
            </a:r>
          </a:p>
          <a:p>
            <a:r>
              <a:rPr lang="en-US" sz="2800" dirty="0" smtClean="0"/>
              <a:t>One serious at-fault crash can end                                                          your career</a:t>
            </a:r>
          </a:p>
          <a:p>
            <a:r>
              <a:rPr lang="en-US" sz="2800" dirty="0" smtClean="0"/>
              <a:t>It can even put a company                                                  out-of-business</a:t>
            </a:r>
            <a:endParaRPr lang="en-US" dirty="0"/>
          </a:p>
        </p:txBody>
      </p:sp>
      <p:pic>
        <p:nvPicPr>
          <p:cNvPr id="5" name="Picture 4" title="Ambulance on roa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040" y="4206240"/>
            <a:ext cx="2880360" cy="1920240"/>
          </a:xfrm>
          <a:prstGeom prst="rect">
            <a:avLst/>
          </a:prstGeom>
        </p:spPr>
      </p:pic>
    </p:spTree>
  </p:cSld>
  <p:clrMapOvr>
    <a:masterClrMapping/>
  </p:clrMapOvr>
  <p:transition spd="slow">
    <p:wip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Alcohol:  Not a Sleep Medication</a:t>
            </a:r>
            <a:r>
              <a:rPr lang="en-US" sz="4900" b="1" dirty="0" smtClean="0"/>
              <a:t> </a:t>
            </a:r>
            <a:endParaRPr lang="en-US" dirty="0"/>
          </a:p>
        </p:txBody>
      </p:sp>
      <p:sp>
        <p:nvSpPr>
          <p:cNvPr id="3" name="Content Placeholder 2"/>
          <p:cNvSpPr>
            <a:spLocks noGrp="1"/>
          </p:cNvSpPr>
          <p:nvPr>
            <p:ph idx="1"/>
          </p:nvPr>
        </p:nvSpPr>
        <p:spPr>
          <a:xfrm>
            <a:off x="457200" y="1600200"/>
            <a:ext cx="6019800" cy="4525963"/>
          </a:xfrm>
        </p:spPr>
        <p:txBody>
          <a:bodyPr rtlCol="0">
            <a:normAutofit fontScale="85000" lnSpcReduction="20000"/>
          </a:bodyPr>
          <a:lstStyle/>
          <a:p>
            <a:pPr fontAlgn="auto">
              <a:spcAft>
                <a:spcPts val="0"/>
              </a:spcAft>
              <a:buFont typeface="Arial" pitchFamily="34" charset="0"/>
              <a:buChar char="•"/>
              <a:defRPr/>
            </a:pPr>
            <a:r>
              <a:rPr lang="en-US" dirty="0" smtClean="0"/>
              <a:t>Not permitted in CMVs</a:t>
            </a:r>
          </a:p>
          <a:p>
            <a:pPr fontAlgn="auto">
              <a:spcAft>
                <a:spcPts val="0"/>
              </a:spcAft>
              <a:buFont typeface="Arial" pitchFamily="34" charset="0"/>
              <a:buChar char="•"/>
              <a:defRPr/>
            </a:pPr>
            <a:r>
              <a:rPr lang="en-US" dirty="0" smtClean="0"/>
              <a:t>Some drivers may use alcohol as a sleep aid at home.  </a:t>
            </a:r>
          </a:p>
          <a:p>
            <a:pPr fontAlgn="auto">
              <a:spcAft>
                <a:spcPts val="0"/>
              </a:spcAft>
              <a:buFont typeface="Arial" pitchFamily="34" charset="0"/>
              <a:buChar char="•"/>
              <a:defRPr/>
            </a:pPr>
            <a:r>
              <a:rPr lang="en-US" dirty="0" smtClean="0"/>
              <a:t>Alcohol may make you sleepy, but it actually </a:t>
            </a:r>
            <a:r>
              <a:rPr lang="en-US" i="1" dirty="0" smtClean="0"/>
              <a:t>disrupts</a:t>
            </a:r>
            <a:r>
              <a:rPr lang="en-US" dirty="0" smtClean="0"/>
              <a:t> sleep:</a:t>
            </a:r>
          </a:p>
          <a:p>
            <a:pPr lvl="1" fontAlgn="auto">
              <a:spcAft>
                <a:spcPts val="0"/>
              </a:spcAft>
              <a:buFont typeface="Arial" pitchFamily="34" charset="0"/>
              <a:buChar char="–"/>
              <a:defRPr/>
            </a:pPr>
            <a:r>
              <a:rPr lang="en-US" dirty="0" smtClean="0"/>
              <a:t>Disrupts REM (dream) sleep</a:t>
            </a:r>
          </a:p>
          <a:p>
            <a:pPr lvl="1" fontAlgn="auto">
              <a:spcAft>
                <a:spcPts val="0"/>
              </a:spcAft>
              <a:buFont typeface="Arial" pitchFamily="34" charset="0"/>
              <a:buChar char="–"/>
              <a:defRPr/>
            </a:pPr>
            <a:r>
              <a:rPr lang="en-US" dirty="0" smtClean="0"/>
              <a:t>Causes “rebound” awakening after a few hours</a:t>
            </a:r>
          </a:p>
          <a:p>
            <a:pPr fontAlgn="auto">
              <a:spcAft>
                <a:spcPts val="0"/>
              </a:spcAft>
              <a:buFont typeface="Arial" pitchFamily="34" charset="0"/>
              <a:buChar char="•"/>
              <a:defRPr/>
            </a:pPr>
            <a:r>
              <a:rPr lang="en-US" dirty="0" smtClean="0"/>
              <a:t>Disruptive effects increase with age</a:t>
            </a:r>
          </a:p>
          <a:p>
            <a:pPr fontAlgn="auto">
              <a:spcAft>
                <a:spcPts val="0"/>
              </a:spcAft>
              <a:buFont typeface="Arial" pitchFamily="34" charset="0"/>
              <a:buChar char="•"/>
              <a:defRPr/>
            </a:pPr>
            <a:r>
              <a:rPr lang="en-US" dirty="0" smtClean="0"/>
              <a:t>Performance impairment effects greater when you are also sleepy</a:t>
            </a:r>
          </a:p>
          <a:p>
            <a:pPr fontAlgn="auto">
              <a:spcAft>
                <a:spcPts val="0"/>
              </a:spcAft>
              <a:buFont typeface="Arial" pitchFamily="34" charset="0"/>
              <a:buChar char="•"/>
              <a:defRPr/>
            </a:pPr>
            <a:r>
              <a:rPr lang="en-US" dirty="0" smtClean="0"/>
              <a:t>Alcohol makes OSA worse</a:t>
            </a:r>
            <a:endParaRPr lang="en-US" dirty="0"/>
          </a:p>
        </p:txBody>
      </p:sp>
      <p:pic>
        <p:nvPicPr>
          <p:cNvPr id="239619" name="Picture 2" title="Young man drinking beer and watching TV"/>
          <p:cNvPicPr>
            <a:picLocks noChangeAspect="1" noChangeArrowheads="1"/>
          </p:cNvPicPr>
          <p:nvPr/>
        </p:nvPicPr>
        <p:blipFill>
          <a:blip r:embed="rId3" cstate="print"/>
          <a:srcRect/>
          <a:stretch>
            <a:fillRect/>
          </a:stretch>
        </p:blipFill>
        <p:spPr bwMode="auto">
          <a:xfrm>
            <a:off x="6705600" y="2438400"/>
            <a:ext cx="2155825" cy="323056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Title 4"/>
          <p:cNvSpPr>
            <a:spLocks noGrp="1"/>
          </p:cNvSpPr>
          <p:nvPr>
            <p:ph type="title"/>
          </p:nvPr>
        </p:nvSpPr>
        <p:spPr/>
        <p:txBody>
          <a:bodyPr/>
          <a:lstStyle/>
          <a:p>
            <a:pPr>
              <a:lnSpc>
                <a:spcPts val="4575"/>
              </a:lnSpc>
            </a:pPr>
            <a:r>
              <a:rPr lang="en-US" dirty="0" smtClean="0"/>
              <a:t>Lesson 3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n-US" dirty="0" smtClean="0"/>
              <a:t>One survey of CMV drivers found which foods to be their favorites?</a:t>
            </a:r>
          </a:p>
          <a:p>
            <a:pPr marL="914400" lvl="1" indent="-514350" fontAlgn="auto">
              <a:spcAft>
                <a:spcPts val="0"/>
              </a:spcAft>
              <a:buFont typeface="+mj-lt"/>
              <a:buAutoNum type="alphaLcParenR"/>
              <a:defRPr/>
            </a:pPr>
            <a:r>
              <a:rPr lang="en-US" dirty="0" smtClean="0"/>
              <a:t>Fruits and vegetables</a:t>
            </a:r>
          </a:p>
          <a:p>
            <a:pPr marL="914400" lvl="1" indent="-514350" fontAlgn="auto">
              <a:spcAft>
                <a:spcPts val="0"/>
              </a:spcAft>
              <a:buFont typeface="+mj-lt"/>
              <a:buAutoNum type="alphaLcParenR"/>
              <a:defRPr/>
            </a:pPr>
            <a:r>
              <a:rPr lang="en-US" dirty="0" smtClean="0"/>
              <a:t>Grains and nuts</a:t>
            </a:r>
          </a:p>
          <a:p>
            <a:pPr marL="914400" lvl="1" indent="-514350" fontAlgn="auto">
              <a:spcAft>
                <a:spcPts val="0"/>
              </a:spcAft>
              <a:buFont typeface="+mj-lt"/>
              <a:buAutoNum type="alphaLcParenR"/>
              <a:defRPr/>
            </a:pPr>
            <a:r>
              <a:rPr lang="en-US" dirty="0" smtClean="0"/>
              <a:t>Lean meats and fish</a:t>
            </a:r>
          </a:p>
          <a:p>
            <a:pPr marL="914400" lvl="1" indent="-514350" fontAlgn="auto">
              <a:spcAft>
                <a:spcPts val="0"/>
              </a:spcAft>
              <a:buFont typeface="+mj-lt"/>
              <a:buAutoNum type="alphaLcParenR"/>
              <a:defRPr/>
            </a:pPr>
            <a:r>
              <a:rPr lang="en-US" dirty="0" smtClean="0"/>
              <a:t>Steaks and burgers</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4"/>
          <p:cNvSpPr>
            <a:spLocks noGrp="1"/>
          </p:cNvSpPr>
          <p:nvPr>
            <p:ph type="title"/>
          </p:nvPr>
        </p:nvSpPr>
        <p:spPr/>
        <p:txBody>
          <a:bodyPr/>
          <a:lstStyle/>
          <a:p>
            <a:pPr>
              <a:lnSpc>
                <a:spcPts val="4575"/>
              </a:lnSpc>
            </a:pPr>
            <a:r>
              <a:rPr lang="en-US" dirty="0" smtClean="0"/>
              <a:t>Lesson 3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n-US" dirty="0" smtClean="0"/>
              <a:t>At least 75% of CMV drivers exhibit which unhealthful condition or behavior?</a:t>
            </a:r>
          </a:p>
          <a:p>
            <a:pPr marL="914400" lvl="1" indent="-514350" fontAlgn="auto">
              <a:spcAft>
                <a:spcPts val="0"/>
              </a:spcAft>
              <a:buFont typeface="+mj-lt"/>
              <a:buAutoNum type="alphaLcParenR"/>
              <a:defRPr/>
            </a:pPr>
            <a:r>
              <a:rPr lang="en-US" dirty="0" smtClean="0"/>
              <a:t>Fatigue from excessive exercise</a:t>
            </a:r>
          </a:p>
          <a:p>
            <a:pPr marL="914400" lvl="1" indent="-514350" fontAlgn="auto">
              <a:spcAft>
                <a:spcPts val="0"/>
              </a:spcAft>
              <a:buFont typeface="+mj-lt"/>
              <a:buAutoNum type="alphaLcParenR"/>
              <a:defRPr/>
            </a:pPr>
            <a:r>
              <a:rPr lang="en-US" dirty="0" smtClean="0"/>
              <a:t>Being overweight or obese</a:t>
            </a:r>
          </a:p>
          <a:p>
            <a:pPr marL="914400" lvl="1" indent="-514350" fontAlgn="auto">
              <a:spcAft>
                <a:spcPts val="0"/>
              </a:spcAft>
              <a:buFont typeface="+mj-lt"/>
              <a:buAutoNum type="alphaLcParenR"/>
              <a:defRPr/>
            </a:pPr>
            <a:r>
              <a:rPr lang="en-US" dirty="0" smtClean="0"/>
              <a:t>Smoking</a:t>
            </a:r>
          </a:p>
          <a:p>
            <a:pPr marL="914400" lvl="1" indent="-514350" fontAlgn="auto">
              <a:spcAft>
                <a:spcPts val="0"/>
              </a:spcAft>
              <a:buFont typeface="+mj-lt"/>
              <a:buAutoNum type="alphaLcParenR"/>
              <a:defRPr/>
            </a:pPr>
            <a:r>
              <a:rPr lang="en-US" dirty="0" smtClean="0"/>
              <a:t>Poor personal and family relationships</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4"/>
          <p:cNvSpPr>
            <a:spLocks noGrp="1"/>
          </p:cNvSpPr>
          <p:nvPr>
            <p:ph type="title"/>
          </p:nvPr>
        </p:nvSpPr>
        <p:spPr/>
        <p:txBody>
          <a:bodyPr/>
          <a:lstStyle/>
          <a:p>
            <a:pPr>
              <a:lnSpc>
                <a:spcPts val="4575"/>
              </a:lnSpc>
            </a:pPr>
            <a:r>
              <a:rPr lang="en-US" dirty="0" smtClean="0"/>
              <a:t>Lesson 3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n-US" dirty="0" smtClean="0"/>
              <a:t>Which statement is true about caffeine?</a:t>
            </a:r>
          </a:p>
          <a:p>
            <a:pPr marL="914400" lvl="1" indent="-514350" fontAlgn="auto">
              <a:spcAft>
                <a:spcPts val="0"/>
              </a:spcAft>
              <a:buFont typeface="+mj-lt"/>
              <a:buAutoNum type="alphaLcParenR"/>
              <a:defRPr/>
            </a:pPr>
            <a:r>
              <a:rPr lang="en-US" dirty="0" smtClean="0"/>
              <a:t>Increases feeling of alertness but not actual performance</a:t>
            </a:r>
          </a:p>
          <a:p>
            <a:pPr marL="914400" lvl="1" indent="-514350" fontAlgn="auto">
              <a:spcAft>
                <a:spcPts val="0"/>
              </a:spcAft>
              <a:buFont typeface="+mj-lt"/>
              <a:buAutoNum type="alphaLcParenR"/>
              <a:defRPr/>
            </a:pPr>
            <a:r>
              <a:rPr lang="en-US" dirty="0" smtClean="0"/>
              <a:t>Effective as a substitute for sleep</a:t>
            </a:r>
          </a:p>
          <a:p>
            <a:pPr marL="914400" lvl="1" indent="-514350" fontAlgn="auto">
              <a:spcAft>
                <a:spcPts val="0"/>
              </a:spcAft>
              <a:buFont typeface="+mj-lt"/>
              <a:buAutoNum type="alphaLcParenR"/>
              <a:defRPr/>
            </a:pPr>
            <a:r>
              <a:rPr lang="en-US" dirty="0" smtClean="0"/>
              <a:t>Effects vary widely in different people</a:t>
            </a:r>
          </a:p>
          <a:p>
            <a:pPr marL="914400" lvl="1" indent="-514350" fontAlgn="auto">
              <a:spcAft>
                <a:spcPts val="0"/>
              </a:spcAft>
              <a:buFont typeface="+mj-lt"/>
              <a:buAutoNum type="alphaLcParenR"/>
              <a:defRPr/>
            </a:pPr>
            <a:r>
              <a:rPr lang="en-US" dirty="0" smtClean="0"/>
              <a:t>Fully metabolized within 1-2 hours of ingestion</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4"/>
          <p:cNvSpPr>
            <a:spLocks noGrp="1"/>
          </p:cNvSpPr>
          <p:nvPr>
            <p:ph type="title"/>
          </p:nvPr>
        </p:nvSpPr>
        <p:spPr/>
        <p:txBody>
          <a:bodyPr/>
          <a:lstStyle/>
          <a:p>
            <a:pPr>
              <a:lnSpc>
                <a:spcPts val="4575"/>
              </a:lnSpc>
            </a:pPr>
            <a:r>
              <a:rPr lang="en-US" dirty="0" smtClean="0"/>
              <a:t>Lesson 3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n-US" dirty="0" smtClean="0"/>
              <a:t>Which may make you sleepy but actually disrupts sleep and often wakes you up later?</a:t>
            </a:r>
          </a:p>
          <a:p>
            <a:pPr marL="914400" lvl="1" indent="-514350" fontAlgn="auto">
              <a:spcAft>
                <a:spcPts val="0"/>
              </a:spcAft>
              <a:buFont typeface="+mj-lt"/>
              <a:buAutoNum type="alphaLcParenR"/>
              <a:defRPr/>
            </a:pPr>
            <a:r>
              <a:rPr lang="en-US" dirty="0" smtClean="0"/>
              <a:t>Caffeine</a:t>
            </a:r>
          </a:p>
          <a:p>
            <a:pPr marL="914400" lvl="1" indent="-514350" fontAlgn="auto">
              <a:spcAft>
                <a:spcPts val="0"/>
              </a:spcAft>
              <a:buFont typeface="+mj-lt"/>
              <a:buAutoNum type="alphaLcParenR"/>
              <a:defRPr/>
            </a:pPr>
            <a:r>
              <a:rPr lang="en-US" dirty="0" smtClean="0"/>
              <a:t>Nicotine</a:t>
            </a:r>
          </a:p>
          <a:p>
            <a:pPr marL="914400" lvl="1" indent="-514350" fontAlgn="auto">
              <a:spcAft>
                <a:spcPts val="0"/>
              </a:spcAft>
              <a:buFont typeface="+mj-lt"/>
              <a:buAutoNum type="alphaLcParenR"/>
              <a:defRPr/>
            </a:pPr>
            <a:r>
              <a:rPr lang="en-US" dirty="0" smtClean="0"/>
              <a:t>Alcohol</a:t>
            </a:r>
          </a:p>
          <a:p>
            <a:pPr marL="914400" lvl="1" indent="-514350" fontAlgn="auto">
              <a:spcAft>
                <a:spcPts val="0"/>
              </a:spcAft>
              <a:buFont typeface="+mj-lt"/>
              <a:buAutoNum type="alphaLcParenR"/>
              <a:defRPr/>
            </a:pPr>
            <a:r>
              <a:rPr lang="en-US" dirty="0" smtClean="0"/>
              <a:t>Melatonin</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4"/>
          <p:cNvSpPr>
            <a:spLocks noGrp="1"/>
          </p:cNvSpPr>
          <p:nvPr>
            <p:ph type="title"/>
          </p:nvPr>
        </p:nvSpPr>
        <p:spPr/>
        <p:txBody>
          <a:bodyPr/>
          <a:lstStyle/>
          <a:p>
            <a:pPr>
              <a:lnSpc>
                <a:spcPts val="4575"/>
              </a:lnSpc>
            </a:pPr>
            <a:r>
              <a:rPr lang="en-US" dirty="0" smtClean="0"/>
              <a:t>Lesson 3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n-US" dirty="0" smtClean="0"/>
              <a:t>Which is a natural hormone that is secreted by your body every evening?</a:t>
            </a:r>
          </a:p>
          <a:p>
            <a:pPr marL="914400" lvl="1" indent="-514350" fontAlgn="auto">
              <a:spcAft>
                <a:spcPts val="0"/>
              </a:spcAft>
              <a:buFont typeface="+mj-lt"/>
              <a:buAutoNum type="alphaLcParenR"/>
              <a:defRPr/>
            </a:pPr>
            <a:r>
              <a:rPr lang="en-US" dirty="0" smtClean="0"/>
              <a:t>Caffeine</a:t>
            </a:r>
          </a:p>
          <a:p>
            <a:pPr marL="914400" lvl="1" indent="-514350" fontAlgn="auto">
              <a:spcAft>
                <a:spcPts val="0"/>
              </a:spcAft>
              <a:buFont typeface="+mj-lt"/>
              <a:buAutoNum type="alphaLcParenR"/>
              <a:defRPr/>
            </a:pPr>
            <a:r>
              <a:rPr lang="en-US" dirty="0" smtClean="0"/>
              <a:t>Melatonin</a:t>
            </a:r>
          </a:p>
          <a:p>
            <a:pPr marL="914400" lvl="1" indent="-514350" fontAlgn="auto">
              <a:spcAft>
                <a:spcPts val="0"/>
              </a:spcAft>
              <a:buFont typeface="+mj-lt"/>
              <a:buAutoNum type="alphaLcParenR"/>
              <a:defRPr/>
            </a:pPr>
            <a:r>
              <a:rPr lang="en-US" dirty="0" smtClean="0"/>
              <a:t>Amphetamine</a:t>
            </a:r>
          </a:p>
          <a:p>
            <a:pPr marL="914400" lvl="1" indent="-514350" fontAlgn="auto">
              <a:spcAft>
                <a:spcPts val="0"/>
              </a:spcAft>
              <a:buFont typeface="+mj-lt"/>
              <a:buAutoNum type="alphaLcParenR"/>
              <a:defRPr/>
            </a:pPr>
            <a:r>
              <a:rPr lang="en-US" dirty="0" smtClean="0"/>
              <a:t>Nicotine </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ctrTitle"/>
          </p:nvPr>
        </p:nvSpPr>
        <p:spPr>
          <a:solidFill>
            <a:srgbClr val="C00000">
              <a:alpha val="59999"/>
            </a:srgbClr>
          </a:solidFill>
          <a:ln w="9525" cmpd="sng"/>
        </p:spPr>
        <p:txBody>
          <a:bodyPr/>
          <a:lstStyle/>
          <a:p>
            <a:r>
              <a:rPr lang="en-US" dirty="0" smtClean="0"/>
              <a:t>Lesson 4: Alertness &amp; CMV Driving</a:t>
            </a:r>
          </a:p>
        </p:txBody>
      </p:sp>
    </p:spTree>
  </p:cSld>
  <p:clrMapOvr>
    <a:masterClrMapping/>
  </p:clrMapOvr>
  <p:transition spd="slow">
    <p:wip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en-US" sz="4900" dirty="0" smtClean="0"/>
              <a:t>Improving Sleep &amp; Alertness</a:t>
            </a:r>
            <a:br>
              <a:rPr lang="en-US" sz="4900" dirty="0" smtClean="0"/>
            </a:br>
            <a:endParaRPr lang="en-US" sz="4900"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n-US" u="sng" dirty="0" smtClean="0"/>
              <a:t>Topics</a:t>
            </a:r>
            <a:r>
              <a:rPr lang="en-US" dirty="0" smtClean="0"/>
              <a:t>:</a:t>
            </a:r>
          </a:p>
          <a:p>
            <a:pPr fontAlgn="auto">
              <a:spcAft>
                <a:spcPts val="0"/>
              </a:spcAft>
              <a:buFont typeface="Arial" pitchFamily="34" charset="0"/>
              <a:buChar char="•"/>
              <a:defRPr/>
            </a:pPr>
            <a:r>
              <a:rPr lang="en-US" dirty="0" smtClean="0"/>
              <a:t>Fatigue management challenges faced by CMV drivers</a:t>
            </a:r>
          </a:p>
          <a:p>
            <a:pPr fontAlgn="auto">
              <a:spcAft>
                <a:spcPts val="0"/>
              </a:spcAft>
              <a:buFont typeface="Arial" pitchFamily="34" charset="0"/>
              <a:buChar char="•"/>
              <a:defRPr/>
            </a:pPr>
            <a:r>
              <a:rPr lang="en-US" dirty="0" smtClean="0"/>
              <a:t>General strategies</a:t>
            </a:r>
          </a:p>
          <a:p>
            <a:pPr fontAlgn="auto">
              <a:spcAft>
                <a:spcPts val="0"/>
              </a:spcAft>
              <a:buFont typeface="Arial" pitchFamily="34" charset="0"/>
              <a:buChar char="•"/>
              <a:defRPr/>
            </a:pPr>
            <a:r>
              <a:rPr lang="en-US" dirty="0" smtClean="0"/>
              <a:t>At-home practices</a:t>
            </a:r>
          </a:p>
          <a:p>
            <a:pPr fontAlgn="auto">
              <a:spcAft>
                <a:spcPts val="0"/>
              </a:spcAft>
              <a:buFont typeface="Arial" pitchFamily="34" charset="0"/>
              <a:buChar char="•"/>
              <a:defRPr/>
            </a:pPr>
            <a:r>
              <a:rPr lang="en-US" dirty="0" smtClean="0"/>
              <a:t>On-road practices:</a:t>
            </a:r>
          </a:p>
          <a:p>
            <a:pPr lvl="1" fontAlgn="auto">
              <a:spcAft>
                <a:spcPts val="0"/>
              </a:spcAft>
              <a:buFont typeface="Arial" pitchFamily="34" charset="0"/>
              <a:buChar char="–"/>
              <a:defRPr/>
            </a:pPr>
            <a:r>
              <a:rPr lang="en-US" dirty="0" smtClean="0"/>
              <a:t>General</a:t>
            </a:r>
          </a:p>
          <a:p>
            <a:pPr lvl="1" fontAlgn="auto">
              <a:spcAft>
                <a:spcPts val="0"/>
              </a:spcAft>
              <a:buFont typeface="Arial" pitchFamily="34" charset="0"/>
              <a:buChar char="–"/>
              <a:defRPr/>
            </a:pPr>
            <a:r>
              <a:rPr lang="en-US" dirty="0" smtClean="0"/>
              <a:t>Night driving</a:t>
            </a:r>
          </a:p>
          <a:p>
            <a:pPr lvl="1" fontAlgn="auto">
              <a:spcAft>
                <a:spcPts val="0"/>
              </a:spcAft>
              <a:buFont typeface="Arial" pitchFamily="34" charset="0"/>
              <a:buChar char="–"/>
              <a:defRPr/>
            </a:pPr>
            <a:r>
              <a:rPr lang="en-US" dirty="0" smtClean="0"/>
              <a:t>Dealing with shift and time zone changes</a:t>
            </a:r>
          </a:p>
          <a:p>
            <a:pPr fontAlgn="auto">
              <a:spcAft>
                <a:spcPts val="0"/>
              </a:spcAft>
              <a:buFont typeface="Arial" pitchFamily="34" charset="0"/>
              <a:buNone/>
              <a:defRPr/>
            </a:pPr>
            <a:endParaRPr lang="en-US" dirty="0" smtClean="0">
              <a:solidFill>
                <a:srgbClr val="002060"/>
              </a:solidFill>
            </a:endParaRPr>
          </a:p>
          <a:p>
            <a:pPr fontAlgn="auto">
              <a:spcAft>
                <a:spcPts val="0"/>
              </a:spcAft>
              <a:buFont typeface="Arial" pitchFamily="34" charset="0"/>
              <a:buNone/>
              <a:defRPr/>
            </a:pPr>
            <a:endParaRPr lang="en-US" dirty="0"/>
          </a:p>
        </p:txBody>
      </p:sp>
    </p:spTree>
  </p:cSld>
  <p:clrMapOvr>
    <a:masterClrMapping/>
  </p:clrMapOvr>
  <p:transition spd="slow">
    <p:wip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Driver Fatigue Management Challenges (1 of 2) </a:t>
            </a:r>
            <a:endParaRPr lang="en-US" dirty="0"/>
          </a:p>
        </p:txBody>
      </p:sp>
      <p:sp>
        <p:nvSpPr>
          <p:cNvPr id="3" name="Content Placeholder 2"/>
          <p:cNvSpPr>
            <a:spLocks noGrp="1"/>
          </p:cNvSpPr>
          <p:nvPr>
            <p:ph idx="1"/>
          </p:nvPr>
        </p:nvSpPr>
        <p:spPr>
          <a:xfrm>
            <a:off x="457200" y="1600200"/>
            <a:ext cx="5867400" cy="4525963"/>
          </a:xfrm>
        </p:spPr>
        <p:txBody>
          <a:bodyPr rtlCol="0">
            <a:normAutofit lnSpcReduction="10000"/>
          </a:bodyPr>
          <a:lstStyle/>
          <a:p>
            <a:pPr fontAlgn="auto">
              <a:spcAft>
                <a:spcPts val="0"/>
              </a:spcAft>
              <a:buFont typeface="Arial" pitchFamily="34" charset="0"/>
              <a:buChar char="•"/>
              <a:defRPr/>
            </a:pPr>
            <a:r>
              <a:rPr lang="en-US" dirty="0" smtClean="0"/>
              <a:t>Often a tight schedule for getting main sleep</a:t>
            </a:r>
          </a:p>
          <a:p>
            <a:pPr fontAlgn="auto">
              <a:spcAft>
                <a:spcPts val="0"/>
              </a:spcAft>
              <a:buFont typeface="Arial" pitchFamily="34" charset="0"/>
              <a:buChar char="•"/>
              <a:defRPr/>
            </a:pPr>
            <a:r>
              <a:rPr lang="en-US" dirty="0" smtClean="0"/>
              <a:t>Extended work hours</a:t>
            </a:r>
            <a:br>
              <a:rPr lang="en-US" dirty="0" smtClean="0"/>
            </a:br>
            <a:r>
              <a:rPr lang="en-US" dirty="0" smtClean="0"/>
              <a:t>(+ commuting for many)</a:t>
            </a:r>
          </a:p>
          <a:p>
            <a:pPr fontAlgn="auto">
              <a:spcAft>
                <a:spcPts val="0"/>
              </a:spcAft>
              <a:buFont typeface="Arial" pitchFamily="34" charset="0"/>
              <a:buChar char="•"/>
              <a:defRPr/>
            </a:pPr>
            <a:r>
              <a:rPr lang="en-US" dirty="0" smtClean="0"/>
              <a:t>Changing work schedules</a:t>
            </a:r>
          </a:p>
          <a:p>
            <a:pPr fontAlgn="auto">
              <a:spcAft>
                <a:spcPts val="0"/>
              </a:spcAft>
              <a:buFont typeface="Arial" pitchFamily="34" charset="0"/>
              <a:buChar char="•"/>
              <a:defRPr/>
            </a:pPr>
            <a:r>
              <a:rPr lang="en-US" dirty="0" smtClean="0"/>
              <a:t>Work/sleep periods conflict with circadian rhythms</a:t>
            </a:r>
          </a:p>
          <a:p>
            <a:pPr fontAlgn="auto">
              <a:spcAft>
                <a:spcPts val="0"/>
              </a:spcAft>
              <a:buFont typeface="Arial" pitchFamily="34" charset="0"/>
              <a:buChar char="•"/>
              <a:defRPr/>
            </a:pPr>
            <a:r>
              <a:rPr lang="en-US" dirty="0" smtClean="0"/>
              <a:t>Limited time for naps and other rest</a:t>
            </a:r>
          </a:p>
        </p:txBody>
      </p:sp>
      <p:pic>
        <p:nvPicPr>
          <p:cNvPr id="256003" name="Picture 2" title="Woman driver behind wheel"/>
          <p:cNvPicPr>
            <a:picLocks noChangeAspect="1" noChangeArrowheads="1"/>
          </p:cNvPicPr>
          <p:nvPr/>
        </p:nvPicPr>
        <p:blipFill>
          <a:blip r:embed="rId3" cstate="print"/>
          <a:srcRect/>
          <a:stretch>
            <a:fillRect/>
          </a:stretch>
        </p:blipFill>
        <p:spPr bwMode="auto">
          <a:xfrm>
            <a:off x="6165850" y="1752600"/>
            <a:ext cx="2214563" cy="33178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Driver Fatigue Management Challenges (2 of 2) </a:t>
            </a:r>
            <a:endParaRPr lang="en-US" dirty="0"/>
          </a:p>
        </p:txBody>
      </p:sp>
      <p:sp>
        <p:nvSpPr>
          <p:cNvPr id="258050" name="Content Placeholder 2"/>
          <p:cNvSpPr>
            <a:spLocks noGrp="1"/>
          </p:cNvSpPr>
          <p:nvPr>
            <p:ph idx="1"/>
          </p:nvPr>
        </p:nvSpPr>
        <p:spPr>
          <a:xfrm>
            <a:off x="457200" y="1600200"/>
            <a:ext cx="5486400" cy="4525963"/>
          </a:xfrm>
        </p:spPr>
        <p:txBody>
          <a:bodyPr>
            <a:normAutofit lnSpcReduction="10000"/>
          </a:bodyPr>
          <a:lstStyle/>
          <a:p>
            <a:r>
              <a:rPr lang="en-US" sz="3000" dirty="0" smtClean="0"/>
              <a:t>Unfamiliar or uncomfortable sleep locations</a:t>
            </a:r>
          </a:p>
          <a:p>
            <a:r>
              <a:rPr lang="en-US" sz="3000" dirty="0" smtClean="0"/>
              <a:t>Disruptions of sleep</a:t>
            </a:r>
          </a:p>
          <a:p>
            <a:pPr>
              <a:spcBef>
                <a:spcPts val="300"/>
              </a:spcBef>
            </a:pPr>
            <a:r>
              <a:rPr lang="en-US" sz="3000" dirty="0" smtClean="0"/>
              <a:t>Limited opportunities for exercise</a:t>
            </a:r>
          </a:p>
          <a:p>
            <a:r>
              <a:rPr lang="en-US" sz="3000" dirty="0" smtClean="0"/>
              <a:t>Difficulty in finding healthy foods on the road</a:t>
            </a:r>
          </a:p>
          <a:p>
            <a:r>
              <a:rPr lang="en-US" sz="3000" dirty="0" smtClean="0"/>
              <a:t>Environmental stressors (e.g., noise, heat, cold, lack of ventilation)</a:t>
            </a:r>
          </a:p>
        </p:txBody>
      </p:sp>
      <p:pic>
        <p:nvPicPr>
          <p:cNvPr id="258051" name="Picture 2" title="Driver standing in front of truck, on cell phone"/>
          <p:cNvPicPr>
            <a:picLocks noChangeAspect="1" noChangeArrowheads="1"/>
          </p:cNvPicPr>
          <p:nvPr/>
        </p:nvPicPr>
        <p:blipFill>
          <a:blip r:embed="rId3" cstate="print"/>
          <a:srcRect/>
          <a:stretch>
            <a:fillRect/>
          </a:stretch>
        </p:blipFill>
        <p:spPr bwMode="auto">
          <a:xfrm>
            <a:off x="6096000" y="1943100"/>
            <a:ext cx="2205038" cy="330358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Alertness, Wellness, &amp; Sleep </a:t>
            </a:r>
            <a:endParaRPr lang="en-US" dirty="0"/>
          </a:p>
        </p:txBody>
      </p:sp>
      <p:sp>
        <p:nvSpPr>
          <p:cNvPr id="3" name="Content Placeholder 2"/>
          <p:cNvSpPr>
            <a:spLocks noGrp="1"/>
          </p:cNvSpPr>
          <p:nvPr>
            <p:ph idx="1"/>
          </p:nvPr>
        </p:nvSpPr>
        <p:spPr>
          <a:xfrm>
            <a:off x="457200" y="1600200"/>
            <a:ext cx="6096000" cy="4525963"/>
          </a:xfrm>
        </p:spPr>
        <p:txBody>
          <a:bodyPr>
            <a:normAutofit/>
          </a:bodyPr>
          <a:lstStyle/>
          <a:p>
            <a:r>
              <a:rPr lang="en-US" dirty="0" smtClean="0"/>
              <a:t>What is alertness?</a:t>
            </a:r>
            <a:br>
              <a:rPr lang="en-US" dirty="0" smtClean="0"/>
            </a:br>
            <a:r>
              <a:rPr lang="en-US" dirty="0" smtClean="0"/>
              <a:t>Alert = awake + attentive</a:t>
            </a:r>
          </a:p>
          <a:p>
            <a:r>
              <a:rPr lang="en-US" dirty="0" smtClean="0"/>
              <a:t>What is wellness?</a:t>
            </a:r>
            <a:br>
              <a:rPr lang="en-US" dirty="0" smtClean="0"/>
            </a:br>
            <a:r>
              <a:rPr lang="en-US" dirty="0" smtClean="0"/>
              <a:t>Wellness = physical, mental, emotional, &amp; behavioral health and well-being</a:t>
            </a:r>
          </a:p>
          <a:p>
            <a:r>
              <a:rPr lang="en-US" dirty="0" smtClean="0"/>
              <a:t>Good sleep is essential for both alertness and wellness.</a:t>
            </a:r>
          </a:p>
        </p:txBody>
      </p:sp>
      <p:pic>
        <p:nvPicPr>
          <p:cNvPr id="6146" name="Picture 2" title="Smiling, alert bus driver behind whe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133600"/>
            <a:ext cx="2133599" cy="30904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General Strategies to Meet </a:t>
            </a:r>
            <a:br>
              <a:rPr lang="en-US" sz="4900" dirty="0" smtClean="0"/>
            </a:br>
            <a:r>
              <a:rPr lang="en-US" sz="4900" dirty="0" smtClean="0"/>
              <a:t>These Challenges </a:t>
            </a:r>
            <a:endParaRPr lang="en-US" dirty="0"/>
          </a:p>
        </p:txBody>
      </p:sp>
      <p:sp>
        <p:nvSpPr>
          <p:cNvPr id="260098" name="Content Placeholder 2"/>
          <p:cNvSpPr>
            <a:spLocks noGrp="1"/>
          </p:cNvSpPr>
          <p:nvPr>
            <p:ph idx="1"/>
          </p:nvPr>
        </p:nvSpPr>
        <p:spPr>
          <a:xfrm>
            <a:off x="457200" y="1524000"/>
            <a:ext cx="6248400" cy="4525963"/>
          </a:xfrm>
        </p:spPr>
        <p:txBody>
          <a:bodyPr>
            <a:normAutofit lnSpcReduction="10000"/>
          </a:bodyPr>
          <a:lstStyle/>
          <a:p>
            <a:pPr>
              <a:spcBef>
                <a:spcPts val="100"/>
              </a:spcBef>
            </a:pPr>
            <a:r>
              <a:rPr lang="en-US" sz="2800" dirty="0" smtClean="0"/>
              <a:t>SLEEP!!!</a:t>
            </a:r>
          </a:p>
          <a:p>
            <a:pPr lvl="1">
              <a:spcBef>
                <a:spcPts val="100"/>
              </a:spcBef>
            </a:pPr>
            <a:r>
              <a:rPr lang="en-US" dirty="0" smtClean="0"/>
              <a:t>Main sleep</a:t>
            </a:r>
          </a:p>
          <a:p>
            <a:pPr lvl="1">
              <a:spcBef>
                <a:spcPts val="100"/>
              </a:spcBef>
            </a:pPr>
            <a:r>
              <a:rPr lang="en-US" dirty="0" smtClean="0"/>
              <a:t>Naps</a:t>
            </a:r>
          </a:p>
          <a:p>
            <a:pPr>
              <a:spcBef>
                <a:spcPts val="100"/>
              </a:spcBef>
            </a:pPr>
            <a:r>
              <a:rPr lang="en-US" sz="2800" dirty="0" smtClean="0"/>
              <a:t>Maintain a healthful lifestyle</a:t>
            </a:r>
          </a:p>
          <a:p>
            <a:pPr>
              <a:spcBef>
                <a:spcPts val="100"/>
              </a:spcBef>
            </a:pPr>
            <a:r>
              <a:rPr lang="en-US" sz="2800" dirty="0" smtClean="0"/>
              <a:t>Try to keep a regular schedule</a:t>
            </a:r>
          </a:p>
          <a:p>
            <a:pPr>
              <a:spcBef>
                <a:spcPts val="100"/>
              </a:spcBef>
            </a:pPr>
            <a:r>
              <a:rPr lang="en-US" sz="2800" dirty="0" smtClean="0"/>
              <a:t>Go with your circadian rhythm –               don’t fight it</a:t>
            </a:r>
          </a:p>
          <a:p>
            <a:pPr>
              <a:spcBef>
                <a:spcPts val="100"/>
              </a:spcBef>
            </a:pPr>
            <a:r>
              <a:rPr lang="en-US" sz="2800" dirty="0" smtClean="0"/>
              <a:t>Wind down before sleep</a:t>
            </a:r>
          </a:p>
          <a:p>
            <a:pPr lvl="1">
              <a:spcBef>
                <a:spcPts val="100"/>
              </a:spcBef>
            </a:pPr>
            <a:r>
              <a:rPr lang="en-US" dirty="0" smtClean="0"/>
              <a:t>Less physical activity</a:t>
            </a:r>
          </a:p>
          <a:p>
            <a:pPr lvl="1">
              <a:spcBef>
                <a:spcPts val="100"/>
              </a:spcBef>
            </a:pPr>
            <a:r>
              <a:rPr lang="en-US" dirty="0" smtClean="0"/>
              <a:t>Lower lights</a:t>
            </a:r>
          </a:p>
          <a:p>
            <a:pPr>
              <a:spcBef>
                <a:spcPts val="100"/>
              </a:spcBef>
            </a:pPr>
            <a:r>
              <a:rPr lang="en-US" sz="2800" dirty="0" smtClean="0"/>
              <a:t>Be smart about caffeine use</a:t>
            </a:r>
          </a:p>
        </p:txBody>
      </p:sp>
      <p:pic>
        <p:nvPicPr>
          <p:cNvPr id="260099" name="Picture 2" title="Man asleep"/>
          <p:cNvPicPr>
            <a:picLocks noChangeAspect="1" noChangeArrowheads="1"/>
          </p:cNvPicPr>
          <p:nvPr/>
        </p:nvPicPr>
        <p:blipFill>
          <a:blip r:embed="rId3" cstate="print"/>
          <a:srcRect/>
          <a:stretch>
            <a:fillRect/>
          </a:stretch>
        </p:blipFill>
        <p:spPr bwMode="auto">
          <a:xfrm>
            <a:off x="5829300" y="2133600"/>
            <a:ext cx="2986088" cy="19812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1"/>
          <p:cNvSpPr>
            <a:spLocks noGrp="1"/>
          </p:cNvSpPr>
          <p:nvPr>
            <p:ph type="title"/>
          </p:nvPr>
        </p:nvSpPr>
        <p:spPr/>
        <p:txBody>
          <a:bodyPr/>
          <a:lstStyle/>
          <a:p>
            <a:pPr>
              <a:lnSpc>
                <a:spcPts val="4575"/>
              </a:lnSpc>
            </a:pPr>
            <a:r>
              <a:rPr lang="en-US" sz="4900" dirty="0" smtClean="0"/>
              <a:t>At-Home Strategies </a:t>
            </a:r>
            <a:endParaRPr lang="en-US" dirty="0" smtClean="0"/>
          </a:p>
        </p:txBody>
      </p:sp>
      <p:sp>
        <p:nvSpPr>
          <p:cNvPr id="3" name="Content Placeholder 2"/>
          <p:cNvSpPr>
            <a:spLocks noGrp="1"/>
          </p:cNvSpPr>
          <p:nvPr>
            <p:ph idx="1"/>
          </p:nvPr>
        </p:nvSpPr>
        <p:spPr>
          <a:xfrm>
            <a:off x="457200" y="1600200"/>
            <a:ext cx="5257800" cy="4525963"/>
          </a:xfrm>
        </p:spPr>
        <p:txBody>
          <a:bodyPr rtlCol="0">
            <a:normAutofit fontScale="92500" lnSpcReduction="10000"/>
          </a:bodyPr>
          <a:lstStyle/>
          <a:p>
            <a:pPr fontAlgn="auto">
              <a:spcAft>
                <a:spcPts val="0"/>
              </a:spcAft>
              <a:buFont typeface="Arial" pitchFamily="34" charset="0"/>
              <a:buChar char="•"/>
              <a:defRPr/>
            </a:pPr>
            <a:r>
              <a:rPr lang="en-US" sz="2800" dirty="0" smtClean="0"/>
              <a:t>Get the best sleep possible before starting a trip or work week</a:t>
            </a:r>
          </a:p>
          <a:p>
            <a:pPr fontAlgn="auto">
              <a:spcAft>
                <a:spcPts val="0"/>
              </a:spcAft>
              <a:buFont typeface="Arial" pitchFamily="34" charset="0"/>
              <a:buChar char="•"/>
              <a:defRPr/>
            </a:pPr>
            <a:r>
              <a:rPr lang="en-US" sz="2800" dirty="0" smtClean="0"/>
              <a:t>Communicate your sleep needs and get your family’s support</a:t>
            </a:r>
          </a:p>
          <a:p>
            <a:pPr fontAlgn="auto">
              <a:spcAft>
                <a:spcPts val="0"/>
              </a:spcAft>
              <a:buFont typeface="Arial" pitchFamily="34" charset="0"/>
              <a:buChar char="•"/>
              <a:defRPr/>
            </a:pPr>
            <a:r>
              <a:rPr lang="en-US" sz="2800" dirty="0" smtClean="0"/>
              <a:t>Bedroom should be:</a:t>
            </a:r>
          </a:p>
          <a:p>
            <a:pPr lvl="1" fontAlgn="auto">
              <a:spcAft>
                <a:spcPts val="0"/>
              </a:spcAft>
              <a:buFont typeface="Arial" pitchFamily="34" charset="0"/>
              <a:buChar char="–"/>
              <a:defRPr/>
            </a:pPr>
            <a:r>
              <a:rPr lang="en-US" sz="2600" dirty="0" smtClean="0"/>
              <a:t>Completely dark</a:t>
            </a:r>
          </a:p>
          <a:p>
            <a:pPr lvl="1" fontAlgn="auto">
              <a:spcAft>
                <a:spcPts val="0"/>
              </a:spcAft>
              <a:buFont typeface="Arial" pitchFamily="34" charset="0"/>
              <a:buChar char="–"/>
              <a:defRPr/>
            </a:pPr>
            <a:r>
              <a:rPr lang="en-US" sz="2600" dirty="0" smtClean="0"/>
              <a:t>Cool</a:t>
            </a:r>
          </a:p>
          <a:p>
            <a:pPr lvl="1" fontAlgn="auto">
              <a:spcAft>
                <a:spcPts val="0"/>
              </a:spcAft>
              <a:buFont typeface="Arial" pitchFamily="34" charset="0"/>
              <a:buChar char="–"/>
              <a:defRPr/>
            </a:pPr>
            <a:r>
              <a:rPr lang="en-US" sz="2600" dirty="0" smtClean="0"/>
              <a:t>Quiet</a:t>
            </a:r>
          </a:p>
          <a:p>
            <a:pPr fontAlgn="auto">
              <a:spcAft>
                <a:spcPts val="0"/>
              </a:spcAft>
              <a:buFont typeface="Arial" pitchFamily="34" charset="0"/>
              <a:buChar char="•"/>
              <a:defRPr/>
            </a:pPr>
            <a:r>
              <a:rPr lang="en-US" sz="2800" dirty="0" smtClean="0"/>
              <a:t>Pre-sleep routine</a:t>
            </a:r>
          </a:p>
          <a:p>
            <a:pPr fontAlgn="auto">
              <a:spcAft>
                <a:spcPts val="0"/>
              </a:spcAft>
              <a:buFont typeface="Arial" pitchFamily="34" charset="0"/>
              <a:buChar char="•"/>
              <a:defRPr/>
            </a:pPr>
            <a:r>
              <a:rPr lang="en-US" sz="2800" dirty="0" smtClean="0"/>
              <a:t>Be active but don’t exhaust yourself.  Take time to relax</a:t>
            </a:r>
            <a:endParaRPr lang="en-US" sz="2800" dirty="0"/>
          </a:p>
        </p:txBody>
      </p:sp>
      <p:pic>
        <p:nvPicPr>
          <p:cNvPr id="262147" name="Picture 2" title="Man asleep"/>
          <p:cNvPicPr>
            <a:picLocks noChangeAspect="1" noChangeArrowheads="1"/>
          </p:cNvPicPr>
          <p:nvPr/>
        </p:nvPicPr>
        <p:blipFill>
          <a:blip r:embed="rId3" cstate="print"/>
          <a:srcRect/>
          <a:stretch>
            <a:fillRect/>
          </a:stretch>
        </p:blipFill>
        <p:spPr bwMode="auto">
          <a:xfrm>
            <a:off x="5867400" y="4114800"/>
            <a:ext cx="2874963" cy="1676400"/>
          </a:xfrm>
          <a:prstGeom prst="rect">
            <a:avLst/>
          </a:prstGeom>
          <a:noFill/>
          <a:ln w="9525">
            <a:noFill/>
            <a:miter lim="800000"/>
            <a:headEnd/>
            <a:tailEnd/>
          </a:ln>
        </p:spPr>
      </p:pic>
      <p:pic>
        <p:nvPicPr>
          <p:cNvPr id="262148" name="Picture 2" title="Couple embracing in bed"/>
          <p:cNvPicPr>
            <a:picLocks noChangeAspect="1" noChangeArrowheads="1"/>
          </p:cNvPicPr>
          <p:nvPr/>
        </p:nvPicPr>
        <p:blipFill>
          <a:blip r:embed="rId4" cstate="print"/>
          <a:srcRect/>
          <a:stretch>
            <a:fillRect/>
          </a:stretch>
        </p:blipFill>
        <p:spPr bwMode="auto">
          <a:xfrm>
            <a:off x="5991225" y="1992313"/>
            <a:ext cx="2751138" cy="19399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pPr>
              <a:lnSpc>
                <a:spcPts val="4575"/>
              </a:lnSpc>
            </a:pPr>
            <a:r>
              <a:rPr lang="en-US" dirty="0" smtClean="0"/>
              <a:t>On-the-Road Strategies </a:t>
            </a:r>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Char char="•"/>
              <a:defRPr/>
            </a:pPr>
            <a:r>
              <a:rPr lang="en-US" dirty="0" smtClean="0"/>
              <a:t>Try to get as much sleep on the road as you get at home</a:t>
            </a:r>
          </a:p>
          <a:p>
            <a:pPr fontAlgn="auto">
              <a:spcAft>
                <a:spcPts val="0"/>
              </a:spcAft>
              <a:buFont typeface="Arial" pitchFamily="34" charset="0"/>
              <a:buChar char="•"/>
              <a:defRPr/>
            </a:pPr>
            <a:r>
              <a:rPr lang="en-US" dirty="0" smtClean="0"/>
              <a:t>Rest breaks with </a:t>
            </a:r>
            <a:r>
              <a:rPr lang="en-US" b="1" dirty="0" smtClean="0"/>
              <a:t>naps </a:t>
            </a:r>
            <a:r>
              <a:rPr lang="en-US" dirty="0" smtClean="0"/>
              <a:t>very beneficial</a:t>
            </a:r>
          </a:p>
          <a:p>
            <a:pPr fontAlgn="auto">
              <a:spcAft>
                <a:spcPts val="0"/>
              </a:spcAft>
              <a:buFont typeface="Arial" pitchFamily="34" charset="0"/>
              <a:buChar char="•"/>
              <a:defRPr/>
            </a:pPr>
            <a:r>
              <a:rPr lang="en-US" dirty="0" smtClean="0"/>
              <a:t>Also beneficial:</a:t>
            </a:r>
          </a:p>
          <a:p>
            <a:pPr lvl="1" fontAlgn="auto">
              <a:spcAft>
                <a:spcPts val="0"/>
              </a:spcAft>
              <a:buFont typeface="Arial" pitchFamily="34" charset="0"/>
              <a:buChar char="–"/>
              <a:defRPr/>
            </a:pPr>
            <a:r>
              <a:rPr lang="en-US" dirty="0" smtClean="0"/>
              <a:t>Rest breaks without naps</a:t>
            </a:r>
          </a:p>
          <a:p>
            <a:pPr lvl="1" fontAlgn="auto">
              <a:spcAft>
                <a:spcPts val="0"/>
              </a:spcAft>
              <a:buFont typeface="Arial" pitchFamily="34" charset="0"/>
              <a:buChar char="–"/>
              <a:defRPr/>
            </a:pPr>
            <a:r>
              <a:rPr lang="en-US" dirty="0" smtClean="0"/>
              <a:t>Moving your body</a:t>
            </a:r>
          </a:p>
          <a:p>
            <a:pPr lvl="1" fontAlgn="auto">
              <a:spcAft>
                <a:spcPts val="0"/>
              </a:spcAft>
              <a:buFont typeface="Arial" pitchFamily="34" charset="0"/>
              <a:buChar char="–"/>
              <a:defRPr/>
            </a:pPr>
            <a:r>
              <a:rPr lang="en-US" dirty="0" smtClean="0"/>
              <a:t>Conversation if it is not distracting</a:t>
            </a:r>
          </a:p>
          <a:p>
            <a:pPr fontAlgn="auto">
              <a:spcAft>
                <a:spcPts val="0"/>
              </a:spcAft>
              <a:buFont typeface="Arial" pitchFamily="34" charset="0"/>
              <a:buChar char="•"/>
              <a:defRPr/>
            </a:pPr>
            <a:r>
              <a:rPr lang="en-US" dirty="0" smtClean="0"/>
              <a:t>Stimulation alone has little effect</a:t>
            </a:r>
          </a:p>
          <a:p>
            <a:pPr fontAlgn="auto">
              <a:spcAft>
                <a:spcPts val="0"/>
              </a:spcAft>
              <a:buFont typeface="Arial" pitchFamily="34" charset="0"/>
              <a:buChar char="•"/>
              <a:defRPr/>
            </a:pPr>
            <a:r>
              <a:rPr lang="en-US" dirty="0" smtClean="0"/>
              <a:t>Exercise</a:t>
            </a:r>
          </a:p>
          <a:p>
            <a:pPr fontAlgn="auto">
              <a:spcAft>
                <a:spcPts val="0"/>
              </a:spcAft>
              <a:buFont typeface="Arial" pitchFamily="34" charset="0"/>
              <a:buChar char="•"/>
              <a:defRPr/>
            </a:pPr>
            <a:r>
              <a:rPr lang="en-US" dirty="0" smtClean="0"/>
              <a:t>Avoid heavy meals</a:t>
            </a:r>
          </a:p>
          <a:p>
            <a:pPr fontAlgn="auto">
              <a:spcAft>
                <a:spcPts val="0"/>
              </a:spcAft>
              <a:buFont typeface="Arial" pitchFamily="34" charset="0"/>
              <a:buChar char="•"/>
              <a:defRPr/>
            </a:pPr>
            <a:r>
              <a:rPr lang="en-US" dirty="0" smtClean="0"/>
              <a:t>Wear your safety belt!</a:t>
            </a:r>
            <a:endParaRPr lang="en-US" dirty="0"/>
          </a:p>
        </p:txBody>
      </p:sp>
      <p:pic>
        <p:nvPicPr>
          <p:cNvPr id="264195" name="Picture 2" title="Driver giving &quot;thumbs up&quot; in front of vehicle"/>
          <p:cNvPicPr>
            <a:picLocks noChangeAspect="1" noChangeArrowheads="1"/>
          </p:cNvPicPr>
          <p:nvPr/>
        </p:nvPicPr>
        <p:blipFill>
          <a:blip r:embed="rId3" cstate="print"/>
          <a:srcRect/>
          <a:stretch>
            <a:fillRect/>
          </a:stretch>
        </p:blipFill>
        <p:spPr bwMode="auto">
          <a:xfrm>
            <a:off x="6248400" y="2514600"/>
            <a:ext cx="2206625" cy="330676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p:txBody>
          <a:bodyPr/>
          <a:lstStyle/>
          <a:p>
            <a:pPr>
              <a:lnSpc>
                <a:spcPts val="4575"/>
              </a:lnSpc>
            </a:pPr>
            <a:r>
              <a:rPr lang="en-US" sz="4900" dirty="0" smtClean="0"/>
              <a:t>Night Driving </a:t>
            </a:r>
            <a:endParaRPr lang="en-US" dirty="0" smtClean="0"/>
          </a:p>
        </p:txBody>
      </p:sp>
      <p:sp>
        <p:nvSpPr>
          <p:cNvPr id="3" name="Content Placeholder 2"/>
          <p:cNvSpPr>
            <a:spLocks noGrp="1"/>
          </p:cNvSpPr>
          <p:nvPr>
            <p:ph idx="1"/>
          </p:nvPr>
        </p:nvSpPr>
        <p:spPr>
          <a:xfrm>
            <a:off x="457200" y="1600200"/>
            <a:ext cx="8229600" cy="4800600"/>
          </a:xfrm>
        </p:spPr>
        <p:txBody>
          <a:bodyPr rtlCol="0">
            <a:normAutofit fontScale="55000" lnSpcReduction="20000"/>
          </a:bodyPr>
          <a:lstStyle/>
          <a:p>
            <a:pPr fontAlgn="auto">
              <a:spcAft>
                <a:spcPts val="0"/>
              </a:spcAft>
              <a:buFont typeface="Arial" pitchFamily="34" charset="0"/>
              <a:buChar char="•"/>
              <a:defRPr/>
            </a:pPr>
            <a:r>
              <a:rPr lang="en-US" sz="4400" dirty="0" smtClean="0"/>
              <a:t>Advantage of night driving:  less traffic!</a:t>
            </a:r>
          </a:p>
          <a:p>
            <a:pPr fontAlgn="auto">
              <a:spcAft>
                <a:spcPts val="0"/>
              </a:spcAft>
              <a:buFont typeface="Arial" pitchFamily="34" charset="0"/>
              <a:buChar char="•"/>
              <a:defRPr/>
            </a:pPr>
            <a:r>
              <a:rPr lang="en-US" sz="4400" dirty="0" smtClean="0"/>
              <a:t>Disadvantages:</a:t>
            </a:r>
          </a:p>
          <a:p>
            <a:pPr lvl="1" fontAlgn="auto">
              <a:spcAft>
                <a:spcPts val="0"/>
              </a:spcAft>
              <a:buFont typeface="Arial" pitchFamily="34" charset="0"/>
              <a:buChar char="–"/>
              <a:defRPr/>
            </a:pPr>
            <a:r>
              <a:rPr lang="en-US" sz="4400" dirty="0" smtClean="0"/>
              <a:t>Fatigue, related to circadian rhythms</a:t>
            </a:r>
          </a:p>
          <a:p>
            <a:pPr lvl="1" fontAlgn="auto">
              <a:spcAft>
                <a:spcPts val="0"/>
              </a:spcAft>
              <a:buFont typeface="Arial" pitchFamily="34" charset="0"/>
              <a:buChar char="–"/>
              <a:defRPr/>
            </a:pPr>
            <a:r>
              <a:rPr lang="en-US" sz="4400" dirty="0" smtClean="0"/>
              <a:t>More drunk/reckless motorists</a:t>
            </a:r>
          </a:p>
          <a:p>
            <a:pPr lvl="1" fontAlgn="auto">
              <a:spcAft>
                <a:spcPts val="0"/>
              </a:spcAft>
              <a:buFont typeface="Arial" pitchFamily="34" charset="0"/>
              <a:buChar char="–"/>
              <a:defRPr/>
            </a:pPr>
            <a:r>
              <a:rPr lang="en-US" sz="4400" dirty="0" smtClean="0"/>
              <a:t>Poor visibility</a:t>
            </a:r>
          </a:p>
          <a:p>
            <a:pPr fontAlgn="auto">
              <a:spcAft>
                <a:spcPts val="0"/>
              </a:spcAft>
              <a:buFont typeface="Arial" pitchFamily="34" charset="0"/>
              <a:buChar char="•"/>
              <a:defRPr/>
            </a:pPr>
            <a:r>
              <a:rPr lang="en-US" sz="4400" dirty="0" smtClean="0"/>
              <a:t>Use light and dark to “fool” your body:</a:t>
            </a:r>
          </a:p>
          <a:p>
            <a:pPr lvl="1" fontAlgn="auto">
              <a:spcAft>
                <a:spcPts val="0"/>
              </a:spcAft>
              <a:buFont typeface="Arial" pitchFamily="34" charset="0"/>
              <a:buChar char="–"/>
              <a:defRPr/>
            </a:pPr>
            <a:r>
              <a:rPr lang="en-US" sz="4400" dirty="0" smtClean="0"/>
              <a:t>Bright lights simulate daybreak</a:t>
            </a:r>
          </a:p>
          <a:p>
            <a:pPr lvl="1" fontAlgn="auto">
              <a:spcAft>
                <a:spcPts val="0"/>
              </a:spcAft>
              <a:buFont typeface="Arial" pitchFamily="34" charset="0"/>
              <a:buChar char="–"/>
              <a:defRPr/>
            </a:pPr>
            <a:r>
              <a:rPr lang="en-US" sz="4400" dirty="0" smtClean="0"/>
              <a:t>Dark simulates night and bedtime</a:t>
            </a:r>
          </a:p>
          <a:p>
            <a:pPr fontAlgn="auto">
              <a:spcAft>
                <a:spcPts val="0"/>
              </a:spcAft>
              <a:buFont typeface="Arial" pitchFamily="34" charset="0"/>
              <a:buChar char="•"/>
              <a:defRPr/>
            </a:pPr>
            <a:r>
              <a:rPr lang="en-US" sz="4400" dirty="0" smtClean="0"/>
              <a:t>Use caffeine, but carefully</a:t>
            </a:r>
          </a:p>
          <a:p>
            <a:pPr fontAlgn="auto">
              <a:spcAft>
                <a:spcPts val="0"/>
              </a:spcAft>
              <a:buFont typeface="Arial" pitchFamily="34" charset="0"/>
              <a:buChar char="•"/>
              <a:defRPr/>
            </a:pPr>
            <a:r>
              <a:rPr lang="en-US" sz="4400" dirty="0" smtClean="0"/>
              <a:t>Consider taking sleeper berth period/nap                                                in pre-dawn hours</a:t>
            </a:r>
          </a:p>
          <a:p>
            <a:pPr fontAlgn="auto">
              <a:spcAft>
                <a:spcPts val="0"/>
              </a:spcAft>
              <a:buFont typeface="Arial" pitchFamily="34" charset="0"/>
              <a:buChar char="•"/>
              <a:defRPr/>
            </a:pPr>
            <a:r>
              <a:rPr lang="en-US" sz="4400" dirty="0" smtClean="0"/>
              <a:t>Get more recovery sleep on weekends</a:t>
            </a:r>
          </a:p>
          <a:p>
            <a:pPr fontAlgn="auto">
              <a:spcAft>
                <a:spcPts val="0"/>
              </a:spcAft>
              <a:buFont typeface="Arial" pitchFamily="34" charset="0"/>
              <a:buChar char="•"/>
              <a:defRPr/>
            </a:pPr>
            <a:r>
              <a:rPr lang="en-US" sz="4400" dirty="0" smtClean="0"/>
              <a:t>Not for everybody! </a:t>
            </a:r>
          </a:p>
          <a:p>
            <a:pPr lvl="1" fontAlgn="auto">
              <a:spcAft>
                <a:spcPts val="0"/>
              </a:spcAft>
              <a:buFont typeface="Arial" pitchFamily="34" charset="0"/>
              <a:buChar char="–"/>
              <a:defRPr/>
            </a:pPr>
            <a:endParaRPr lang="en-US" dirty="0"/>
          </a:p>
        </p:txBody>
      </p:sp>
      <p:pic>
        <p:nvPicPr>
          <p:cNvPr id="266243" name="Picture 2" title="Alert night driver behind wheel"/>
          <p:cNvPicPr>
            <a:picLocks noChangeAspect="1" noChangeArrowheads="1"/>
          </p:cNvPicPr>
          <p:nvPr/>
        </p:nvPicPr>
        <p:blipFill>
          <a:blip r:embed="rId3" cstate="print"/>
          <a:srcRect/>
          <a:stretch>
            <a:fillRect/>
          </a:stretch>
        </p:blipFill>
        <p:spPr bwMode="auto">
          <a:xfrm>
            <a:off x="6172200" y="1752600"/>
            <a:ext cx="2511425" cy="1666875"/>
          </a:xfrm>
          <a:prstGeom prst="rect">
            <a:avLst/>
          </a:prstGeom>
          <a:noFill/>
          <a:ln w="9525">
            <a:noFill/>
            <a:miter lim="800000"/>
            <a:headEnd/>
            <a:tailEnd/>
          </a:ln>
        </p:spPr>
      </p:pic>
      <p:pic>
        <p:nvPicPr>
          <p:cNvPr id="266244" name="Picture 3" title="Road at night"/>
          <p:cNvPicPr>
            <a:picLocks noChangeAspect="1" noChangeArrowheads="1"/>
          </p:cNvPicPr>
          <p:nvPr/>
        </p:nvPicPr>
        <p:blipFill>
          <a:blip r:embed="rId4" cstate="print"/>
          <a:srcRect/>
          <a:stretch>
            <a:fillRect/>
          </a:stretch>
        </p:blipFill>
        <p:spPr bwMode="auto">
          <a:xfrm>
            <a:off x="6172200" y="4495800"/>
            <a:ext cx="2787650" cy="136048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Dealing with Shift &amp;</a:t>
            </a:r>
            <a:br>
              <a:rPr lang="en-US" sz="4900" dirty="0" smtClean="0"/>
            </a:br>
            <a:r>
              <a:rPr lang="en-US" sz="4900" dirty="0" smtClean="0"/>
              <a:t>Time Zone Changes </a:t>
            </a:r>
            <a:endParaRPr lang="en-US" dirty="0"/>
          </a:p>
        </p:txBody>
      </p:sp>
      <p:sp>
        <p:nvSpPr>
          <p:cNvPr id="3" name="Content Placeholder 2"/>
          <p:cNvSpPr>
            <a:spLocks noGrp="1"/>
          </p:cNvSpPr>
          <p:nvPr>
            <p:ph idx="1"/>
          </p:nvPr>
        </p:nvSpPr>
        <p:spPr>
          <a:xfrm>
            <a:off x="457200" y="1600200"/>
            <a:ext cx="5867400" cy="4525963"/>
          </a:xfrm>
        </p:spPr>
        <p:txBody>
          <a:bodyPr rtlCol="0">
            <a:normAutofit fontScale="85000" lnSpcReduction="10000"/>
          </a:bodyPr>
          <a:lstStyle/>
          <a:p>
            <a:pPr fontAlgn="auto">
              <a:spcAft>
                <a:spcPts val="0"/>
              </a:spcAft>
              <a:buFont typeface="Arial" pitchFamily="34" charset="0"/>
              <a:buChar char="•"/>
              <a:defRPr/>
            </a:pPr>
            <a:r>
              <a:rPr lang="en-US" dirty="0" smtClean="0"/>
              <a:t>Be aware of your “body clock”</a:t>
            </a:r>
          </a:p>
          <a:p>
            <a:pPr fontAlgn="auto">
              <a:spcAft>
                <a:spcPts val="0"/>
              </a:spcAft>
              <a:buFont typeface="Arial" pitchFamily="34" charset="0"/>
              <a:buChar char="•"/>
              <a:defRPr/>
            </a:pPr>
            <a:r>
              <a:rPr lang="en-US" dirty="0" smtClean="0"/>
              <a:t>Short trips/shift changes: stick with your regular sleep schedule</a:t>
            </a:r>
          </a:p>
          <a:p>
            <a:pPr fontAlgn="auto">
              <a:spcAft>
                <a:spcPts val="0"/>
              </a:spcAft>
              <a:buFont typeface="Arial" pitchFamily="34" charset="0"/>
              <a:buChar char="•"/>
              <a:defRPr/>
            </a:pPr>
            <a:r>
              <a:rPr lang="en-US" dirty="0" smtClean="0"/>
              <a:t>Longer changes:</a:t>
            </a:r>
          </a:p>
          <a:p>
            <a:pPr lvl="1" fontAlgn="auto">
              <a:spcAft>
                <a:spcPts val="0"/>
              </a:spcAft>
              <a:buFont typeface="Arial" pitchFamily="34" charset="0"/>
              <a:buChar char="–"/>
              <a:defRPr/>
            </a:pPr>
            <a:r>
              <a:rPr lang="en-US" dirty="0" smtClean="0"/>
              <a:t>“Pre-adjust” before change</a:t>
            </a:r>
          </a:p>
          <a:p>
            <a:pPr lvl="1" fontAlgn="auto">
              <a:spcAft>
                <a:spcPts val="0"/>
              </a:spcAft>
              <a:buFont typeface="Arial" pitchFamily="34" charset="0"/>
              <a:buChar char="–"/>
              <a:defRPr/>
            </a:pPr>
            <a:r>
              <a:rPr lang="en-US" dirty="0" smtClean="0"/>
              <a:t>Shift your pre-bed, “evening” routine</a:t>
            </a:r>
          </a:p>
          <a:p>
            <a:pPr lvl="1" fontAlgn="auto">
              <a:spcAft>
                <a:spcPts val="0"/>
              </a:spcAft>
              <a:buFont typeface="Arial" pitchFamily="34" charset="0"/>
              <a:buChar char="–"/>
              <a:defRPr/>
            </a:pPr>
            <a:r>
              <a:rPr lang="en-US" dirty="0" smtClean="0"/>
              <a:t>Use light and dark to help you adjust</a:t>
            </a:r>
          </a:p>
          <a:p>
            <a:pPr lvl="1" fontAlgn="auto">
              <a:spcAft>
                <a:spcPts val="0"/>
              </a:spcAft>
              <a:buFont typeface="Arial" pitchFamily="34" charset="0"/>
              <a:buChar char="–"/>
              <a:defRPr/>
            </a:pPr>
            <a:r>
              <a:rPr lang="en-US" dirty="0" smtClean="0"/>
              <a:t>To stay awake, be physically active and interact with others</a:t>
            </a:r>
          </a:p>
          <a:p>
            <a:pPr fontAlgn="auto">
              <a:spcAft>
                <a:spcPts val="0"/>
              </a:spcAft>
              <a:buFont typeface="Arial" pitchFamily="34" charset="0"/>
              <a:buChar char="•"/>
              <a:defRPr/>
            </a:pPr>
            <a:r>
              <a:rPr lang="en-US" dirty="0" smtClean="0"/>
              <a:t>Getting more sleep generally makes changes easier</a:t>
            </a:r>
            <a:endParaRPr lang="en-US" dirty="0"/>
          </a:p>
        </p:txBody>
      </p:sp>
      <p:pic>
        <p:nvPicPr>
          <p:cNvPr id="268291" name="Picture 2" title="Distorted cartoon clock"/>
          <p:cNvPicPr>
            <a:picLocks noChangeAspect="1" noChangeArrowheads="1"/>
          </p:cNvPicPr>
          <p:nvPr/>
        </p:nvPicPr>
        <p:blipFill>
          <a:blip r:embed="rId3" cstate="print"/>
          <a:srcRect l="25000" t="24666" r="24001" b="24667"/>
          <a:stretch>
            <a:fillRect/>
          </a:stretch>
        </p:blipFill>
        <p:spPr bwMode="auto">
          <a:xfrm>
            <a:off x="6248400" y="2438400"/>
            <a:ext cx="2454275" cy="18288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p:txBody>
          <a:bodyPr/>
          <a:lstStyle/>
          <a:p>
            <a:pPr>
              <a:lnSpc>
                <a:spcPts val="4575"/>
              </a:lnSpc>
            </a:pPr>
            <a:r>
              <a:rPr lang="en-US" dirty="0" smtClean="0"/>
              <a:t>Scheduling &amp; Hours-of-Service</a:t>
            </a:r>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None/>
              <a:defRPr/>
            </a:pPr>
            <a:r>
              <a:rPr lang="en-US" u="sng" dirty="0" smtClean="0"/>
              <a:t>Topics</a:t>
            </a:r>
            <a:r>
              <a:rPr lang="en-US" dirty="0" smtClean="0"/>
              <a:t>:</a:t>
            </a:r>
          </a:p>
          <a:p>
            <a:pPr fontAlgn="auto">
              <a:spcAft>
                <a:spcPts val="0"/>
              </a:spcAft>
              <a:buFont typeface="Arial" pitchFamily="34" charset="0"/>
              <a:buChar char="•"/>
              <a:defRPr/>
            </a:pPr>
            <a:r>
              <a:rPr lang="en-US" dirty="0" smtClean="0"/>
              <a:t>Principles of sound scheduling</a:t>
            </a:r>
          </a:p>
          <a:p>
            <a:pPr fontAlgn="auto">
              <a:spcAft>
                <a:spcPts val="0"/>
              </a:spcAft>
              <a:buFont typeface="Arial" pitchFamily="34" charset="0"/>
              <a:buChar char="•"/>
              <a:defRPr/>
            </a:pPr>
            <a:r>
              <a:rPr lang="en-US" dirty="0" smtClean="0"/>
              <a:t>Schedule regularity; forward vs. backward rotations  </a:t>
            </a:r>
          </a:p>
          <a:p>
            <a:pPr fontAlgn="auto">
              <a:spcAft>
                <a:spcPts val="0"/>
              </a:spcAft>
              <a:buFont typeface="Arial" pitchFamily="34" charset="0"/>
              <a:buChar char="•"/>
              <a:defRPr/>
            </a:pPr>
            <a:r>
              <a:rPr lang="en-US" dirty="0" smtClean="0"/>
              <a:t>Current HOS rules and their scientific rationales</a:t>
            </a:r>
          </a:p>
          <a:p>
            <a:pPr fontAlgn="auto">
              <a:spcAft>
                <a:spcPts val="0"/>
              </a:spcAft>
              <a:buFont typeface="Arial" pitchFamily="34" charset="0"/>
              <a:buChar char="•"/>
              <a:defRPr/>
            </a:pPr>
            <a:r>
              <a:rPr lang="en-US" dirty="0" smtClean="0"/>
              <a:t>Factors affecting your alertness and performance</a:t>
            </a:r>
          </a:p>
          <a:p>
            <a:pPr fontAlgn="auto">
              <a:spcAft>
                <a:spcPts val="0"/>
              </a:spcAft>
              <a:buFont typeface="Arial" pitchFamily="34" charset="0"/>
              <a:buChar char="•"/>
              <a:defRPr/>
            </a:pPr>
            <a:r>
              <a:rPr lang="en-US" dirty="0" smtClean="0"/>
              <a:t>Driver obligations</a:t>
            </a:r>
          </a:p>
          <a:p>
            <a:pPr fontAlgn="auto">
              <a:spcAft>
                <a:spcPts val="0"/>
              </a:spcAft>
              <a:buFont typeface="Arial" pitchFamily="34" charset="0"/>
              <a:buNone/>
              <a:defRPr/>
            </a:pPr>
            <a:endParaRPr lang="en-US" dirty="0"/>
          </a:p>
        </p:txBody>
      </p:sp>
    </p:spTree>
  </p:cSld>
  <p:clrMapOvr>
    <a:masterClrMapping/>
  </p:clrMapOvr>
  <p:transition spd="slow">
    <p:wip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Basic Sleep-Rest</a:t>
            </a:r>
            <a:br>
              <a:rPr lang="en-US" sz="4900" dirty="0" smtClean="0"/>
            </a:br>
            <a:r>
              <a:rPr lang="en-US" sz="4900" dirty="0" smtClean="0"/>
              <a:t>Scheduling Practices </a:t>
            </a:r>
            <a:endParaRPr lang="en-US" dirty="0"/>
          </a:p>
        </p:txBody>
      </p:sp>
      <p:sp>
        <p:nvSpPr>
          <p:cNvPr id="272386" name="Content Placeholder 2"/>
          <p:cNvSpPr>
            <a:spLocks noGrp="1"/>
          </p:cNvSpPr>
          <p:nvPr>
            <p:ph idx="1"/>
          </p:nvPr>
        </p:nvSpPr>
        <p:spPr/>
        <p:txBody>
          <a:bodyPr/>
          <a:lstStyle/>
          <a:p>
            <a:r>
              <a:rPr lang="en-US" dirty="0" smtClean="0"/>
              <a:t>Regular schedule best</a:t>
            </a:r>
          </a:p>
          <a:p>
            <a:r>
              <a:rPr lang="en-US" dirty="0" smtClean="0"/>
              <a:t>Strive for 7-8 hours sleep</a:t>
            </a:r>
          </a:p>
          <a:p>
            <a:r>
              <a:rPr lang="en-US" dirty="0" smtClean="0"/>
              <a:t>Allow for commuting time</a:t>
            </a:r>
            <a:endParaRPr lang="en-US" sz="2600" dirty="0" smtClean="0"/>
          </a:p>
          <a:p>
            <a:r>
              <a:rPr lang="en-US" dirty="0" smtClean="0"/>
              <a:t>Allow for rest breaks and                                                         naps during work periods</a:t>
            </a:r>
          </a:p>
          <a:p>
            <a:r>
              <a:rPr lang="en-US" dirty="0" smtClean="0"/>
              <a:t>Total time awake 16-17 hours per day or less</a:t>
            </a:r>
          </a:p>
          <a:p>
            <a:r>
              <a:rPr lang="en-US" dirty="0" smtClean="0"/>
              <a:t>Work and rest cycle consistent with circadian rhythms when possible</a:t>
            </a:r>
          </a:p>
        </p:txBody>
      </p:sp>
      <p:pic>
        <p:nvPicPr>
          <p:cNvPr id="272387" name="Picture 2" title="Cartoon drawing:  &quot;Rest Area Next Exit"/>
          <p:cNvPicPr>
            <a:picLocks noChangeAspect="1" noChangeArrowheads="1"/>
          </p:cNvPicPr>
          <p:nvPr/>
        </p:nvPicPr>
        <p:blipFill>
          <a:blip r:embed="rId3" cstate="print"/>
          <a:srcRect l="5000" t="8667" r="5000" b="7333"/>
          <a:stretch>
            <a:fillRect/>
          </a:stretch>
        </p:blipFill>
        <p:spPr bwMode="auto">
          <a:xfrm>
            <a:off x="5486400" y="1828800"/>
            <a:ext cx="3243263" cy="22685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a:lnSpc>
                <a:spcPts val="4575"/>
              </a:lnSpc>
            </a:pPr>
            <a:r>
              <a:rPr lang="en-US" sz="4900" dirty="0" smtClean="0"/>
              <a:t>Schedule Regularity </a:t>
            </a:r>
            <a:endParaRPr lang="en-US" dirty="0" smtClean="0"/>
          </a:p>
        </p:txBody>
      </p:sp>
      <p:sp>
        <p:nvSpPr>
          <p:cNvPr id="274434" name="Content Placeholder 2" title="3 days of driver logs, showing regular schedule"/>
          <p:cNvSpPr>
            <a:spLocks noGrp="1"/>
          </p:cNvSpPr>
          <p:nvPr>
            <p:ph idx="1"/>
          </p:nvPr>
        </p:nvSpPr>
        <p:spPr/>
        <p:txBody>
          <a:bodyPr/>
          <a:lstStyle/>
          <a:p>
            <a:pPr>
              <a:spcBef>
                <a:spcPts val="200"/>
              </a:spcBef>
            </a:pPr>
            <a:r>
              <a:rPr lang="en-US" sz="2400" dirty="0" smtClean="0"/>
              <a:t>Stable, regular schedules best!</a:t>
            </a:r>
          </a:p>
          <a:p>
            <a:pPr>
              <a:spcBef>
                <a:spcPts val="200"/>
              </a:spcBef>
            </a:pPr>
            <a:r>
              <a:rPr lang="en-US" sz="2400" dirty="0" smtClean="0"/>
              <a:t>Schedule rotations:  gradual better than abrupt</a:t>
            </a:r>
          </a:p>
          <a:p>
            <a:pPr>
              <a:spcBef>
                <a:spcPts val="200"/>
              </a:spcBef>
            </a:pPr>
            <a:r>
              <a:rPr lang="en-US" sz="2400" dirty="0" smtClean="0"/>
              <a:t>Schedule rotations:  forward better than backward</a:t>
            </a:r>
          </a:p>
        </p:txBody>
      </p:sp>
      <p:sp>
        <p:nvSpPr>
          <p:cNvPr id="274435" name="TextBox 7"/>
          <p:cNvSpPr txBox="1">
            <a:spLocks noChangeArrowheads="1"/>
          </p:cNvSpPr>
          <p:nvPr/>
        </p:nvSpPr>
        <p:spPr bwMode="auto">
          <a:xfrm>
            <a:off x="609600" y="3200400"/>
            <a:ext cx="914400" cy="369888"/>
          </a:xfrm>
          <a:prstGeom prst="rect">
            <a:avLst/>
          </a:prstGeom>
          <a:noFill/>
          <a:ln w="9525">
            <a:noFill/>
            <a:miter lim="800000"/>
            <a:headEnd/>
            <a:tailEnd/>
          </a:ln>
        </p:spPr>
        <p:txBody>
          <a:bodyPr>
            <a:spAutoFit/>
          </a:bodyPr>
          <a:lstStyle/>
          <a:p>
            <a:r>
              <a:rPr lang="en-US" b="1" dirty="0">
                <a:latin typeface="Calibri" pitchFamily="34" charset="0"/>
              </a:rPr>
              <a:t>Day 1</a:t>
            </a:r>
          </a:p>
        </p:txBody>
      </p:sp>
      <p:sp>
        <p:nvSpPr>
          <p:cNvPr id="274436" name="TextBox 9"/>
          <p:cNvSpPr txBox="1">
            <a:spLocks noChangeArrowheads="1"/>
          </p:cNvSpPr>
          <p:nvPr/>
        </p:nvSpPr>
        <p:spPr bwMode="auto">
          <a:xfrm>
            <a:off x="609600" y="4343400"/>
            <a:ext cx="914400" cy="369888"/>
          </a:xfrm>
          <a:prstGeom prst="rect">
            <a:avLst/>
          </a:prstGeom>
          <a:noFill/>
          <a:ln w="9525">
            <a:noFill/>
            <a:miter lim="800000"/>
            <a:headEnd/>
            <a:tailEnd/>
          </a:ln>
        </p:spPr>
        <p:txBody>
          <a:bodyPr>
            <a:spAutoFit/>
          </a:bodyPr>
          <a:lstStyle/>
          <a:p>
            <a:r>
              <a:rPr lang="en-US" b="1" dirty="0">
                <a:latin typeface="Calibri" pitchFamily="34" charset="0"/>
              </a:rPr>
              <a:t>Day 2</a:t>
            </a:r>
          </a:p>
        </p:txBody>
      </p:sp>
      <p:sp>
        <p:nvSpPr>
          <p:cNvPr id="274437" name="TextBox 10"/>
          <p:cNvSpPr txBox="1">
            <a:spLocks noChangeArrowheads="1"/>
          </p:cNvSpPr>
          <p:nvPr/>
        </p:nvSpPr>
        <p:spPr bwMode="auto">
          <a:xfrm>
            <a:off x="609600" y="5562600"/>
            <a:ext cx="914400" cy="369888"/>
          </a:xfrm>
          <a:prstGeom prst="rect">
            <a:avLst/>
          </a:prstGeom>
          <a:noFill/>
          <a:ln w="9525">
            <a:noFill/>
            <a:miter lim="800000"/>
            <a:headEnd/>
            <a:tailEnd/>
          </a:ln>
        </p:spPr>
        <p:txBody>
          <a:bodyPr>
            <a:spAutoFit/>
          </a:bodyPr>
          <a:lstStyle/>
          <a:p>
            <a:r>
              <a:rPr lang="en-US" b="1" dirty="0">
                <a:latin typeface="Calibri" pitchFamily="34" charset="0"/>
              </a:rPr>
              <a:t>Day 3</a:t>
            </a:r>
          </a:p>
        </p:txBody>
      </p:sp>
      <p:pic>
        <p:nvPicPr>
          <p:cNvPr id="274438" name="Picture 4"/>
          <p:cNvPicPr>
            <a:picLocks noChangeAspect="1"/>
          </p:cNvPicPr>
          <p:nvPr/>
        </p:nvPicPr>
        <p:blipFill>
          <a:blip r:embed="rId3" cstate="print"/>
          <a:srcRect/>
          <a:stretch>
            <a:fillRect/>
          </a:stretch>
        </p:blipFill>
        <p:spPr bwMode="auto">
          <a:xfrm>
            <a:off x="1871663" y="2863850"/>
            <a:ext cx="5073650" cy="1001713"/>
          </a:xfrm>
          <a:prstGeom prst="rect">
            <a:avLst/>
          </a:prstGeom>
          <a:noFill/>
          <a:ln w="9525">
            <a:solidFill>
              <a:schemeClr val="tx1"/>
            </a:solidFill>
            <a:miter lim="800000"/>
            <a:headEnd/>
            <a:tailEnd/>
          </a:ln>
        </p:spPr>
      </p:pic>
      <p:pic>
        <p:nvPicPr>
          <p:cNvPr id="274439" name="Picture 11"/>
          <p:cNvPicPr>
            <a:picLocks noChangeAspect="1"/>
          </p:cNvPicPr>
          <p:nvPr/>
        </p:nvPicPr>
        <p:blipFill>
          <a:blip r:embed="rId3" cstate="print"/>
          <a:srcRect/>
          <a:stretch>
            <a:fillRect/>
          </a:stretch>
        </p:blipFill>
        <p:spPr bwMode="auto">
          <a:xfrm>
            <a:off x="1870075" y="4105275"/>
            <a:ext cx="5073650" cy="1001713"/>
          </a:xfrm>
          <a:prstGeom prst="rect">
            <a:avLst/>
          </a:prstGeom>
          <a:noFill/>
          <a:ln w="9525">
            <a:solidFill>
              <a:schemeClr val="tx1"/>
            </a:solidFill>
            <a:miter lim="800000"/>
            <a:headEnd/>
            <a:tailEnd/>
          </a:ln>
        </p:spPr>
      </p:pic>
      <p:pic>
        <p:nvPicPr>
          <p:cNvPr id="274440" name="Picture 13"/>
          <p:cNvPicPr>
            <a:picLocks noChangeAspect="1"/>
          </p:cNvPicPr>
          <p:nvPr/>
        </p:nvPicPr>
        <p:blipFill>
          <a:blip r:embed="rId3" cstate="print"/>
          <a:srcRect/>
          <a:stretch>
            <a:fillRect/>
          </a:stretch>
        </p:blipFill>
        <p:spPr bwMode="auto">
          <a:xfrm>
            <a:off x="1871663" y="5334000"/>
            <a:ext cx="5073650" cy="1001713"/>
          </a:xfrm>
          <a:prstGeom prst="rect">
            <a:avLst/>
          </a:prstGeom>
          <a:noFill/>
          <a:ln w="9525">
            <a:solidFill>
              <a:schemeClr val="tx1"/>
            </a:solidFill>
            <a:miter lim="800000"/>
            <a:headEnd/>
            <a:tailEnd/>
          </a:ln>
        </p:spPr>
      </p:pic>
    </p:spTree>
  </p:cSld>
  <p:clrMapOvr>
    <a:masterClrMapping/>
  </p:clrMapOvr>
  <p:transition spd="slow">
    <p:wip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1"/>
          <p:cNvSpPr>
            <a:spLocks noGrp="1"/>
          </p:cNvSpPr>
          <p:nvPr>
            <p:ph type="title"/>
          </p:nvPr>
        </p:nvSpPr>
        <p:spPr/>
        <p:txBody>
          <a:bodyPr/>
          <a:lstStyle/>
          <a:p>
            <a:pPr>
              <a:lnSpc>
                <a:spcPts val="4575"/>
              </a:lnSpc>
            </a:pPr>
            <a:r>
              <a:rPr lang="en-US" dirty="0" smtClean="0"/>
              <a:t>Forward Schedule Rotation</a:t>
            </a:r>
          </a:p>
        </p:txBody>
      </p:sp>
      <p:sp>
        <p:nvSpPr>
          <p:cNvPr id="276482" name="TextBox 7"/>
          <p:cNvSpPr txBox="1">
            <a:spLocks noChangeArrowheads="1"/>
          </p:cNvSpPr>
          <p:nvPr/>
        </p:nvSpPr>
        <p:spPr bwMode="auto">
          <a:xfrm>
            <a:off x="292100" y="2120900"/>
            <a:ext cx="914400" cy="369888"/>
          </a:xfrm>
          <a:prstGeom prst="rect">
            <a:avLst/>
          </a:prstGeom>
          <a:noFill/>
          <a:ln w="9525">
            <a:noFill/>
            <a:miter lim="800000"/>
            <a:headEnd/>
            <a:tailEnd/>
          </a:ln>
        </p:spPr>
        <p:txBody>
          <a:bodyPr>
            <a:spAutoFit/>
          </a:bodyPr>
          <a:lstStyle/>
          <a:p>
            <a:r>
              <a:rPr lang="en-US" b="1" dirty="0">
                <a:latin typeface="Calibri" pitchFamily="34" charset="0"/>
              </a:rPr>
              <a:t>Day 1</a:t>
            </a:r>
          </a:p>
        </p:txBody>
      </p:sp>
      <p:sp>
        <p:nvSpPr>
          <p:cNvPr id="276483" name="TextBox 8"/>
          <p:cNvSpPr txBox="1">
            <a:spLocks noChangeArrowheads="1"/>
          </p:cNvSpPr>
          <p:nvPr/>
        </p:nvSpPr>
        <p:spPr bwMode="auto">
          <a:xfrm>
            <a:off x="304800" y="3725863"/>
            <a:ext cx="914400" cy="369887"/>
          </a:xfrm>
          <a:prstGeom prst="rect">
            <a:avLst/>
          </a:prstGeom>
          <a:noFill/>
          <a:ln w="9525">
            <a:noFill/>
            <a:miter lim="800000"/>
            <a:headEnd/>
            <a:tailEnd/>
          </a:ln>
        </p:spPr>
        <p:txBody>
          <a:bodyPr>
            <a:spAutoFit/>
          </a:bodyPr>
          <a:lstStyle/>
          <a:p>
            <a:r>
              <a:rPr lang="en-US" b="1" dirty="0">
                <a:latin typeface="Calibri" pitchFamily="34" charset="0"/>
              </a:rPr>
              <a:t>Day 2</a:t>
            </a:r>
          </a:p>
        </p:txBody>
      </p:sp>
      <p:sp>
        <p:nvSpPr>
          <p:cNvPr id="276484" name="TextBox 9"/>
          <p:cNvSpPr txBox="1">
            <a:spLocks noChangeArrowheads="1"/>
          </p:cNvSpPr>
          <p:nvPr/>
        </p:nvSpPr>
        <p:spPr bwMode="auto">
          <a:xfrm>
            <a:off x="342900" y="5351463"/>
            <a:ext cx="914400" cy="368300"/>
          </a:xfrm>
          <a:prstGeom prst="rect">
            <a:avLst/>
          </a:prstGeom>
          <a:noFill/>
          <a:ln w="9525">
            <a:noFill/>
            <a:miter lim="800000"/>
            <a:headEnd/>
            <a:tailEnd/>
          </a:ln>
        </p:spPr>
        <p:txBody>
          <a:bodyPr>
            <a:spAutoFit/>
          </a:bodyPr>
          <a:lstStyle/>
          <a:p>
            <a:r>
              <a:rPr lang="en-US" b="1" dirty="0">
                <a:latin typeface="Calibri" pitchFamily="34" charset="0"/>
              </a:rPr>
              <a:t>Day 3</a:t>
            </a:r>
          </a:p>
        </p:txBody>
      </p:sp>
      <p:pic>
        <p:nvPicPr>
          <p:cNvPr id="276485" name="Picture 2"/>
          <p:cNvPicPr>
            <a:picLocks noChangeAspect="1"/>
          </p:cNvPicPr>
          <p:nvPr/>
        </p:nvPicPr>
        <p:blipFill>
          <a:blip r:embed="rId3" cstate="print"/>
          <a:srcRect/>
          <a:stretch>
            <a:fillRect/>
          </a:stretch>
        </p:blipFill>
        <p:spPr bwMode="auto">
          <a:xfrm>
            <a:off x="1274763" y="4824413"/>
            <a:ext cx="6696075" cy="1422400"/>
          </a:xfrm>
          <a:prstGeom prst="rect">
            <a:avLst/>
          </a:prstGeom>
          <a:noFill/>
          <a:ln w="9525">
            <a:solidFill>
              <a:schemeClr val="tx1"/>
            </a:solidFill>
            <a:miter lim="800000"/>
            <a:headEnd/>
            <a:tailEnd/>
          </a:ln>
        </p:spPr>
      </p:pic>
      <p:pic>
        <p:nvPicPr>
          <p:cNvPr id="276486" name="Picture 3"/>
          <p:cNvPicPr>
            <a:picLocks noChangeAspect="1"/>
          </p:cNvPicPr>
          <p:nvPr/>
        </p:nvPicPr>
        <p:blipFill>
          <a:blip r:embed="rId4" cstate="print"/>
          <a:srcRect/>
          <a:stretch>
            <a:fillRect/>
          </a:stretch>
        </p:blipFill>
        <p:spPr bwMode="auto">
          <a:xfrm>
            <a:off x="1249363" y="3198813"/>
            <a:ext cx="6696075" cy="1423987"/>
          </a:xfrm>
          <a:prstGeom prst="rect">
            <a:avLst/>
          </a:prstGeom>
          <a:noFill/>
          <a:ln w="9525">
            <a:solidFill>
              <a:schemeClr val="tx1"/>
            </a:solidFill>
            <a:miter lim="800000"/>
            <a:headEnd/>
            <a:tailEnd/>
          </a:ln>
        </p:spPr>
      </p:pic>
      <p:pic>
        <p:nvPicPr>
          <p:cNvPr id="276487" name="Picture 4"/>
          <p:cNvPicPr>
            <a:picLocks noChangeAspect="1"/>
          </p:cNvPicPr>
          <p:nvPr/>
        </p:nvPicPr>
        <p:blipFill>
          <a:blip r:embed="rId5" cstate="print"/>
          <a:srcRect/>
          <a:stretch>
            <a:fillRect/>
          </a:stretch>
        </p:blipFill>
        <p:spPr bwMode="auto">
          <a:xfrm>
            <a:off x="1222375" y="1601788"/>
            <a:ext cx="6723063" cy="1425575"/>
          </a:xfrm>
          <a:prstGeom prst="rect">
            <a:avLst/>
          </a:prstGeom>
          <a:noFill/>
          <a:ln w="9525">
            <a:solidFill>
              <a:schemeClr val="tx1"/>
            </a:solidFill>
            <a:miter lim="800000"/>
            <a:headEnd/>
            <a:tailEnd/>
          </a:ln>
        </p:spPr>
      </p:pic>
    </p:spTree>
  </p:cSld>
  <p:clrMapOvr>
    <a:masterClrMapping/>
  </p:clrMapOvr>
  <p:transition spd="slow">
    <p:wip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p:nvPr>
        </p:nvSpPr>
        <p:spPr/>
        <p:txBody>
          <a:bodyPr/>
          <a:lstStyle/>
          <a:p>
            <a:pPr>
              <a:lnSpc>
                <a:spcPts val="4575"/>
              </a:lnSpc>
            </a:pPr>
            <a:r>
              <a:rPr lang="en-US" dirty="0" smtClean="0"/>
              <a:t>Backward Schedule Rotation </a:t>
            </a:r>
          </a:p>
        </p:txBody>
      </p:sp>
      <p:sp>
        <p:nvSpPr>
          <p:cNvPr id="278530" name="TextBox 11"/>
          <p:cNvSpPr txBox="1">
            <a:spLocks noChangeArrowheads="1"/>
          </p:cNvSpPr>
          <p:nvPr/>
        </p:nvSpPr>
        <p:spPr bwMode="auto">
          <a:xfrm>
            <a:off x="292100" y="2120900"/>
            <a:ext cx="914400" cy="369888"/>
          </a:xfrm>
          <a:prstGeom prst="rect">
            <a:avLst/>
          </a:prstGeom>
          <a:noFill/>
          <a:ln w="9525">
            <a:noFill/>
            <a:miter lim="800000"/>
            <a:headEnd/>
            <a:tailEnd/>
          </a:ln>
        </p:spPr>
        <p:txBody>
          <a:bodyPr>
            <a:spAutoFit/>
          </a:bodyPr>
          <a:lstStyle/>
          <a:p>
            <a:r>
              <a:rPr lang="en-US" b="1" dirty="0">
                <a:latin typeface="Calibri" pitchFamily="34" charset="0"/>
              </a:rPr>
              <a:t>Day 1</a:t>
            </a:r>
          </a:p>
        </p:txBody>
      </p:sp>
      <p:sp>
        <p:nvSpPr>
          <p:cNvPr id="278531" name="TextBox 16"/>
          <p:cNvSpPr txBox="1">
            <a:spLocks noChangeArrowheads="1"/>
          </p:cNvSpPr>
          <p:nvPr/>
        </p:nvSpPr>
        <p:spPr bwMode="auto">
          <a:xfrm>
            <a:off x="304800" y="3725863"/>
            <a:ext cx="914400" cy="369887"/>
          </a:xfrm>
          <a:prstGeom prst="rect">
            <a:avLst/>
          </a:prstGeom>
          <a:noFill/>
          <a:ln w="9525">
            <a:noFill/>
            <a:miter lim="800000"/>
            <a:headEnd/>
            <a:tailEnd/>
          </a:ln>
        </p:spPr>
        <p:txBody>
          <a:bodyPr>
            <a:spAutoFit/>
          </a:bodyPr>
          <a:lstStyle/>
          <a:p>
            <a:r>
              <a:rPr lang="en-US" b="1" dirty="0">
                <a:latin typeface="Calibri" pitchFamily="34" charset="0"/>
              </a:rPr>
              <a:t>Day 2</a:t>
            </a:r>
          </a:p>
        </p:txBody>
      </p:sp>
      <p:sp>
        <p:nvSpPr>
          <p:cNvPr id="278532" name="TextBox 17"/>
          <p:cNvSpPr txBox="1">
            <a:spLocks noChangeArrowheads="1"/>
          </p:cNvSpPr>
          <p:nvPr/>
        </p:nvSpPr>
        <p:spPr bwMode="auto">
          <a:xfrm>
            <a:off x="342900" y="5351463"/>
            <a:ext cx="914400" cy="368300"/>
          </a:xfrm>
          <a:prstGeom prst="rect">
            <a:avLst/>
          </a:prstGeom>
          <a:noFill/>
          <a:ln w="9525">
            <a:noFill/>
            <a:miter lim="800000"/>
            <a:headEnd/>
            <a:tailEnd/>
          </a:ln>
        </p:spPr>
        <p:txBody>
          <a:bodyPr>
            <a:spAutoFit/>
          </a:bodyPr>
          <a:lstStyle/>
          <a:p>
            <a:r>
              <a:rPr lang="en-US" b="1" dirty="0">
                <a:latin typeface="Calibri" pitchFamily="34" charset="0"/>
              </a:rPr>
              <a:t>Day 3</a:t>
            </a:r>
          </a:p>
        </p:txBody>
      </p:sp>
      <p:pic>
        <p:nvPicPr>
          <p:cNvPr id="278533" name="Picture 3"/>
          <p:cNvPicPr>
            <a:picLocks noChangeAspect="1"/>
          </p:cNvPicPr>
          <p:nvPr/>
        </p:nvPicPr>
        <p:blipFill>
          <a:blip r:embed="rId3" cstate="print"/>
          <a:srcRect/>
          <a:stretch>
            <a:fillRect/>
          </a:stretch>
        </p:blipFill>
        <p:spPr bwMode="auto">
          <a:xfrm>
            <a:off x="1206500" y="1592263"/>
            <a:ext cx="6705600" cy="1425575"/>
          </a:xfrm>
          <a:prstGeom prst="rect">
            <a:avLst/>
          </a:prstGeom>
          <a:noFill/>
          <a:ln w="9525">
            <a:solidFill>
              <a:schemeClr val="tx1"/>
            </a:solidFill>
            <a:miter lim="800000"/>
            <a:headEnd/>
            <a:tailEnd/>
          </a:ln>
        </p:spPr>
      </p:pic>
      <p:pic>
        <p:nvPicPr>
          <p:cNvPr id="278534" name="Picture 5"/>
          <p:cNvPicPr>
            <a:picLocks noChangeAspect="1"/>
          </p:cNvPicPr>
          <p:nvPr/>
        </p:nvPicPr>
        <p:blipFill>
          <a:blip r:embed="rId4" cstate="print"/>
          <a:srcRect/>
          <a:stretch>
            <a:fillRect/>
          </a:stretch>
        </p:blipFill>
        <p:spPr bwMode="auto">
          <a:xfrm>
            <a:off x="1219200" y="3192463"/>
            <a:ext cx="6750050" cy="1436687"/>
          </a:xfrm>
          <a:prstGeom prst="rect">
            <a:avLst/>
          </a:prstGeom>
          <a:noFill/>
          <a:ln w="9525">
            <a:solidFill>
              <a:schemeClr val="tx1"/>
            </a:solidFill>
            <a:miter lim="800000"/>
            <a:headEnd/>
            <a:tailEnd/>
          </a:ln>
        </p:spPr>
      </p:pic>
      <p:pic>
        <p:nvPicPr>
          <p:cNvPr id="278535" name="Picture 6"/>
          <p:cNvPicPr>
            <a:picLocks noChangeAspect="1"/>
          </p:cNvPicPr>
          <p:nvPr/>
        </p:nvPicPr>
        <p:blipFill>
          <a:blip r:embed="rId5" cstate="print"/>
          <a:srcRect/>
          <a:stretch>
            <a:fillRect/>
          </a:stretch>
        </p:blipFill>
        <p:spPr bwMode="auto">
          <a:xfrm>
            <a:off x="1200150" y="4814888"/>
            <a:ext cx="6781800" cy="1441450"/>
          </a:xfrm>
          <a:prstGeom prst="rect">
            <a:avLst/>
          </a:prstGeom>
          <a:noFill/>
          <a:ln w="9525">
            <a:solidFill>
              <a:schemeClr val="tx1"/>
            </a:solidFill>
            <a:miter lim="800000"/>
            <a:headEnd/>
            <a:tailEnd/>
          </a:ln>
        </p:spPr>
      </p:pic>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n-US" dirty="0"/>
              <a:t>Good Sleep:  A Key </a:t>
            </a:r>
            <a:r>
              <a:rPr lang="en-US" dirty="0" smtClean="0"/>
              <a:t>to</a:t>
            </a:r>
            <a:br>
              <a:rPr lang="en-US" dirty="0" smtClean="0"/>
            </a:br>
            <a:r>
              <a:rPr lang="en-US" dirty="0" smtClean="0"/>
              <a:t>Performance </a:t>
            </a:r>
            <a:r>
              <a:rPr lang="en-US" dirty="0"/>
              <a:t>&amp; </a:t>
            </a:r>
            <a:r>
              <a:rPr lang="en-US" dirty="0" smtClean="0"/>
              <a:t>Happiness</a:t>
            </a:r>
            <a:endParaRPr lang="en-US" sz="2400"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2513932"/>
            <a:ext cx="3657600" cy="36449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1695" y="2509921"/>
            <a:ext cx="3657600" cy="36449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1748" y="2513932"/>
            <a:ext cx="3657600" cy="36449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7790" y="2529974"/>
            <a:ext cx="3657600" cy="36449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67790" y="2493879"/>
            <a:ext cx="3657600" cy="3644900"/>
          </a:xfrm>
          <a:prstGeom prst="rect">
            <a:avLst/>
          </a:prstGeom>
        </p:spPr>
      </p:pic>
    </p:spTree>
    <p:extLst>
      <p:ext uri="{BB962C8B-B14F-4D97-AF65-F5344CB8AC3E}">
        <p14:creationId xmlns:p14="http://schemas.microsoft.com/office/powerpoint/2010/main" val="1472417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3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500"/>
                                        <p:tgtEl>
                                          <p:spTgt spid="8"/>
                                        </p:tgtEl>
                                      </p:cBhvr>
                                    </p:animEffect>
                                  </p:childTnLst>
                                </p:cTn>
                              </p:par>
                              <p:par>
                                <p:cTn id="13" presetID="10" presetClass="entr" presetSubtype="0" fill="hold" nodeType="withEffect">
                                  <p:stCondLst>
                                    <p:cond delay="5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100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500"/>
                                        <p:tgtEl>
                                          <p:spTgt spid="10"/>
                                        </p:tgtEl>
                                      </p:cBhvr>
                                    </p:animEffect>
                                  </p:childTnLst>
                                </p:cTn>
                              </p:par>
                              <p:par>
                                <p:cTn id="19" presetID="10" presetClass="entr" presetSubtype="0" fill="hold" nodeType="withEffect">
                                  <p:stCondLst>
                                    <p:cond delay="13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p:txBody>
          <a:bodyPr/>
          <a:lstStyle/>
          <a:p>
            <a:pPr>
              <a:lnSpc>
                <a:spcPts val="4575"/>
              </a:lnSpc>
            </a:pPr>
            <a:r>
              <a:rPr lang="en-US" sz="4900" dirty="0" smtClean="0"/>
              <a:t>U.S. </a:t>
            </a:r>
            <a:r>
              <a:rPr lang="en-US" sz="4900" b="1" i="1" dirty="0" smtClean="0"/>
              <a:t>Truck</a:t>
            </a:r>
            <a:r>
              <a:rPr lang="en-US" sz="4900" dirty="0" smtClean="0"/>
              <a:t> HOS Rules</a:t>
            </a:r>
          </a:p>
        </p:txBody>
      </p:sp>
      <p:graphicFrame>
        <p:nvGraphicFramePr>
          <p:cNvPr id="4" name="Content Placeholder 3"/>
          <p:cNvGraphicFramePr>
            <a:graphicFrameLocks noGrp="1"/>
          </p:cNvGraphicFramePr>
          <p:nvPr>
            <p:ph idx="1"/>
          </p:nvPr>
        </p:nvGraphicFramePr>
        <p:xfrm>
          <a:off x="457200" y="1316038"/>
          <a:ext cx="8229600" cy="5034146"/>
        </p:xfrm>
        <a:graphic>
          <a:graphicData uri="http://schemas.openxmlformats.org/drawingml/2006/table">
            <a:tbl>
              <a:tblPr firstRow="1" bandRow="1">
                <a:tableStyleId>{5C22544A-7EE6-4342-B048-85BDC9FD1C3A}</a:tableStyleId>
              </a:tblPr>
              <a:tblGrid>
                <a:gridCol w="3810000"/>
                <a:gridCol w="4419600"/>
              </a:tblGrid>
              <a:tr h="351513">
                <a:tc>
                  <a:txBody>
                    <a:bodyPr/>
                    <a:lstStyle/>
                    <a:p>
                      <a:r>
                        <a:rPr lang="en-US" dirty="0" smtClean="0"/>
                        <a:t>HOS Element</a:t>
                      </a:r>
                      <a:endParaRPr lang="en-US" dirty="0"/>
                    </a:p>
                  </a:txBody>
                  <a:tcPr marL="85134" marR="85134"/>
                </a:tc>
                <a:tc>
                  <a:txBody>
                    <a:bodyPr/>
                    <a:lstStyle/>
                    <a:p>
                      <a:pPr algn="ctr"/>
                      <a:r>
                        <a:rPr lang="en-US" dirty="0" smtClean="0"/>
                        <a:t>Rule</a:t>
                      </a:r>
                      <a:endParaRPr lang="en-US" dirty="0"/>
                    </a:p>
                  </a:txBody>
                  <a:tcPr marL="85134" marR="85134"/>
                </a:tc>
              </a:tr>
              <a:tr h="351513">
                <a:tc>
                  <a:txBody>
                    <a:bodyPr/>
                    <a:lstStyle/>
                    <a:p>
                      <a:r>
                        <a:rPr lang="en-US" dirty="0" smtClean="0"/>
                        <a:t>Minimum</a:t>
                      </a:r>
                      <a:r>
                        <a:rPr lang="en-US" baseline="0" dirty="0" smtClean="0"/>
                        <a:t> total </a:t>
                      </a:r>
                      <a:r>
                        <a:rPr lang="en-US" dirty="0" smtClean="0"/>
                        <a:t>off-duty hours</a:t>
                      </a:r>
                      <a:endParaRPr lang="en-US" dirty="0"/>
                    </a:p>
                  </a:txBody>
                  <a:tcPr marL="85134" marR="85134"/>
                </a:tc>
                <a:tc>
                  <a:txBody>
                    <a:bodyPr/>
                    <a:lstStyle/>
                    <a:p>
                      <a:r>
                        <a:rPr lang="en-US" dirty="0" smtClean="0"/>
                        <a:t>10 consecutive (prior</a:t>
                      </a:r>
                      <a:r>
                        <a:rPr lang="en-US" baseline="0" dirty="0" smtClean="0"/>
                        <a:t> to work shift)</a:t>
                      </a:r>
                      <a:endParaRPr lang="en-US" dirty="0"/>
                    </a:p>
                  </a:txBody>
                  <a:tcPr marL="85134" marR="85134"/>
                </a:tc>
              </a:tr>
              <a:tr h="615148">
                <a:tc>
                  <a:txBody>
                    <a:bodyPr/>
                    <a:lstStyle/>
                    <a:p>
                      <a:r>
                        <a:rPr lang="en-US" dirty="0" smtClean="0"/>
                        <a:t>Work shift</a:t>
                      </a:r>
                      <a:r>
                        <a:rPr lang="en-US" baseline="0" dirty="0" smtClean="0"/>
                        <a:t> and/or daily maxi</a:t>
                      </a:r>
                      <a:r>
                        <a:rPr lang="en-US" dirty="0" smtClean="0"/>
                        <a:t>mum driving hours</a:t>
                      </a:r>
                      <a:endParaRPr lang="en-US" dirty="0"/>
                    </a:p>
                  </a:txBody>
                  <a:tcPr marL="85134" marR="85134"/>
                </a:tc>
                <a:tc>
                  <a:txBody>
                    <a:bodyPr/>
                    <a:lstStyle/>
                    <a:p>
                      <a:r>
                        <a:rPr lang="en-US" dirty="0" smtClean="0"/>
                        <a:t>11 (following 10 consecutive hours off-duty; during work shift driving window)</a:t>
                      </a:r>
                      <a:endParaRPr lang="en-US" dirty="0"/>
                    </a:p>
                  </a:txBody>
                  <a:tcPr marL="85134" marR="85134"/>
                </a:tc>
              </a:tr>
              <a:tr h="615148">
                <a:tc>
                  <a:txBody>
                    <a:bodyPr/>
                    <a:lstStyle/>
                    <a:p>
                      <a:r>
                        <a:rPr lang="en-US" dirty="0" smtClean="0"/>
                        <a:t>Work shift driving window</a:t>
                      </a:r>
                      <a:r>
                        <a:rPr lang="en-US" baseline="0" dirty="0" smtClean="0"/>
                        <a:t> (beyond which, no driving)</a:t>
                      </a:r>
                      <a:endParaRPr lang="en-US" dirty="0"/>
                    </a:p>
                  </a:txBody>
                  <a:tcPr marL="85134" marR="85134"/>
                </a:tc>
                <a:tc>
                  <a:txBody>
                    <a:bodyPr/>
                    <a:lstStyle/>
                    <a:p>
                      <a:r>
                        <a:rPr lang="en-US" dirty="0" smtClean="0"/>
                        <a:t>14</a:t>
                      </a:r>
                      <a:endParaRPr lang="en-US" dirty="0"/>
                    </a:p>
                  </a:txBody>
                  <a:tcPr marL="85134" marR="85134"/>
                </a:tc>
              </a:tr>
              <a:tr h="615148">
                <a:tc>
                  <a:txBody>
                    <a:bodyPr/>
                    <a:lstStyle/>
                    <a:p>
                      <a:r>
                        <a:rPr lang="en-US" dirty="0" smtClean="0"/>
                        <a:t>Daily and work shift maximum on-duty hours (beyond</a:t>
                      </a:r>
                      <a:r>
                        <a:rPr lang="en-US" baseline="0" dirty="0" smtClean="0"/>
                        <a:t> which, no driving)</a:t>
                      </a:r>
                      <a:endParaRPr lang="en-US" dirty="0"/>
                    </a:p>
                  </a:txBody>
                  <a:tcPr marL="85134" marR="85134"/>
                </a:tc>
                <a:tc>
                  <a:txBody>
                    <a:bodyPr/>
                    <a:lstStyle/>
                    <a:p>
                      <a:r>
                        <a:rPr lang="en-US" dirty="0" smtClean="0"/>
                        <a:t>NA</a:t>
                      </a:r>
                      <a:endParaRPr lang="en-US" dirty="0"/>
                    </a:p>
                  </a:txBody>
                  <a:tcPr marL="85134" marR="85134"/>
                </a:tc>
              </a:tr>
              <a:tr h="615148">
                <a:tc>
                  <a:txBody>
                    <a:bodyPr/>
                    <a:lstStyle/>
                    <a:p>
                      <a:r>
                        <a:rPr lang="en-US" dirty="0" smtClean="0"/>
                        <a:t>Weekly maximum hours</a:t>
                      </a:r>
                    </a:p>
                    <a:p>
                      <a:r>
                        <a:rPr lang="en-US" dirty="0" smtClean="0"/>
                        <a:t>(beyond which, no driving)</a:t>
                      </a:r>
                      <a:endParaRPr lang="en-US" dirty="0"/>
                    </a:p>
                  </a:txBody>
                  <a:tcPr marL="85134" marR="85134"/>
                </a:tc>
                <a:tc>
                  <a:txBody>
                    <a:bodyPr/>
                    <a:lstStyle/>
                    <a:p>
                      <a:r>
                        <a:rPr lang="en-US" dirty="0" smtClean="0"/>
                        <a:t>60 in 7 days</a:t>
                      </a:r>
                    </a:p>
                    <a:p>
                      <a:r>
                        <a:rPr lang="en-US" dirty="0" smtClean="0"/>
                        <a:t>70 in 8 days</a:t>
                      </a:r>
                      <a:endParaRPr lang="en-US" dirty="0"/>
                    </a:p>
                  </a:txBody>
                  <a:tcPr marL="85134" marR="85134"/>
                </a:tc>
              </a:tr>
              <a:tr h="462146">
                <a:tc>
                  <a:txBody>
                    <a:bodyPr/>
                    <a:lstStyle/>
                    <a:p>
                      <a:r>
                        <a:rPr lang="en-US" dirty="0" smtClean="0"/>
                        <a:t>Restart</a:t>
                      </a:r>
                      <a:endParaRPr lang="en-US" dirty="0"/>
                    </a:p>
                  </a:txBody>
                  <a:tcPr marL="85134" marR="85134"/>
                </a:tc>
                <a:tc>
                  <a:txBody>
                    <a:bodyPr/>
                    <a:lstStyle/>
                    <a:p>
                      <a:r>
                        <a:rPr lang="en-US" dirty="0" smtClean="0"/>
                        <a:t>34 consecutive hours</a:t>
                      </a:r>
                      <a:endParaRPr lang="en-US" dirty="0"/>
                    </a:p>
                  </a:txBody>
                  <a:tcPr marL="85134" marR="85134"/>
                </a:tc>
              </a:tr>
              <a:tr h="615148">
                <a:tc>
                  <a:txBody>
                    <a:bodyPr/>
                    <a:lstStyle/>
                    <a:p>
                      <a:r>
                        <a:rPr lang="en-US" dirty="0" smtClean="0"/>
                        <a:t>Split sleeper berth hours in 2 periods</a:t>
                      </a:r>
                      <a:endParaRPr lang="en-US" dirty="0"/>
                    </a:p>
                  </a:txBody>
                  <a:tcPr marL="85134" marR="85134"/>
                </a:tc>
                <a:tc>
                  <a:txBody>
                    <a:bodyPr/>
                    <a:lstStyle/>
                    <a:p>
                      <a:r>
                        <a:rPr lang="en-US" dirty="0" smtClean="0"/>
                        <a:t>8+ (sleeper berth) and 2+ (off-duty and/or in sleeper berth)</a:t>
                      </a:r>
                      <a:endParaRPr lang="en-US" dirty="0"/>
                    </a:p>
                  </a:txBody>
                  <a:tcPr marL="85134" marR="85134"/>
                </a:tc>
              </a:tr>
              <a:tr h="615148">
                <a:tc>
                  <a:txBody>
                    <a:bodyPr/>
                    <a:lstStyle/>
                    <a:p>
                      <a:r>
                        <a:rPr lang="en-US" dirty="0" smtClean="0"/>
                        <a:t>Other </a:t>
                      </a:r>
                      <a:endParaRPr lang="en-US" dirty="0"/>
                    </a:p>
                  </a:txBody>
                  <a:tcPr marL="85134" marR="85134"/>
                </a:tc>
                <a:tc>
                  <a:txBody>
                    <a:bodyPr/>
                    <a:lstStyle/>
                    <a:p>
                      <a:r>
                        <a:rPr lang="en-US" dirty="0" smtClean="0"/>
                        <a:t>Time spent resting in parked CMV may be off-duty</a:t>
                      </a:r>
                      <a:endParaRPr lang="en-US" dirty="0"/>
                    </a:p>
                  </a:txBody>
                  <a:tcPr marL="85134" marR="85134"/>
                </a:tc>
              </a:tr>
            </a:tbl>
          </a:graphicData>
        </a:graphic>
      </p:graphicFrame>
    </p:spTree>
  </p:cSld>
  <p:clrMapOvr>
    <a:masterClrMapping/>
  </p:clrMapOvr>
  <p:transition spd="slow">
    <p:wip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p:txBody>
          <a:bodyPr/>
          <a:lstStyle/>
          <a:p>
            <a:pPr>
              <a:lnSpc>
                <a:spcPts val="4575"/>
              </a:lnSpc>
            </a:pPr>
            <a:r>
              <a:rPr lang="en-US" sz="4900" dirty="0" smtClean="0"/>
              <a:t>U.S. </a:t>
            </a:r>
            <a:r>
              <a:rPr lang="en-US" sz="4900" b="1" i="1" dirty="0" smtClean="0"/>
              <a:t>Bus</a:t>
            </a:r>
            <a:r>
              <a:rPr lang="en-US" sz="4900" dirty="0" smtClean="0"/>
              <a:t> HOS Rules</a:t>
            </a:r>
          </a:p>
        </p:txBody>
      </p:sp>
      <p:graphicFrame>
        <p:nvGraphicFramePr>
          <p:cNvPr id="4" name="Content Placeholder 3"/>
          <p:cNvGraphicFramePr>
            <a:graphicFrameLocks noGrp="1"/>
          </p:cNvGraphicFramePr>
          <p:nvPr>
            <p:ph idx="1"/>
          </p:nvPr>
        </p:nvGraphicFramePr>
        <p:xfrm>
          <a:off x="457200" y="1316038"/>
          <a:ext cx="8229600" cy="5034146"/>
        </p:xfrm>
        <a:graphic>
          <a:graphicData uri="http://schemas.openxmlformats.org/drawingml/2006/table">
            <a:tbl>
              <a:tblPr firstRow="1" bandRow="1">
                <a:tableStyleId>{5C22544A-7EE6-4342-B048-85BDC9FD1C3A}</a:tableStyleId>
              </a:tblPr>
              <a:tblGrid>
                <a:gridCol w="3810000"/>
                <a:gridCol w="4419600"/>
              </a:tblGrid>
              <a:tr h="351513">
                <a:tc>
                  <a:txBody>
                    <a:bodyPr/>
                    <a:lstStyle/>
                    <a:p>
                      <a:r>
                        <a:rPr lang="en-US" dirty="0" smtClean="0"/>
                        <a:t>HOS Element</a:t>
                      </a:r>
                      <a:endParaRPr lang="en-US" dirty="0"/>
                    </a:p>
                  </a:txBody>
                  <a:tcPr marL="85134" marR="85134"/>
                </a:tc>
                <a:tc>
                  <a:txBody>
                    <a:bodyPr/>
                    <a:lstStyle/>
                    <a:p>
                      <a:pPr algn="ctr"/>
                      <a:r>
                        <a:rPr lang="en-US" dirty="0" smtClean="0"/>
                        <a:t>Rule</a:t>
                      </a:r>
                      <a:endParaRPr lang="en-US" dirty="0"/>
                    </a:p>
                  </a:txBody>
                  <a:tcPr marL="85134" marR="85134"/>
                </a:tc>
              </a:tr>
              <a:tr h="351513">
                <a:tc>
                  <a:txBody>
                    <a:bodyPr/>
                    <a:lstStyle/>
                    <a:p>
                      <a:r>
                        <a:rPr lang="en-US" dirty="0" smtClean="0"/>
                        <a:t>Minimum</a:t>
                      </a:r>
                      <a:r>
                        <a:rPr lang="en-US" baseline="0" dirty="0" smtClean="0"/>
                        <a:t> total </a:t>
                      </a:r>
                      <a:r>
                        <a:rPr lang="en-US" dirty="0" smtClean="0"/>
                        <a:t>off-duty hours</a:t>
                      </a:r>
                      <a:endParaRPr lang="en-US" dirty="0"/>
                    </a:p>
                  </a:txBody>
                  <a:tcPr marL="85134" marR="85134"/>
                </a:tc>
                <a:tc>
                  <a:txBody>
                    <a:bodyPr/>
                    <a:lstStyle/>
                    <a:p>
                      <a:r>
                        <a:rPr lang="en-US" dirty="0" smtClean="0"/>
                        <a:t>8 consecutive (prior</a:t>
                      </a:r>
                      <a:r>
                        <a:rPr lang="en-US" baseline="0" dirty="0" smtClean="0"/>
                        <a:t> to work shift)</a:t>
                      </a:r>
                      <a:endParaRPr lang="en-US" dirty="0"/>
                    </a:p>
                  </a:txBody>
                  <a:tcPr marL="85134" marR="85134"/>
                </a:tc>
              </a:tr>
              <a:tr h="615148">
                <a:tc>
                  <a:txBody>
                    <a:bodyPr/>
                    <a:lstStyle/>
                    <a:p>
                      <a:r>
                        <a:rPr lang="en-US" dirty="0" smtClean="0"/>
                        <a:t>Work shift</a:t>
                      </a:r>
                      <a:r>
                        <a:rPr lang="en-US" baseline="0" dirty="0" smtClean="0"/>
                        <a:t> and/or daily maxi</a:t>
                      </a:r>
                      <a:r>
                        <a:rPr lang="en-US" dirty="0" smtClean="0"/>
                        <a:t>mum driving hours</a:t>
                      </a:r>
                      <a:endParaRPr lang="en-US" dirty="0"/>
                    </a:p>
                  </a:txBody>
                  <a:tcPr marL="85134" marR="85134"/>
                </a:tc>
                <a:tc>
                  <a:txBody>
                    <a:bodyPr/>
                    <a:lstStyle/>
                    <a:p>
                      <a:r>
                        <a:rPr lang="en-US" dirty="0" smtClean="0"/>
                        <a:t>10 (following 8 consecutive hours off-duty; during work shift)</a:t>
                      </a:r>
                      <a:endParaRPr lang="en-US" dirty="0"/>
                    </a:p>
                  </a:txBody>
                  <a:tcPr marL="85134" marR="85134"/>
                </a:tc>
              </a:tr>
              <a:tr h="615148">
                <a:tc>
                  <a:txBody>
                    <a:bodyPr/>
                    <a:lstStyle/>
                    <a:p>
                      <a:r>
                        <a:rPr lang="en-US" dirty="0" smtClean="0"/>
                        <a:t>Work shift driving window</a:t>
                      </a:r>
                      <a:r>
                        <a:rPr lang="en-US" baseline="0" dirty="0" smtClean="0"/>
                        <a:t> (beyond which, no driving)</a:t>
                      </a:r>
                      <a:endParaRPr lang="en-US" dirty="0"/>
                    </a:p>
                  </a:txBody>
                  <a:tcPr marL="85134" marR="85134"/>
                </a:tc>
                <a:tc>
                  <a:txBody>
                    <a:bodyPr/>
                    <a:lstStyle/>
                    <a:p>
                      <a:r>
                        <a:rPr lang="en-US" dirty="0" smtClean="0"/>
                        <a:t>NA</a:t>
                      </a:r>
                      <a:endParaRPr lang="en-US" dirty="0"/>
                    </a:p>
                  </a:txBody>
                  <a:tcPr marL="85134" marR="85134"/>
                </a:tc>
              </a:tr>
              <a:tr h="615148">
                <a:tc>
                  <a:txBody>
                    <a:bodyPr/>
                    <a:lstStyle/>
                    <a:p>
                      <a:r>
                        <a:rPr lang="en-US" dirty="0" smtClean="0"/>
                        <a:t>Daily and/or work shift maximum on-duty hours (beyond</a:t>
                      </a:r>
                      <a:r>
                        <a:rPr lang="en-US" baseline="0" dirty="0" smtClean="0"/>
                        <a:t> which, no driving)</a:t>
                      </a:r>
                      <a:endParaRPr lang="en-US" dirty="0"/>
                    </a:p>
                  </a:txBody>
                  <a:tcPr marL="85134" marR="85134"/>
                </a:tc>
                <a:tc>
                  <a:txBody>
                    <a:bodyPr/>
                    <a:lstStyle/>
                    <a:p>
                      <a:r>
                        <a:rPr lang="en-US" dirty="0" smtClean="0"/>
                        <a:t>15 (work shift)</a:t>
                      </a:r>
                      <a:endParaRPr lang="en-US" dirty="0"/>
                    </a:p>
                  </a:txBody>
                  <a:tcPr marL="85134" marR="85134"/>
                </a:tc>
              </a:tr>
              <a:tr h="615148">
                <a:tc>
                  <a:txBody>
                    <a:bodyPr/>
                    <a:lstStyle/>
                    <a:p>
                      <a:r>
                        <a:rPr lang="en-US" dirty="0" smtClean="0"/>
                        <a:t>Weekly maximum hours</a:t>
                      </a:r>
                    </a:p>
                    <a:p>
                      <a:r>
                        <a:rPr lang="en-US" dirty="0" smtClean="0"/>
                        <a:t>(beyond which, no driving)</a:t>
                      </a:r>
                      <a:endParaRPr lang="en-US" dirty="0"/>
                    </a:p>
                  </a:txBody>
                  <a:tcPr marL="85134" marR="85134"/>
                </a:tc>
                <a:tc>
                  <a:txBody>
                    <a:bodyPr/>
                    <a:lstStyle/>
                    <a:p>
                      <a:r>
                        <a:rPr lang="en-US" dirty="0" smtClean="0"/>
                        <a:t>60 in 7 days</a:t>
                      </a:r>
                    </a:p>
                    <a:p>
                      <a:r>
                        <a:rPr lang="en-US" dirty="0" smtClean="0"/>
                        <a:t>70 in 8 days</a:t>
                      </a:r>
                      <a:endParaRPr lang="en-US" dirty="0"/>
                    </a:p>
                  </a:txBody>
                  <a:tcPr marL="85134" marR="85134"/>
                </a:tc>
              </a:tr>
              <a:tr h="462146">
                <a:tc>
                  <a:txBody>
                    <a:bodyPr/>
                    <a:lstStyle/>
                    <a:p>
                      <a:r>
                        <a:rPr lang="en-US" dirty="0" smtClean="0"/>
                        <a:t>Restart</a:t>
                      </a:r>
                      <a:endParaRPr lang="en-US" dirty="0"/>
                    </a:p>
                  </a:txBody>
                  <a:tcPr marL="85134" marR="85134"/>
                </a:tc>
                <a:tc>
                  <a:txBody>
                    <a:bodyPr/>
                    <a:lstStyle/>
                    <a:p>
                      <a:r>
                        <a:rPr lang="en-US" dirty="0" smtClean="0"/>
                        <a:t>NA</a:t>
                      </a:r>
                      <a:endParaRPr lang="en-US" dirty="0"/>
                    </a:p>
                  </a:txBody>
                  <a:tcPr marL="85134" marR="85134"/>
                </a:tc>
              </a:tr>
              <a:tr h="615148">
                <a:tc>
                  <a:txBody>
                    <a:bodyPr/>
                    <a:lstStyle/>
                    <a:p>
                      <a:r>
                        <a:rPr lang="en-US" dirty="0" smtClean="0"/>
                        <a:t>Split sleeper berth hours in 2 periods</a:t>
                      </a:r>
                      <a:endParaRPr lang="en-US" dirty="0"/>
                    </a:p>
                  </a:txBody>
                  <a:tcPr marL="85134" marR="85134"/>
                </a:tc>
                <a:tc>
                  <a:txBody>
                    <a:bodyPr/>
                    <a:lstStyle/>
                    <a:p>
                      <a:r>
                        <a:rPr lang="en-US" dirty="0" smtClean="0"/>
                        <a:t>2+ and</a:t>
                      </a:r>
                      <a:r>
                        <a:rPr lang="en-US" baseline="0" dirty="0" smtClean="0"/>
                        <a:t> </a:t>
                      </a:r>
                      <a:r>
                        <a:rPr lang="en-US" dirty="0" smtClean="0"/>
                        <a:t>2+ (sleeper berth, both periods);</a:t>
                      </a:r>
                    </a:p>
                    <a:p>
                      <a:r>
                        <a:rPr lang="en-US" dirty="0" smtClean="0"/>
                        <a:t>8 total</a:t>
                      </a:r>
                      <a:endParaRPr lang="en-US" dirty="0"/>
                    </a:p>
                  </a:txBody>
                  <a:tcPr marL="85134" marR="85134"/>
                </a:tc>
              </a:tr>
              <a:tr h="615148">
                <a:tc>
                  <a:txBody>
                    <a:bodyPr/>
                    <a:lstStyle/>
                    <a:p>
                      <a:r>
                        <a:rPr lang="en-US" dirty="0" smtClean="0"/>
                        <a:t>Other </a:t>
                      </a:r>
                      <a:endParaRPr lang="en-US" dirty="0"/>
                    </a:p>
                  </a:txBody>
                  <a:tcPr marL="85134" marR="85134"/>
                </a:tc>
                <a:tc>
                  <a:txBody>
                    <a:bodyPr/>
                    <a:lstStyle/>
                    <a:p>
                      <a:r>
                        <a:rPr lang="en-US" dirty="0" smtClean="0"/>
                        <a:t>Time spent resting in parked CMV may be off-duty</a:t>
                      </a:r>
                      <a:endParaRPr lang="en-US" dirty="0"/>
                    </a:p>
                  </a:txBody>
                  <a:tcPr marL="85134" marR="85134"/>
                </a:tc>
              </a:tr>
            </a:tbl>
          </a:graphicData>
        </a:graphic>
      </p:graphicFrame>
    </p:spTree>
  </p:cSld>
  <p:clrMapOvr>
    <a:masterClrMapping/>
  </p:clrMapOvr>
  <p:transition spd="slow">
    <p:wip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itle 1"/>
          <p:cNvSpPr>
            <a:spLocks noGrp="1"/>
          </p:cNvSpPr>
          <p:nvPr>
            <p:ph type="title"/>
          </p:nvPr>
        </p:nvSpPr>
        <p:spPr/>
        <p:txBody>
          <a:bodyPr/>
          <a:lstStyle/>
          <a:p>
            <a:pPr>
              <a:lnSpc>
                <a:spcPts val="4575"/>
              </a:lnSpc>
            </a:pPr>
            <a:r>
              <a:rPr lang="en-US" sz="4900" dirty="0" smtClean="0"/>
              <a:t>Canadian </a:t>
            </a:r>
            <a:r>
              <a:rPr lang="en-US" sz="4900" b="1" i="1" dirty="0" smtClean="0"/>
              <a:t>Truck &amp; Bus</a:t>
            </a:r>
            <a:r>
              <a:rPr lang="en-US" sz="4900" dirty="0" smtClean="0"/>
              <a:t> Rules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97752838"/>
              </p:ext>
            </p:extLst>
          </p:nvPr>
        </p:nvGraphicFramePr>
        <p:xfrm>
          <a:off x="457200" y="1316038"/>
          <a:ext cx="8229600" cy="5187308"/>
        </p:xfrm>
        <a:graphic>
          <a:graphicData uri="http://schemas.openxmlformats.org/drawingml/2006/table">
            <a:tbl>
              <a:tblPr firstRow="1" bandRow="1">
                <a:tableStyleId>{5C22544A-7EE6-4342-B048-85BDC9FD1C3A}</a:tableStyleId>
              </a:tblPr>
              <a:tblGrid>
                <a:gridCol w="3657600"/>
                <a:gridCol w="4572000"/>
              </a:tblGrid>
              <a:tr h="349497">
                <a:tc>
                  <a:txBody>
                    <a:bodyPr/>
                    <a:lstStyle/>
                    <a:p>
                      <a:r>
                        <a:rPr lang="en-US" sz="1600" dirty="0" smtClean="0"/>
                        <a:t>HOS Element</a:t>
                      </a:r>
                      <a:endParaRPr lang="en-US" sz="1600" dirty="0"/>
                    </a:p>
                  </a:txBody>
                  <a:tcPr marL="85134" marR="85134"/>
                </a:tc>
                <a:tc>
                  <a:txBody>
                    <a:bodyPr/>
                    <a:lstStyle/>
                    <a:p>
                      <a:pPr algn="ctr"/>
                      <a:r>
                        <a:rPr lang="en-US" sz="1600" dirty="0" smtClean="0"/>
                        <a:t>Rule</a:t>
                      </a:r>
                      <a:endParaRPr lang="en-US" sz="1600" dirty="0"/>
                    </a:p>
                  </a:txBody>
                  <a:tcPr marL="85134" marR="85134"/>
                </a:tc>
              </a:tr>
              <a:tr h="540131">
                <a:tc>
                  <a:txBody>
                    <a:bodyPr/>
                    <a:lstStyle/>
                    <a:p>
                      <a:r>
                        <a:rPr lang="en-US" sz="1600" dirty="0" smtClean="0"/>
                        <a:t>Minimum</a:t>
                      </a:r>
                      <a:r>
                        <a:rPr lang="en-US" sz="1600" baseline="0" dirty="0" smtClean="0"/>
                        <a:t> total </a:t>
                      </a:r>
                      <a:r>
                        <a:rPr lang="en-US" sz="1600" dirty="0" smtClean="0"/>
                        <a:t>off-duty hours</a:t>
                      </a:r>
                      <a:endParaRPr lang="en-US" sz="1600" dirty="0"/>
                    </a:p>
                  </a:txBody>
                  <a:tcPr marL="85134" marR="85134"/>
                </a:tc>
                <a:tc>
                  <a:txBody>
                    <a:bodyPr/>
                    <a:lstStyle/>
                    <a:p>
                      <a:r>
                        <a:rPr lang="en-US" sz="1600" dirty="0" smtClean="0"/>
                        <a:t>10 (daily minimum);</a:t>
                      </a:r>
                      <a:r>
                        <a:rPr lang="en-US" sz="1600" baseline="0" dirty="0" smtClean="0"/>
                        <a:t> 8 consecutive (prior to work shift); 24 consecutive (within last 14 days)</a:t>
                      </a:r>
                      <a:endParaRPr lang="en-US" sz="1600" dirty="0"/>
                    </a:p>
                  </a:txBody>
                  <a:tcPr marL="85134" marR="85134"/>
                </a:tc>
              </a:tr>
              <a:tr h="527842">
                <a:tc>
                  <a:txBody>
                    <a:bodyPr/>
                    <a:lstStyle/>
                    <a:p>
                      <a:r>
                        <a:rPr lang="en-US" sz="1600" dirty="0" smtClean="0"/>
                        <a:t>Work shift</a:t>
                      </a:r>
                      <a:r>
                        <a:rPr lang="en-US" sz="1600" baseline="0" dirty="0" smtClean="0"/>
                        <a:t> and/or daily maxi</a:t>
                      </a:r>
                      <a:r>
                        <a:rPr lang="en-US" sz="1600" dirty="0" smtClean="0"/>
                        <a:t>mum driving hours</a:t>
                      </a:r>
                      <a:endParaRPr lang="en-US" sz="1600" dirty="0"/>
                    </a:p>
                  </a:txBody>
                  <a:tcPr marL="85134" marR="85134"/>
                </a:tc>
                <a:tc>
                  <a:txBody>
                    <a:bodyPr/>
                    <a:lstStyle/>
                    <a:p>
                      <a:r>
                        <a:rPr lang="en-US" sz="1600" dirty="0" smtClean="0"/>
                        <a:t>13 (daily and work shift)</a:t>
                      </a:r>
                      <a:endParaRPr lang="en-US" sz="1600" dirty="0"/>
                    </a:p>
                  </a:txBody>
                  <a:tcPr marL="85134" marR="85134"/>
                </a:tc>
              </a:tr>
              <a:tr h="540131">
                <a:tc>
                  <a:txBody>
                    <a:bodyPr/>
                    <a:lstStyle/>
                    <a:p>
                      <a:r>
                        <a:rPr lang="en-US" sz="1600" dirty="0" smtClean="0"/>
                        <a:t>Work shift driving window</a:t>
                      </a:r>
                      <a:r>
                        <a:rPr lang="en-US" sz="1600" baseline="0" dirty="0" smtClean="0"/>
                        <a:t> (beyond which, no driving)</a:t>
                      </a:r>
                      <a:endParaRPr lang="en-US" sz="1600" dirty="0"/>
                    </a:p>
                  </a:txBody>
                  <a:tcPr marL="85134" marR="85134"/>
                </a:tc>
                <a:tc>
                  <a:txBody>
                    <a:bodyPr/>
                    <a:lstStyle/>
                    <a:p>
                      <a:r>
                        <a:rPr lang="en-US" sz="1600" dirty="0" smtClean="0"/>
                        <a:t>16 consecutive after starting</a:t>
                      </a:r>
                      <a:r>
                        <a:rPr lang="en-US" sz="1600" baseline="0" dirty="0" smtClean="0"/>
                        <a:t> work shift</a:t>
                      </a:r>
                      <a:endParaRPr lang="en-US" sz="1600" dirty="0"/>
                    </a:p>
                  </a:txBody>
                  <a:tcPr marL="85134" marR="85134"/>
                </a:tc>
              </a:tr>
              <a:tr h="540131">
                <a:tc>
                  <a:txBody>
                    <a:bodyPr/>
                    <a:lstStyle/>
                    <a:p>
                      <a:r>
                        <a:rPr lang="en-US" sz="1600" dirty="0" smtClean="0"/>
                        <a:t>Daily and work shift maximum on-duty hours (beyond</a:t>
                      </a:r>
                      <a:r>
                        <a:rPr lang="en-US" sz="1600" baseline="0" dirty="0" smtClean="0"/>
                        <a:t> which, no driving)</a:t>
                      </a:r>
                      <a:endParaRPr lang="en-US" sz="1600" dirty="0"/>
                    </a:p>
                  </a:txBody>
                  <a:tcPr marL="85134" marR="85134"/>
                </a:tc>
                <a:tc>
                  <a:txBody>
                    <a:bodyPr/>
                    <a:lstStyle/>
                    <a:p>
                      <a:r>
                        <a:rPr lang="en-US" sz="1600" dirty="0" smtClean="0"/>
                        <a:t>14 (daily and work shift)</a:t>
                      </a:r>
                      <a:endParaRPr lang="en-US" sz="1600" dirty="0"/>
                    </a:p>
                  </a:txBody>
                  <a:tcPr marL="85134" marR="85134"/>
                </a:tc>
              </a:tr>
              <a:tr h="540131">
                <a:tc>
                  <a:txBody>
                    <a:bodyPr/>
                    <a:lstStyle/>
                    <a:p>
                      <a:r>
                        <a:rPr lang="en-US" sz="1600" dirty="0" smtClean="0"/>
                        <a:t>Weekly maximum hours</a:t>
                      </a:r>
                    </a:p>
                    <a:p>
                      <a:r>
                        <a:rPr lang="en-US" sz="1600" dirty="0" smtClean="0"/>
                        <a:t>(beyond which, no driving)</a:t>
                      </a:r>
                      <a:endParaRPr lang="en-US" sz="1600" dirty="0"/>
                    </a:p>
                  </a:txBody>
                  <a:tcPr marL="85134" marR="85134"/>
                </a:tc>
                <a:tc>
                  <a:txBody>
                    <a:bodyPr/>
                    <a:lstStyle/>
                    <a:p>
                      <a:r>
                        <a:rPr lang="en-US" sz="1600" dirty="0" smtClean="0"/>
                        <a:t>70 in 7 days (1)</a:t>
                      </a:r>
                    </a:p>
                    <a:p>
                      <a:r>
                        <a:rPr lang="en-US" sz="1600" dirty="0" smtClean="0"/>
                        <a:t>120 in 14 days (2)</a:t>
                      </a:r>
                      <a:endParaRPr lang="en-US" sz="1600" dirty="0"/>
                    </a:p>
                  </a:txBody>
                  <a:tcPr marL="85134" marR="85134"/>
                </a:tc>
              </a:tr>
              <a:tr h="540131">
                <a:tc>
                  <a:txBody>
                    <a:bodyPr/>
                    <a:lstStyle/>
                    <a:p>
                      <a:r>
                        <a:rPr lang="en-US" sz="1600" dirty="0" smtClean="0"/>
                        <a:t>Restart</a:t>
                      </a:r>
                      <a:endParaRPr lang="en-US" sz="1600" dirty="0"/>
                    </a:p>
                  </a:txBody>
                  <a:tcPr marL="85134" marR="85134"/>
                </a:tc>
                <a:tc>
                  <a:txBody>
                    <a:bodyPr/>
                    <a:lstStyle/>
                    <a:p>
                      <a:r>
                        <a:rPr lang="en-US" sz="1600" dirty="0" smtClean="0"/>
                        <a:t>36 consecutive hours (1)</a:t>
                      </a:r>
                    </a:p>
                    <a:p>
                      <a:r>
                        <a:rPr lang="en-US" sz="1600" dirty="0" smtClean="0"/>
                        <a:t>72 consecutive hours (2)</a:t>
                      </a:r>
                      <a:endParaRPr lang="en-US" sz="1600" dirty="0"/>
                    </a:p>
                  </a:txBody>
                  <a:tcPr marL="85134" marR="85134"/>
                </a:tc>
              </a:tr>
              <a:tr h="540131">
                <a:tc>
                  <a:txBody>
                    <a:bodyPr/>
                    <a:lstStyle/>
                    <a:p>
                      <a:r>
                        <a:rPr lang="en-US" sz="1600" dirty="0" smtClean="0"/>
                        <a:t>Split sleeper berth hours in 2 periods</a:t>
                      </a:r>
                      <a:endParaRPr lang="en-US" sz="1600" dirty="0"/>
                    </a:p>
                  </a:txBody>
                  <a:tcPr marL="85134" marR="85134"/>
                </a:tc>
                <a:tc>
                  <a:txBody>
                    <a:bodyPr/>
                    <a:lstStyle/>
                    <a:p>
                      <a:r>
                        <a:rPr lang="en-US" sz="1600" dirty="0" smtClean="0"/>
                        <a:t>Single: 2+ and 2+ (sleeper berth, both periods), 10 total.  Team: 4+ and 4+ (sleeper berth, both periods), 8 total.  10-hour total daily  off-duty limit still applies</a:t>
                      </a:r>
                      <a:endParaRPr lang="en-US" sz="1600" dirty="0"/>
                    </a:p>
                  </a:txBody>
                  <a:tcPr marL="85134" marR="85134"/>
                </a:tc>
              </a:tr>
              <a:tr h="540131">
                <a:tc>
                  <a:txBody>
                    <a:bodyPr/>
                    <a:lstStyle/>
                    <a:p>
                      <a:r>
                        <a:rPr lang="en-US" sz="1600" dirty="0" smtClean="0"/>
                        <a:t>Other </a:t>
                      </a:r>
                      <a:endParaRPr lang="en-US" sz="1600" dirty="0"/>
                    </a:p>
                  </a:txBody>
                  <a:tcPr marL="85134" marR="85134"/>
                </a:tc>
                <a:tc>
                  <a:txBody>
                    <a:bodyPr/>
                    <a:lstStyle/>
                    <a:p>
                      <a:r>
                        <a:rPr lang="en-US" sz="1600" dirty="0" smtClean="0"/>
                        <a:t>Time spent resting in parked CMV may be off-duty</a:t>
                      </a:r>
                      <a:endParaRPr lang="en-US" sz="1600" dirty="0"/>
                    </a:p>
                  </a:txBody>
                  <a:tcPr marL="85134" marR="85134"/>
                </a:tc>
              </a:tr>
            </a:tbl>
          </a:graphicData>
        </a:graphic>
      </p:graphicFrame>
    </p:spTree>
  </p:cSld>
  <p:clrMapOvr>
    <a:masterClrMapping/>
  </p:clrMapOvr>
  <p:transition spd="slow">
    <p:wip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itle 1"/>
          <p:cNvSpPr>
            <a:spLocks noGrp="1"/>
          </p:cNvSpPr>
          <p:nvPr>
            <p:ph type="title"/>
          </p:nvPr>
        </p:nvSpPr>
        <p:spPr/>
        <p:txBody>
          <a:bodyPr/>
          <a:lstStyle/>
          <a:p>
            <a:pPr>
              <a:lnSpc>
                <a:spcPts val="4575"/>
              </a:lnSpc>
            </a:pPr>
            <a:r>
              <a:rPr lang="en-US" dirty="0" smtClean="0"/>
              <a:t>HOS Rules</a:t>
            </a:r>
          </a:p>
        </p:txBody>
      </p:sp>
      <p:sp>
        <p:nvSpPr>
          <p:cNvPr id="286722" name="Content Placeholder 2"/>
          <p:cNvSpPr>
            <a:spLocks noGrp="1"/>
          </p:cNvSpPr>
          <p:nvPr>
            <p:ph idx="1"/>
          </p:nvPr>
        </p:nvSpPr>
        <p:spPr>
          <a:xfrm>
            <a:off x="457200" y="1600200"/>
            <a:ext cx="5486400" cy="4525963"/>
          </a:xfrm>
        </p:spPr>
        <p:txBody>
          <a:bodyPr/>
          <a:lstStyle/>
          <a:p>
            <a:r>
              <a:rPr lang="en-US" sz="2800" dirty="0" smtClean="0"/>
              <a:t>Relatively simple</a:t>
            </a:r>
          </a:p>
          <a:p>
            <a:r>
              <a:rPr lang="en-US" sz="2800" dirty="0" smtClean="0"/>
              <a:t>Generally enforceable</a:t>
            </a:r>
          </a:p>
          <a:p>
            <a:r>
              <a:rPr lang="en-US" sz="2800" dirty="0" smtClean="0"/>
              <a:t>Afford the </a:t>
            </a:r>
            <a:r>
              <a:rPr lang="en-US" sz="2800" i="1" dirty="0" smtClean="0"/>
              <a:t>opportunity</a:t>
            </a:r>
            <a:r>
              <a:rPr lang="en-US" sz="2800" dirty="0" smtClean="0"/>
              <a:t> for sufficient sleep and rest</a:t>
            </a:r>
          </a:p>
          <a:p>
            <a:r>
              <a:rPr lang="en-US" sz="2800" dirty="0" smtClean="0"/>
              <a:t>“Level the playing field”</a:t>
            </a:r>
          </a:p>
          <a:p>
            <a:r>
              <a:rPr lang="en-US" sz="2800" dirty="0" smtClean="0"/>
              <a:t>Help protect workers</a:t>
            </a:r>
          </a:p>
          <a:p>
            <a:r>
              <a:rPr lang="en-US" sz="2800" dirty="0" smtClean="0"/>
              <a:t>Compliant carriers and drivers have lower crash rates</a:t>
            </a:r>
          </a:p>
        </p:txBody>
      </p:sp>
      <p:pic>
        <p:nvPicPr>
          <p:cNvPr id="6" name="Picture 5" title="Driver updating HOS log"/>
          <p:cNvPicPr>
            <a:picLocks noChangeAspect="1"/>
          </p:cNvPicPr>
          <p:nvPr/>
        </p:nvPicPr>
        <p:blipFill>
          <a:blip r:embed="rId3" cstate="print"/>
          <a:stretch>
            <a:fillRect/>
          </a:stretch>
        </p:blipFill>
        <p:spPr>
          <a:xfrm>
            <a:off x="6096000" y="1981200"/>
            <a:ext cx="2571750" cy="3429000"/>
          </a:xfrm>
          <a:prstGeom prst="rect">
            <a:avLst/>
          </a:prstGeom>
        </p:spPr>
      </p:pic>
    </p:spTree>
  </p:cSld>
  <p:clrMapOvr>
    <a:masterClrMapping/>
  </p:clrMapOvr>
  <p:transition spd="slow">
    <p:wip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2" descr="P:\457407\Working\Documents\Module Content\istock photos\Module 3\smiling trucker.jpg"/>
          <p:cNvPicPr>
            <a:picLocks noChangeAspect="1" noChangeArrowheads="1"/>
          </p:cNvPicPr>
          <p:nvPr/>
        </p:nvPicPr>
        <p:blipFill>
          <a:blip r:embed="rId3" cstate="print"/>
          <a:srcRect/>
          <a:stretch>
            <a:fillRect/>
          </a:stretch>
        </p:blipFill>
        <p:spPr bwMode="auto">
          <a:xfrm>
            <a:off x="3352800" y="139700"/>
            <a:ext cx="2362200" cy="3538538"/>
          </a:xfrm>
          <a:prstGeom prst="rect">
            <a:avLst/>
          </a:prstGeom>
          <a:noFill/>
          <a:ln w="9525">
            <a:noFill/>
            <a:miter lim="800000"/>
            <a:headEnd/>
            <a:tailEnd/>
          </a:ln>
        </p:spPr>
      </p:pic>
      <p:grpSp>
        <p:nvGrpSpPr>
          <p:cNvPr id="2" name="Group 33"/>
          <p:cNvGrpSpPr>
            <a:grpSpLocks/>
          </p:cNvGrpSpPr>
          <p:nvPr/>
        </p:nvGrpSpPr>
        <p:grpSpPr bwMode="auto">
          <a:xfrm>
            <a:off x="495300" y="3200400"/>
            <a:ext cx="2566988" cy="1314450"/>
            <a:chOff x="495300" y="3201005"/>
            <a:chExt cx="2567317" cy="1313567"/>
          </a:xfrm>
        </p:grpSpPr>
        <p:sp>
          <p:nvSpPr>
            <p:cNvPr id="290840" name="TextBox 5"/>
            <p:cNvSpPr txBox="1">
              <a:spLocks noChangeArrowheads="1"/>
            </p:cNvSpPr>
            <p:nvPr/>
          </p:nvSpPr>
          <p:spPr bwMode="auto">
            <a:xfrm>
              <a:off x="495300" y="3437354"/>
              <a:ext cx="2209800" cy="1077218"/>
            </a:xfrm>
            <a:prstGeom prst="rect">
              <a:avLst/>
            </a:prstGeom>
            <a:noFill/>
            <a:ln w="9525">
              <a:noFill/>
              <a:miter lim="800000"/>
              <a:headEnd/>
              <a:tailEnd/>
            </a:ln>
          </p:spPr>
          <p:txBody>
            <a:bodyPr>
              <a:spAutoFit/>
            </a:bodyPr>
            <a:lstStyle/>
            <a:p>
              <a:r>
                <a:rPr lang="en-US" sz="3200" dirty="0">
                  <a:latin typeface="Calibri" pitchFamily="34" charset="0"/>
                </a:rPr>
                <a:t>HOS Compliance</a:t>
              </a:r>
            </a:p>
          </p:txBody>
        </p:sp>
        <p:sp>
          <p:nvSpPr>
            <p:cNvPr id="7" name="Right Arrow 6"/>
            <p:cNvSpPr/>
            <p:nvPr/>
          </p:nvSpPr>
          <p:spPr>
            <a:xfrm rot="19785035">
              <a:off x="1868664" y="3201005"/>
              <a:ext cx="1193953" cy="33156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3" name="Group 37"/>
          <p:cNvGrpSpPr>
            <a:grpSpLocks/>
          </p:cNvGrpSpPr>
          <p:nvPr/>
        </p:nvGrpSpPr>
        <p:grpSpPr bwMode="auto">
          <a:xfrm>
            <a:off x="3082925" y="3352800"/>
            <a:ext cx="5994400" cy="2478088"/>
            <a:chOff x="3082799" y="3352234"/>
            <a:chExt cx="5993919" cy="2478496"/>
          </a:xfrm>
        </p:grpSpPr>
        <p:grpSp>
          <p:nvGrpSpPr>
            <p:cNvPr id="4" name="Group 1"/>
            <p:cNvGrpSpPr>
              <a:grpSpLocks/>
            </p:cNvGrpSpPr>
            <p:nvPr/>
          </p:nvGrpSpPr>
          <p:grpSpPr bwMode="auto">
            <a:xfrm>
              <a:off x="3082799" y="3730230"/>
              <a:ext cx="2046303" cy="1980244"/>
              <a:chOff x="2908028" y="3991970"/>
              <a:chExt cx="2209800" cy="2098669"/>
            </a:xfrm>
          </p:grpSpPr>
          <p:sp>
            <p:nvSpPr>
              <p:cNvPr id="290838" name="TextBox 8"/>
              <p:cNvSpPr txBox="1">
                <a:spLocks noChangeArrowheads="1"/>
              </p:cNvSpPr>
              <p:nvPr/>
            </p:nvSpPr>
            <p:spPr bwMode="auto">
              <a:xfrm>
                <a:off x="2908028" y="5079473"/>
                <a:ext cx="2209800" cy="1011166"/>
              </a:xfrm>
              <a:prstGeom prst="rect">
                <a:avLst/>
              </a:prstGeom>
              <a:noFill/>
              <a:ln w="9525">
                <a:noFill/>
                <a:miter lim="800000"/>
                <a:headEnd/>
                <a:tailEnd/>
              </a:ln>
            </p:spPr>
            <p:txBody>
              <a:bodyPr>
                <a:spAutoFit/>
              </a:bodyPr>
              <a:lstStyle/>
              <a:p>
                <a:pPr algn="ctr"/>
                <a:r>
                  <a:rPr lang="en-US" sz="2800" dirty="0">
                    <a:latin typeface="Calibri" pitchFamily="34" charset="0"/>
                  </a:rPr>
                  <a:t>Amount of sleep</a:t>
                </a:r>
              </a:p>
            </p:txBody>
          </p:sp>
          <p:sp>
            <p:nvSpPr>
              <p:cNvPr id="12" name="Right Arrow 11"/>
              <p:cNvSpPr/>
              <p:nvPr/>
            </p:nvSpPr>
            <p:spPr>
              <a:xfrm rot="16200000">
                <a:off x="3358026" y="4422956"/>
                <a:ext cx="1193045" cy="3308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5" name="Group 2"/>
            <p:cNvGrpSpPr>
              <a:grpSpLocks/>
            </p:cNvGrpSpPr>
            <p:nvPr/>
          </p:nvGrpSpPr>
          <p:grpSpPr bwMode="auto">
            <a:xfrm>
              <a:off x="5446240" y="3730979"/>
              <a:ext cx="1940315" cy="2099751"/>
              <a:chOff x="5548539" y="4065894"/>
              <a:chExt cx="2209800" cy="2301567"/>
            </a:xfrm>
          </p:grpSpPr>
          <p:sp>
            <p:nvSpPr>
              <p:cNvPr id="290836" name="TextBox 9"/>
              <p:cNvSpPr txBox="1">
                <a:spLocks noChangeArrowheads="1"/>
              </p:cNvSpPr>
              <p:nvPr/>
            </p:nvSpPr>
            <p:spPr bwMode="auto">
              <a:xfrm>
                <a:off x="5548539" y="5290243"/>
                <a:ext cx="2209800" cy="1077218"/>
              </a:xfrm>
              <a:prstGeom prst="rect">
                <a:avLst/>
              </a:prstGeom>
              <a:noFill/>
              <a:ln w="9525">
                <a:noFill/>
                <a:miter lim="800000"/>
                <a:headEnd/>
                <a:tailEnd/>
              </a:ln>
            </p:spPr>
            <p:txBody>
              <a:bodyPr>
                <a:spAutoFit/>
              </a:bodyPr>
              <a:lstStyle/>
              <a:p>
                <a:pPr algn="ctr"/>
                <a:r>
                  <a:rPr lang="en-US" sz="2800" dirty="0">
                    <a:latin typeface="Calibri" pitchFamily="34" charset="0"/>
                  </a:rPr>
                  <a:t>Circadian Rhythm</a:t>
                </a:r>
              </a:p>
            </p:txBody>
          </p:sp>
          <p:sp>
            <p:nvSpPr>
              <p:cNvPr id="13" name="Right Arrow 12"/>
              <p:cNvSpPr/>
              <p:nvPr/>
            </p:nvSpPr>
            <p:spPr>
              <a:xfrm rot="14844437">
                <a:off x="5149729" y="4498224"/>
                <a:ext cx="1193893" cy="33083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6" name="Group 14"/>
            <p:cNvGrpSpPr>
              <a:grpSpLocks/>
            </p:cNvGrpSpPr>
            <p:nvPr/>
          </p:nvGrpSpPr>
          <p:grpSpPr bwMode="auto">
            <a:xfrm>
              <a:off x="5870753" y="3352234"/>
              <a:ext cx="3205965" cy="639606"/>
              <a:chOff x="5914347" y="3875430"/>
              <a:chExt cx="3506117" cy="724421"/>
            </a:xfrm>
          </p:grpSpPr>
          <p:sp>
            <p:nvSpPr>
              <p:cNvPr id="290834" name="TextBox 10"/>
              <p:cNvSpPr txBox="1">
                <a:spLocks noChangeArrowheads="1"/>
              </p:cNvSpPr>
              <p:nvPr/>
            </p:nvSpPr>
            <p:spPr bwMode="auto">
              <a:xfrm>
                <a:off x="6960662" y="4007249"/>
                <a:ext cx="2459802" cy="592602"/>
              </a:xfrm>
              <a:prstGeom prst="rect">
                <a:avLst/>
              </a:prstGeom>
              <a:noFill/>
              <a:ln w="9525">
                <a:noFill/>
                <a:miter lim="800000"/>
                <a:headEnd/>
                <a:tailEnd/>
              </a:ln>
            </p:spPr>
            <p:txBody>
              <a:bodyPr>
                <a:spAutoFit/>
              </a:bodyPr>
              <a:lstStyle/>
              <a:p>
                <a:pPr algn="ctr"/>
                <a:r>
                  <a:rPr lang="en-US" sz="2800" dirty="0">
                    <a:latin typeface="Calibri" pitchFamily="34" charset="0"/>
                  </a:rPr>
                  <a:t>Time awake</a:t>
                </a:r>
              </a:p>
            </p:txBody>
          </p:sp>
          <p:sp>
            <p:nvSpPr>
              <p:cNvPr id="14" name="Right Arrow 13"/>
              <p:cNvSpPr/>
              <p:nvPr/>
            </p:nvSpPr>
            <p:spPr>
              <a:xfrm rot="13136483">
                <a:off x="5913770" y="3875430"/>
                <a:ext cx="1194359" cy="3308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grpSp>
        <p:nvGrpSpPr>
          <p:cNvPr id="8" name="Group 39"/>
          <p:cNvGrpSpPr>
            <a:grpSpLocks/>
          </p:cNvGrpSpPr>
          <p:nvPr/>
        </p:nvGrpSpPr>
        <p:grpSpPr bwMode="auto">
          <a:xfrm>
            <a:off x="396875" y="3454400"/>
            <a:ext cx="8837613" cy="3352800"/>
            <a:chOff x="396473" y="3454068"/>
            <a:chExt cx="8838475" cy="3353694"/>
          </a:xfrm>
        </p:grpSpPr>
        <p:grpSp>
          <p:nvGrpSpPr>
            <p:cNvPr id="9" name="Group 21"/>
            <p:cNvGrpSpPr>
              <a:grpSpLocks/>
            </p:cNvGrpSpPr>
            <p:nvPr/>
          </p:nvGrpSpPr>
          <p:grpSpPr bwMode="auto">
            <a:xfrm>
              <a:off x="396473" y="3752597"/>
              <a:ext cx="2475154" cy="2694899"/>
              <a:chOff x="396473" y="3752597"/>
              <a:chExt cx="2475154" cy="2694899"/>
            </a:xfrm>
          </p:grpSpPr>
          <p:sp>
            <p:nvSpPr>
              <p:cNvPr id="16" name="Right Arrow 15"/>
              <p:cNvSpPr/>
              <p:nvPr/>
            </p:nvSpPr>
            <p:spPr>
              <a:xfrm rot="18502163">
                <a:off x="1787897" y="4504507"/>
                <a:ext cx="1835639"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0830" name="TextBox 16"/>
              <p:cNvSpPr txBox="1">
                <a:spLocks noChangeArrowheads="1"/>
              </p:cNvSpPr>
              <p:nvPr/>
            </p:nvSpPr>
            <p:spPr bwMode="auto">
              <a:xfrm>
                <a:off x="396473" y="5493389"/>
                <a:ext cx="2407454" cy="954107"/>
              </a:xfrm>
              <a:prstGeom prst="rect">
                <a:avLst/>
              </a:prstGeom>
              <a:noFill/>
              <a:ln w="9525">
                <a:noFill/>
                <a:miter lim="800000"/>
                <a:headEnd/>
                <a:tailEnd/>
              </a:ln>
            </p:spPr>
            <p:txBody>
              <a:bodyPr>
                <a:spAutoFit/>
              </a:bodyPr>
              <a:lstStyle/>
              <a:p>
                <a:r>
                  <a:rPr lang="en-US" sz="2800" dirty="0">
                    <a:latin typeface="Calibri" pitchFamily="34" charset="0"/>
                  </a:rPr>
                  <a:t>Individual susceptibility</a:t>
                </a:r>
              </a:p>
            </p:txBody>
          </p:sp>
        </p:grpSp>
        <p:grpSp>
          <p:nvGrpSpPr>
            <p:cNvPr id="10" name="Group 34"/>
            <p:cNvGrpSpPr>
              <a:grpSpLocks/>
            </p:cNvGrpSpPr>
            <p:nvPr/>
          </p:nvGrpSpPr>
          <p:grpSpPr bwMode="auto">
            <a:xfrm>
              <a:off x="3432476" y="3855025"/>
              <a:ext cx="3225391" cy="2952737"/>
              <a:chOff x="3432476" y="3855025"/>
              <a:chExt cx="3225391" cy="2952737"/>
            </a:xfrm>
          </p:grpSpPr>
          <p:sp>
            <p:nvSpPr>
              <p:cNvPr id="290827" name="TextBox 17"/>
              <p:cNvSpPr txBox="1">
                <a:spLocks noChangeArrowheads="1"/>
              </p:cNvSpPr>
              <p:nvPr/>
            </p:nvSpPr>
            <p:spPr bwMode="auto">
              <a:xfrm>
                <a:off x="3432476" y="5915210"/>
                <a:ext cx="3225391" cy="892552"/>
              </a:xfrm>
              <a:prstGeom prst="rect">
                <a:avLst/>
              </a:prstGeom>
              <a:noFill/>
              <a:ln w="9525">
                <a:noFill/>
                <a:miter lim="800000"/>
                <a:headEnd/>
                <a:tailEnd/>
              </a:ln>
            </p:spPr>
            <p:txBody>
              <a:bodyPr>
                <a:spAutoFit/>
              </a:bodyPr>
              <a:lstStyle/>
              <a:p>
                <a:pPr algn="ctr"/>
                <a:r>
                  <a:rPr lang="en-US" sz="2600" dirty="0">
                    <a:latin typeface="Calibri" pitchFamily="34" charset="0"/>
                  </a:rPr>
                  <a:t>Task &amp; Environmental factors</a:t>
                </a:r>
              </a:p>
            </p:txBody>
          </p:sp>
          <p:sp>
            <p:nvSpPr>
              <p:cNvPr id="19" name="Right Arrow 18"/>
              <p:cNvSpPr/>
              <p:nvPr/>
            </p:nvSpPr>
            <p:spPr>
              <a:xfrm rot="16044610">
                <a:off x="4086801" y="4731581"/>
                <a:ext cx="2083355" cy="331820"/>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nvGrpSpPr>
            <p:cNvPr id="11" name="Group 22"/>
            <p:cNvGrpSpPr>
              <a:grpSpLocks/>
            </p:cNvGrpSpPr>
            <p:nvPr/>
          </p:nvGrpSpPr>
          <p:grpSpPr bwMode="auto">
            <a:xfrm>
              <a:off x="6117320" y="3454068"/>
              <a:ext cx="3117628" cy="1353477"/>
              <a:chOff x="6117320" y="3454068"/>
              <a:chExt cx="3117628" cy="1353477"/>
            </a:xfrm>
          </p:grpSpPr>
          <p:sp>
            <p:nvSpPr>
              <p:cNvPr id="290825" name="TextBox 19"/>
              <p:cNvSpPr txBox="1">
                <a:spLocks noChangeArrowheads="1"/>
              </p:cNvSpPr>
              <p:nvPr/>
            </p:nvSpPr>
            <p:spPr bwMode="auto">
              <a:xfrm>
                <a:off x="6827494" y="4284325"/>
                <a:ext cx="2407454" cy="523220"/>
              </a:xfrm>
              <a:prstGeom prst="rect">
                <a:avLst/>
              </a:prstGeom>
              <a:noFill/>
              <a:ln w="9525">
                <a:noFill/>
                <a:miter lim="800000"/>
                <a:headEnd/>
                <a:tailEnd/>
              </a:ln>
            </p:spPr>
            <p:txBody>
              <a:bodyPr>
                <a:spAutoFit/>
              </a:bodyPr>
              <a:lstStyle/>
              <a:p>
                <a:pPr algn="ctr"/>
                <a:r>
                  <a:rPr lang="en-US" sz="2800" dirty="0">
                    <a:latin typeface="Calibri" pitchFamily="34" charset="0"/>
                  </a:rPr>
                  <a:t>Self-awareness</a:t>
                </a:r>
              </a:p>
            </p:txBody>
          </p:sp>
          <p:sp>
            <p:nvSpPr>
              <p:cNvPr id="21" name="Right Arrow 20"/>
              <p:cNvSpPr/>
              <p:nvPr/>
            </p:nvSpPr>
            <p:spPr>
              <a:xfrm rot="13522092">
                <a:off x="5735660" y="3835202"/>
                <a:ext cx="1129014" cy="366748"/>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grpSp>
      <p:sp>
        <p:nvSpPr>
          <p:cNvPr id="290821" name="TextBox 24"/>
          <p:cNvSpPr txBox="1">
            <a:spLocks noChangeArrowheads="1"/>
          </p:cNvSpPr>
          <p:nvPr/>
        </p:nvSpPr>
        <p:spPr bwMode="auto">
          <a:xfrm>
            <a:off x="3352800" y="2286000"/>
            <a:ext cx="2362200" cy="1384300"/>
          </a:xfrm>
          <a:prstGeom prst="rect">
            <a:avLst/>
          </a:prstGeom>
          <a:noFill/>
          <a:ln w="9525">
            <a:noFill/>
            <a:miter lim="800000"/>
            <a:headEnd/>
            <a:tailEnd/>
          </a:ln>
        </p:spPr>
        <p:txBody>
          <a:bodyPr>
            <a:spAutoFit/>
          </a:bodyPr>
          <a:lstStyle/>
          <a:p>
            <a:pPr algn="ctr"/>
            <a:r>
              <a:rPr lang="en-US" sz="2800" b="1" dirty="0">
                <a:solidFill>
                  <a:srgbClr val="FFFF00"/>
                </a:solidFill>
                <a:latin typeface="Calibri" pitchFamily="34" charset="0"/>
              </a:rPr>
              <a:t>Your Alertness and Performance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3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2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ppt_x"/>
                                          </p:val>
                                        </p:tav>
                                        <p:tav tm="100000">
                                          <p:val>
                                            <p:strVal val="#ppt_x"/>
                                          </p:val>
                                        </p:tav>
                                      </p:tavLst>
                                    </p:anim>
                                    <p:anim calcmode="lin" valueType="num">
                                      <p:cBhvr additive="base">
                                        <p:cTn id="12" dur="20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3000" fill="hold"/>
                                        <p:tgtEl>
                                          <p:spTgt spid="8"/>
                                        </p:tgtEl>
                                        <p:attrNameLst>
                                          <p:attrName>ppt_x</p:attrName>
                                        </p:attrNameLst>
                                      </p:cBhvr>
                                      <p:tavLst>
                                        <p:tav tm="0">
                                          <p:val>
                                            <p:strVal val="#ppt_x"/>
                                          </p:val>
                                        </p:tav>
                                        <p:tav tm="100000">
                                          <p:val>
                                            <p:strVal val="#ppt_x"/>
                                          </p:val>
                                        </p:tav>
                                      </p:tavLst>
                                    </p:anim>
                                    <p:anim calcmode="lin" valueType="num">
                                      <p:cBhvr additive="base">
                                        <p:cTn id="16" dur="3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p:txBody>
          <a:bodyPr/>
          <a:lstStyle/>
          <a:p>
            <a:pPr>
              <a:lnSpc>
                <a:spcPts val="4575"/>
              </a:lnSpc>
            </a:pPr>
            <a:r>
              <a:rPr lang="en-US" dirty="0" smtClean="0"/>
              <a:t>Driver Obligations</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HOS rules are essential</a:t>
            </a:r>
          </a:p>
          <a:p>
            <a:pPr fontAlgn="auto">
              <a:spcAft>
                <a:spcPts val="0"/>
              </a:spcAft>
              <a:buFont typeface="Arial" pitchFamily="34" charset="0"/>
              <a:buChar char="•"/>
              <a:defRPr/>
            </a:pPr>
            <a:r>
              <a:rPr lang="en-US" dirty="0" smtClean="0"/>
              <a:t>You have two </a:t>
            </a:r>
            <a:r>
              <a:rPr lang="en-US" i="1" dirty="0" smtClean="0"/>
              <a:t>general</a:t>
            </a:r>
            <a:r>
              <a:rPr lang="en-US" dirty="0" smtClean="0"/>
              <a:t> safety obligations:</a:t>
            </a:r>
          </a:p>
          <a:p>
            <a:pPr lvl="1" fontAlgn="auto">
              <a:spcAft>
                <a:spcPts val="0"/>
              </a:spcAft>
              <a:buFont typeface="Arial" pitchFamily="34" charset="0"/>
              <a:buChar char="–"/>
              <a:defRPr/>
            </a:pPr>
            <a:r>
              <a:rPr lang="en-US" dirty="0" smtClean="0"/>
              <a:t>(1) Comply with laws and regulations</a:t>
            </a:r>
          </a:p>
          <a:p>
            <a:pPr lvl="1" fontAlgn="auto">
              <a:spcAft>
                <a:spcPts val="0"/>
              </a:spcAft>
              <a:buFont typeface="Arial" pitchFamily="34" charset="0"/>
              <a:buChar char="–"/>
              <a:defRPr/>
            </a:pPr>
            <a:r>
              <a:rPr lang="en-US" dirty="0" smtClean="0"/>
              <a:t>(2) Exercise good judgment beyond just complying with the rules</a:t>
            </a:r>
          </a:p>
          <a:p>
            <a:pPr fontAlgn="auto">
              <a:spcAft>
                <a:spcPts val="0"/>
              </a:spcAft>
              <a:buFont typeface="Arial" pitchFamily="34" charset="0"/>
              <a:buChar char="•"/>
              <a:defRPr/>
            </a:pPr>
            <a:r>
              <a:rPr lang="en-US" dirty="0" smtClean="0"/>
              <a:t>Similarly, you have two safety obligations relating to sleep and alertness:</a:t>
            </a:r>
          </a:p>
          <a:p>
            <a:pPr lvl="1" fontAlgn="auto">
              <a:spcAft>
                <a:spcPts val="0"/>
              </a:spcAft>
              <a:buFont typeface="Arial" pitchFamily="34" charset="0"/>
              <a:buChar char="–"/>
              <a:defRPr/>
            </a:pPr>
            <a:r>
              <a:rPr lang="en-US" dirty="0" smtClean="0"/>
              <a:t>(1) Comply with HOS rules</a:t>
            </a:r>
          </a:p>
          <a:p>
            <a:pPr lvl="1" fontAlgn="auto">
              <a:spcAft>
                <a:spcPts val="0"/>
              </a:spcAft>
              <a:buFont typeface="Arial" pitchFamily="34" charset="0"/>
              <a:buChar char="–"/>
              <a:defRPr/>
            </a:pPr>
            <a:r>
              <a:rPr lang="en-US" dirty="0" smtClean="0"/>
              <a:t>(2) Manage your fatigue and alertness beyond HOS compliance</a:t>
            </a:r>
            <a:endParaRPr lang="en-US" dirty="0"/>
          </a:p>
        </p:txBody>
      </p:sp>
    </p:spTree>
  </p:cSld>
  <p:clrMapOvr>
    <a:masterClrMapping/>
  </p:clrMapOvr>
  <p:transition spd="slow">
    <p:wip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Title 1"/>
          <p:cNvSpPr>
            <a:spLocks noGrp="1"/>
          </p:cNvSpPr>
          <p:nvPr>
            <p:ph type="title"/>
          </p:nvPr>
        </p:nvSpPr>
        <p:spPr/>
        <p:txBody>
          <a:bodyPr/>
          <a:lstStyle/>
          <a:p>
            <a:pPr>
              <a:lnSpc>
                <a:spcPts val="4575"/>
              </a:lnSpc>
            </a:pPr>
            <a:r>
              <a:rPr lang="en-US" dirty="0" smtClean="0"/>
              <a:t>Team Driving</a:t>
            </a:r>
          </a:p>
        </p:txBody>
      </p:sp>
      <p:sp>
        <p:nvSpPr>
          <p:cNvPr id="294914" name="Content Placeholder 2"/>
          <p:cNvSpPr>
            <a:spLocks noGrp="1"/>
          </p:cNvSpPr>
          <p:nvPr>
            <p:ph idx="1"/>
          </p:nvPr>
        </p:nvSpPr>
        <p:spPr/>
        <p:txBody>
          <a:bodyPr/>
          <a:lstStyle/>
          <a:p>
            <a:pPr>
              <a:buFont typeface="Arial" charset="0"/>
              <a:buNone/>
            </a:pPr>
            <a:r>
              <a:rPr lang="en-US" u="sng" dirty="0" smtClean="0"/>
              <a:t>Topics</a:t>
            </a:r>
            <a:r>
              <a:rPr lang="en-US" dirty="0" smtClean="0"/>
              <a:t>:</a:t>
            </a:r>
          </a:p>
          <a:p>
            <a:r>
              <a:rPr lang="en-US" dirty="0" smtClean="0"/>
              <a:t>Advantages and disadvantages</a:t>
            </a:r>
          </a:p>
          <a:p>
            <a:r>
              <a:rPr lang="en-US" dirty="0" smtClean="0"/>
              <a:t>Key U.S. and Canadian HOS sleeper berth rules</a:t>
            </a:r>
          </a:p>
          <a:p>
            <a:r>
              <a:rPr lang="en-US" dirty="0" smtClean="0"/>
              <a:t>Compliant and safe sleeper berth use in team driving</a:t>
            </a:r>
          </a:p>
          <a:p>
            <a:r>
              <a:rPr lang="en-US" dirty="0" smtClean="0"/>
              <a:t>Improving team driving</a:t>
            </a:r>
          </a:p>
          <a:p>
            <a:pPr>
              <a:buFont typeface="Arial" charset="0"/>
              <a:buNone/>
            </a:pPr>
            <a:endParaRPr lang="en-US" dirty="0" smtClean="0"/>
          </a:p>
        </p:txBody>
      </p:sp>
    </p:spTree>
  </p:cSld>
  <p:clrMapOvr>
    <a:masterClrMapping/>
  </p:clrMapOvr>
  <p:transition spd="slow">
    <p:wip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Title 1"/>
          <p:cNvSpPr>
            <a:spLocks noGrp="1"/>
          </p:cNvSpPr>
          <p:nvPr>
            <p:ph type="title"/>
          </p:nvPr>
        </p:nvSpPr>
        <p:spPr/>
        <p:txBody>
          <a:bodyPr/>
          <a:lstStyle/>
          <a:p>
            <a:pPr>
              <a:lnSpc>
                <a:spcPts val="4575"/>
              </a:lnSpc>
            </a:pPr>
            <a:r>
              <a:rPr lang="en-US" dirty="0" smtClean="0"/>
              <a:t>Team Driving:  Advantages  </a:t>
            </a:r>
          </a:p>
        </p:txBody>
      </p:sp>
      <p:sp>
        <p:nvSpPr>
          <p:cNvPr id="296962" name="Content Placeholder 3"/>
          <p:cNvSpPr>
            <a:spLocks noGrp="1"/>
          </p:cNvSpPr>
          <p:nvPr>
            <p:ph idx="1"/>
          </p:nvPr>
        </p:nvSpPr>
        <p:spPr>
          <a:xfrm>
            <a:off x="457200" y="1600200"/>
            <a:ext cx="6248400" cy="4525963"/>
          </a:xfrm>
        </p:spPr>
        <p:txBody>
          <a:bodyPr/>
          <a:lstStyle/>
          <a:p>
            <a:r>
              <a:rPr lang="en-US" dirty="0" smtClean="0"/>
              <a:t>Drivers help each other stay awake</a:t>
            </a:r>
          </a:p>
          <a:p>
            <a:r>
              <a:rPr lang="en-US" dirty="0" smtClean="0"/>
              <a:t>Drivers get more sleep</a:t>
            </a:r>
          </a:p>
          <a:p>
            <a:r>
              <a:rPr lang="en-US" dirty="0" smtClean="0"/>
              <a:t>Drivers can rest when tired</a:t>
            </a:r>
          </a:p>
          <a:p>
            <a:r>
              <a:rPr lang="en-US" dirty="0" smtClean="0"/>
              <a:t>Reduces time-on-task</a:t>
            </a:r>
          </a:p>
          <a:p>
            <a:r>
              <a:rPr lang="en-US" dirty="0" smtClean="0"/>
              <a:t>Team drivers less likely to “push themselves to the limit”</a:t>
            </a:r>
          </a:p>
          <a:p>
            <a:pPr lvl="1"/>
            <a:endParaRPr lang="en-US" dirty="0" smtClean="0"/>
          </a:p>
          <a:p>
            <a:pPr>
              <a:buFont typeface="Arial" charset="0"/>
              <a:buNone/>
            </a:pPr>
            <a:endParaRPr lang="en-US" dirty="0" smtClean="0"/>
          </a:p>
        </p:txBody>
      </p:sp>
      <p:pic>
        <p:nvPicPr>
          <p:cNvPr id="296963" name="Picture 2" title="Two team drivers beside truck with laptop"/>
          <p:cNvPicPr>
            <a:picLocks noChangeAspect="1" noChangeArrowheads="1"/>
          </p:cNvPicPr>
          <p:nvPr/>
        </p:nvPicPr>
        <p:blipFill>
          <a:blip r:embed="rId3" cstate="print"/>
          <a:srcRect/>
          <a:stretch>
            <a:fillRect/>
          </a:stretch>
        </p:blipFill>
        <p:spPr bwMode="auto">
          <a:xfrm>
            <a:off x="6604000" y="2514600"/>
            <a:ext cx="2035175" cy="3048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p:cNvSpPr>
            <a:spLocks noGrp="1"/>
          </p:cNvSpPr>
          <p:nvPr>
            <p:ph type="title"/>
          </p:nvPr>
        </p:nvSpPr>
        <p:spPr/>
        <p:txBody>
          <a:bodyPr/>
          <a:lstStyle/>
          <a:p>
            <a:pPr>
              <a:lnSpc>
                <a:spcPts val="4575"/>
              </a:lnSpc>
            </a:pPr>
            <a:r>
              <a:rPr lang="en-US" dirty="0" smtClean="0"/>
              <a:t>Team Driving:  Disadvantages </a:t>
            </a:r>
          </a:p>
        </p:txBody>
      </p:sp>
      <p:sp>
        <p:nvSpPr>
          <p:cNvPr id="299010" name="Content Placeholder 4"/>
          <p:cNvSpPr>
            <a:spLocks noGrp="1"/>
          </p:cNvSpPr>
          <p:nvPr>
            <p:ph idx="1"/>
          </p:nvPr>
        </p:nvSpPr>
        <p:spPr>
          <a:xfrm>
            <a:off x="457200" y="1600200"/>
            <a:ext cx="5791200" cy="4525963"/>
          </a:xfrm>
        </p:spPr>
        <p:txBody>
          <a:bodyPr/>
          <a:lstStyle/>
          <a:p>
            <a:r>
              <a:rPr lang="en-US" dirty="0" smtClean="0"/>
              <a:t>Poorer quality sleep in moving vehicles</a:t>
            </a:r>
          </a:p>
          <a:p>
            <a:r>
              <a:rPr lang="en-US" dirty="0" smtClean="0"/>
              <a:t>Greater use of split sleep may disrupt sleep patterns</a:t>
            </a:r>
          </a:p>
          <a:p>
            <a:r>
              <a:rPr lang="en-US" dirty="0" smtClean="0"/>
              <a:t>Can mean shorter rest breaks when vehicle is stopped</a:t>
            </a:r>
          </a:p>
          <a:p>
            <a:r>
              <a:rPr lang="en-US" dirty="0" smtClean="0"/>
              <a:t>Can mean greater fatigue at beginning of trip</a:t>
            </a:r>
          </a:p>
        </p:txBody>
      </p:sp>
      <p:pic>
        <p:nvPicPr>
          <p:cNvPr id="299011" name="Picture 2" title="Two team drivers beside truck with laptop"/>
          <p:cNvPicPr>
            <a:picLocks noChangeAspect="1" noChangeArrowheads="1"/>
          </p:cNvPicPr>
          <p:nvPr/>
        </p:nvPicPr>
        <p:blipFill>
          <a:blip r:embed="rId3" cstate="print"/>
          <a:srcRect/>
          <a:stretch>
            <a:fillRect/>
          </a:stretch>
        </p:blipFill>
        <p:spPr bwMode="auto">
          <a:xfrm>
            <a:off x="6604000" y="2514600"/>
            <a:ext cx="2035175" cy="3048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a:lstStyle/>
          <a:p>
            <a:pPr>
              <a:lnSpc>
                <a:spcPts val="4575"/>
              </a:lnSpc>
            </a:pPr>
            <a:r>
              <a:rPr lang="en-US" dirty="0" smtClean="0"/>
              <a:t>Key U.S. Sleeper Berth Rules</a:t>
            </a:r>
          </a:p>
        </p:txBody>
      </p:sp>
      <p:graphicFrame>
        <p:nvGraphicFramePr>
          <p:cNvPr id="4" name="Content Placeholder 3"/>
          <p:cNvGraphicFramePr>
            <a:graphicFrameLocks noGrp="1"/>
          </p:cNvGraphicFramePr>
          <p:nvPr>
            <p:ph idx="1"/>
          </p:nvPr>
        </p:nvGraphicFramePr>
        <p:xfrm>
          <a:off x="457200" y="1600200"/>
          <a:ext cx="8229600" cy="4191000"/>
        </p:xfrm>
        <a:graphic>
          <a:graphicData uri="http://schemas.openxmlformats.org/drawingml/2006/table">
            <a:tbl>
              <a:tblPr firstRow="1" bandRow="1">
                <a:tableStyleId>{5C22544A-7EE6-4342-B048-85BDC9FD1C3A}</a:tableStyleId>
              </a:tblPr>
              <a:tblGrid>
                <a:gridCol w="4114800"/>
                <a:gridCol w="4114800"/>
              </a:tblGrid>
              <a:tr h="4191000">
                <a:tc>
                  <a:txBody>
                    <a:bodyPr/>
                    <a:lstStyle/>
                    <a:p>
                      <a:r>
                        <a:rPr lang="en-US" sz="2800" b="1" u="sng" dirty="0" smtClean="0"/>
                        <a:t>Trucks</a:t>
                      </a:r>
                      <a:r>
                        <a:rPr lang="en-US" sz="2800" b="1" dirty="0" smtClean="0"/>
                        <a:t>:  Drivers using the sleeper berth provision must take at least 8 consecutive hours in the sleeper berth, plus a separate 2 consecutive hours either in the sleeper berth, off duty, or any combination of the two. </a:t>
                      </a:r>
                      <a:endParaRPr lang="en-US" sz="2800" b="1" dirty="0"/>
                    </a:p>
                  </a:txBody>
                  <a:tcPr marL="85874" marR="85874"/>
                </a:tc>
                <a:tc>
                  <a:txBody>
                    <a:bodyPr/>
                    <a:lstStyle/>
                    <a:p>
                      <a:r>
                        <a:rPr lang="en-US" sz="2800" b="1" u="sng" dirty="0" smtClean="0"/>
                        <a:t>Buses</a:t>
                      </a:r>
                      <a:r>
                        <a:rPr lang="en-US" sz="2800" b="1" dirty="0" smtClean="0"/>
                        <a:t>:  Drivers using a sleeper berth must take at least 8 hours in the sleeper berth, and may split the sleeper-berth time into two periods provided neither is less than 2 hours. </a:t>
                      </a:r>
                      <a:endParaRPr lang="en-US" sz="2800" b="1" dirty="0"/>
                    </a:p>
                  </a:txBody>
                  <a:tcPr marL="85874" marR="85874"/>
                </a:tc>
              </a:tr>
            </a:tbl>
          </a:graphicData>
        </a:graphic>
      </p:graphicFrame>
    </p:spTree>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 Challenge &amp; Responsibility </a:t>
            </a:r>
            <a:endParaRPr lang="en-US" dirty="0"/>
          </a:p>
        </p:txBody>
      </p:sp>
      <p:sp>
        <p:nvSpPr>
          <p:cNvPr id="3" name="Content Placeholder 2"/>
          <p:cNvSpPr>
            <a:spLocks noGrp="1"/>
          </p:cNvSpPr>
          <p:nvPr>
            <p:ph idx="1"/>
          </p:nvPr>
        </p:nvSpPr>
        <p:spPr>
          <a:xfrm>
            <a:off x="457200" y="1600200"/>
            <a:ext cx="5688215" cy="4525963"/>
          </a:xfrm>
        </p:spPr>
        <p:txBody>
          <a:bodyPr>
            <a:normAutofit lnSpcReduction="10000"/>
          </a:bodyPr>
          <a:lstStyle/>
          <a:p>
            <a:pPr lvl="0"/>
            <a:r>
              <a:rPr lang="en-US" dirty="0" smtClean="0"/>
              <a:t>CMV driving is a challenging</a:t>
            </a:r>
            <a:br>
              <a:rPr lang="en-US" dirty="0" smtClean="0"/>
            </a:br>
            <a:r>
              <a:rPr lang="en-US" dirty="0" smtClean="0"/>
              <a:t>job under often-difficult</a:t>
            </a:r>
            <a:br>
              <a:rPr lang="en-US" dirty="0" smtClean="0"/>
            </a:br>
            <a:r>
              <a:rPr lang="en-US" dirty="0" smtClean="0"/>
              <a:t>conditions.</a:t>
            </a:r>
          </a:p>
          <a:p>
            <a:pPr lvl="0"/>
            <a:r>
              <a:rPr lang="en-US" dirty="0" smtClean="0"/>
              <a:t>Each driver has a personal responsibility to wisely manage his or her own sleep, health, and lifestyle.  </a:t>
            </a:r>
          </a:p>
          <a:p>
            <a:pPr lvl="0"/>
            <a:r>
              <a:rPr lang="en-US" b="1" dirty="0" smtClean="0"/>
              <a:t>Sleep hygiene ≈ self-management</a:t>
            </a:r>
            <a:r>
              <a:rPr lang="en-US" dirty="0" smtClean="0"/>
              <a:t>. </a:t>
            </a:r>
            <a:endParaRPr lang="en-US" sz="2400" dirty="0" smtClean="0"/>
          </a:p>
        </p:txBody>
      </p:sp>
      <p:pic>
        <p:nvPicPr>
          <p:cNvPr id="2050" name="Picture 2" title="Driver in front of tr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81200"/>
            <a:ext cx="2668587" cy="3998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p:txBody>
          <a:bodyPr/>
          <a:lstStyle/>
          <a:p>
            <a:pPr>
              <a:lnSpc>
                <a:spcPts val="4575"/>
              </a:lnSpc>
            </a:pPr>
            <a:r>
              <a:rPr lang="en-US" dirty="0" smtClean="0"/>
              <a:t>Key Canadian Sleeper Berth Rules </a:t>
            </a:r>
          </a:p>
        </p:txBody>
      </p:sp>
      <p:graphicFrame>
        <p:nvGraphicFramePr>
          <p:cNvPr id="4" name="Content Placeholder 3"/>
          <p:cNvGraphicFramePr>
            <a:graphicFrameLocks noGrp="1"/>
          </p:cNvGraphicFramePr>
          <p:nvPr>
            <p:ph idx="1"/>
          </p:nvPr>
        </p:nvGraphicFramePr>
        <p:xfrm>
          <a:off x="457200" y="1600200"/>
          <a:ext cx="8229600" cy="4846320"/>
        </p:xfrm>
        <a:graphic>
          <a:graphicData uri="http://schemas.openxmlformats.org/drawingml/2006/table">
            <a:tbl>
              <a:tblPr firstRow="1" bandRow="1">
                <a:tableStyleId>{5C22544A-7EE6-4342-B048-85BDC9FD1C3A}</a:tableStyleId>
              </a:tblPr>
              <a:tblGrid>
                <a:gridCol w="4114800"/>
                <a:gridCol w="4114800"/>
              </a:tblGrid>
              <a:tr h="3079630">
                <a:tc>
                  <a:txBody>
                    <a:bodyPr/>
                    <a:lstStyle/>
                    <a:p>
                      <a:r>
                        <a:rPr lang="en-US" sz="2400" b="1" u="sng" dirty="0" smtClean="0"/>
                        <a:t>Single Drivers (Truck or Bus)</a:t>
                      </a:r>
                      <a:r>
                        <a:rPr lang="en-US" sz="2400" b="1" dirty="0" smtClean="0"/>
                        <a:t>:  Single drivers may split their 10 hours off-duty in no more than 2</a:t>
                      </a:r>
                      <a:r>
                        <a:rPr lang="en-US" sz="2400" b="1" baseline="0" dirty="0" smtClean="0"/>
                        <a:t> periods </a:t>
                      </a:r>
                      <a:r>
                        <a:rPr lang="en-US" sz="2400" b="1" dirty="0" smtClean="0"/>
                        <a:t>provided that:</a:t>
                      </a:r>
                    </a:p>
                    <a:p>
                      <a:r>
                        <a:rPr lang="en-US" sz="2400" b="1" i="0" kern="1200" baseline="0" dirty="0" smtClean="0">
                          <a:solidFill>
                            <a:schemeClr val="bg1"/>
                          </a:solidFill>
                          <a:latin typeface="+mn-lt"/>
                          <a:ea typeface="+mn-ea"/>
                          <a:cs typeface="+mn-cs"/>
                        </a:rPr>
                        <a:t>(a) neither period in the sleeper berth is shorter than 2 hours;</a:t>
                      </a:r>
                    </a:p>
                    <a:p>
                      <a:r>
                        <a:rPr lang="en-US" sz="2400" b="1" i="0" kern="1200" baseline="0" dirty="0" smtClean="0">
                          <a:solidFill>
                            <a:schemeClr val="bg1"/>
                          </a:solidFill>
                          <a:latin typeface="+mn-lt"/>
                          <a:ea typeface="+mn-ea"/>
                          <a:cs typeface="+mn-cs"/>
                        </a:rPr>
                        <a:t>(b) the total of the 2 periods in the sleeper berth is at least 10 hours.</a:t>
                      </a:r>
                      <a:endParaRPr lang="en-US" sz="2400" b="1" i="0" dirty="0">
                        <a:solidFill>
                          <a:schemeClr val="bg1"/>
                        </a:solidFill>
                      </a:endParaRPr>
                    </a:p>
                  </a:txBody>
                  <a:tcPr marL="87394" marR="87394">
                    <a:solidFill>
                      <a:srgbClr val="AF3E1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u="sng" dirty="0" smtClean="0"/>
                        <a:t>Team Drivers (Truck or Bus)</a:t>
                      </a:r>
                      <a:r>
                        <a:rPr lang="en-US" sz="2400" b="1" dirty="0" smtClean="0"/>
                        <a:t>:  Team drivers may split their 10 hours off-duty by spending 2 periods in the sleeper berth</a:t>
                      </a:r>
                      <a:r>
                        <a:rPr lang="en-US" sz="2400" b="1" baseline="0" dirty="0" smtClean="0"/>
                        <a:t> to obtain at least 8 or those hours, provided that:</a:t>
                      </a:r>
                    </a:p>
                    <a:p>
                      <a:r>
                        <a:rPr lang="en-US" sz="2400" b="1" i="0" kern="1200" baseline="0" dirty="0" smtClean="0">
                          <a:solidFill>
                            <a:schemeClr val="bg1"/>
                          </a:solidFill>
                          <a:latin typeface="+mn-lt"/>
                          <a:ea typeface="+mn-ea"/>
                          <a:cs typeface="+mn-cs"/>
                        </a:rPr>
                        <a:t>(a) neither period in the sleeper berth is shorter than 4 hours;</a:t>
                      </a:r>
                    </a:p>
                    <a:p>
                      <a:r>
                        <a:rPr lang="en-US" sz="2400" b="1" i="0" kern="1200" baseline="0" dirty="0" smtClean="0">
                          <a:solidFill>
                            <a:schemeClr val="bg1"/>
                          </a:solidFill>
                          <a:latin typeface="+mn-lt"/>
                          <a:ea typeface="+mn-ea"/>
                          <a:cs typeface="+mn-cs"/>
                        </a:rPr>
                        <a:t>(b) the total of the 2 periods in the sleeper berth is at least 8 hours.</a:t>
                      </a:r>
                      <a:endParaRPr lang="en-US" sz="2400" b="1" i="0" dirty="0" smtClean="0">
                        <a:solidFill>
                          <a:schemeClr val="bg1"/>
                        </a:solidFill>
                      </a:endParaRPr>
                    </a:p>
                    <a:p>
                      <a:endParaRPr lang="en-US" sz="2400" b="1" dirty="0"/>
                    </a:p>
                  </a:txBody>
                  <a:tcPr marL="87394" marR="87394"/>
                </a:tc>
              </a:tr>
            </a:tbl>
          </a:graphicData>
        </a:graphic>
      </p:graphicFrame>
    </p:spTree>
  </p:cSld>
  <p:clrMapOvr>
    <a:masterClrMapping/>
  </p:clrMapOvr>
  <p:transition spd="slow">
    <p:wip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Compliant &amp; Safe </a:t>
            </a:r>
            <a:br>
              <a:rPr lang="en-US" sz="4900" dirty="0" smtClean="0"/>
            </a:br>
            <a:r>
              <a:rPr lang="en-US" sz="4900" dirty="0" smtClean="0"/>
              <a:t>Sleeper Berth Use </a:t>
            </a:r>
            <a:endParaRPr lang="en-US" dirty="0"/>
          </a:p>
        </p:txBody>
      </p:sp>
      <p:sp>
        <p:nvSpPr>
          <p:cNvPr id="305154" name="Content Placeholder 2"/>
          <p:cNvSpPr>
            <a:spLocks noGrp="1"/>
          </p:cNvSpPr>
          <p:nvPr>
            <p:ph idx="1"/>
          </p:nvPr>
        </p:nvSpPr>
        <p:spPr/>
        <p:txBody>
          <a:bodyPr>
            <a:normAutofit lnSpcReduction="10000"/>
          </a:bodyPr>
          <a:lstStyle/>
          <a:p>
            <a:r>
              <a:rPr lang="en-US" dirty="0" smtClean="0"/>
              <a:t>Plan sleeper berth periods in advance to be compliant and beneficial</a:t>
            </a:r>
          </a:p>
          <a:p>
            <a:r>
              <a:rPr lang="en-US" dirty="0" smtClean="0"/>
              <a:t>When possible, take sleep periods during circadian valleys</a:t>
            </a:r>
          </a:p>
          <a:p>
            <a:r>
              <a:rPr lang="en-US" dirty="0" smtClean="0"/>
              <a:t>Avoid both caffeine and strenuous activity in hours before breaks</a:t>
            </a:r>
          </a:p>
          <a:p>
            <a:r>
              <a:rPr lang="en-US" dirty="0" smtClean="0"/>
              <a:t>Keep sleeper berth totally dark or use eyeshades</a:t>
            </a:r>
          </a:p>
          <a:p>
            <a:r>
              <a:rPr lang="en-US" dirty="0" smtClean="0"/>
              <a:t>Don’t drive immediately after awakening</a:t>
            </a:r>
          </a:p>
        </p:txBody>
      </p:sp>
    </p:spTree>
  </p:cSld>
  <p:clrMapOvr>
    <a:masterClrMapping/>
  </p:clrMapOvr>
  <p:transition spd="slow">
    <p:wip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Title 1"/>
          <p:cNvSpPr>
            <a:spLocks noGrp="1"/>
          </p:cNvSpPr>
          <p:nvPr>
            <p:ph type="title"/>
          </p:nvPr>
        </p:nvSpPr>
        <p:spPr/>
        <p:txBody>
          <a:bodyPr/>
          <a:lstStyle/>
          <a:p>
            <a:pPr>
              <a:lnSpc>
                <a:spcPts val="4575"/>
              </a:lnSpc>
            </a:pPr>
            <a:r>
              <a:rPr lang="en-US" dirty="0" smtClean="0"/>
              <a:t>Improving Team Driving </a:t>
            </a:r>
          </a:p>
        </p:txBody>
      </p:sp>
      <p:sp>
        <p:nvSpPr>
          <p:cNvPr id="3" name="Content Placeholder 2"/>
          <p:cNvSpPr>
            <a:spLocks noGrp="1"/>
          </p:cNvSpPr>
          <p:nvPr>
            <p:ph idx="1"/>
          </p:nvPr>
        </p:nvSpPr>
        <p:spPr>
          <a:xfrm>
            <a:off x="457200" y="1600200"/>
            <a:ext cx="5105400" cy="4525963"/>
          </a:xfrm>
        </p:spPr>
        <p:txBody>
          <a:bodyPr rtlCol="0">
            <a:normAutofit fontScale="92500"/>
          </a:bodyPr>
          <a:lstStyle/>
          <a:p>
            <a:pPr fontAlgn="auto">
              <a:spcAft>
                <a:spcPts val="0"/>
              </a:spcAft>
              <a:buFont typeface="Arial" pitchFamily="34" charset="0"/>
              <a:buChar char="•"/>
              <a:defRPr/>
            </a:pPr>
            <a:r>
              <a:rPr lang="en-US" dirty="0" smtClean="0"/>
              <a:t>Team driving is a partnership!</a:t>
            </a:r>
          </a:p>
          <a:p>
            <a:pPr fontAlgn="auto">
              <a:spcAft>
                <a:spcPts val="0"/>
              </a:spcAft>
              <a:buFont typeface="Arial" pitchFamily="34" charset="0"/>
              <a:buChar char="•"/>
              <a:defRPr/>
            </a:pPr>
            <a:r>
              <a:rPr lang="en-US" dirty="0" smtClean="0"/>
              <a:t>To sleep well, each driver must have full confidence in the other driver</a:t>
            </a:r>
          </a:p>
          <a:p>
            <a:pPr fontAlgn="auto">
              <a:spcAft>
                <a:spcPts val="0"/>
              </a:spcAft>
              <a:buFont typeface="Arial" pitchFamily="34" charset="0"/>
              <a:buChar char="•"/>
              <a:defRPr/>
            </a:pPr>
            <a:r>
              <a:rPr lang="en-US" dirty="0" smtClean="0"/>
              <a:t>Driver should strive to be “smooth operator”</a:t>
            </a:r>
          </a:p>
          <a:p>
            <a:pPr fontAlgn="auto">
              <a:spcAft>
                <a:spcPts val="0"/>
              </a:spcAft>
              <a:buFont typeface="Arial" pitchFamily="34" charset="0"/>
              <a:buChar char="•"/>
              <a:defRPr/>
            </a:pPr>
            <a:r>
              <a:rPr lang="en-US" dirty="0" smtClean="0"/>
              <a:t>Agree on a game plan for sleep and rest that meets each driver’s needs</a:t>
            </a:r>
            <a:endParaRPr lang="en-US" dirty="0"/>
          </a:p>
        </p:txBody>
      </p:sp>
      <p:pic>
        <p:nvPicPr>
          <p:cNvPr id="307203" name="Picture 2" title="Husband &amp; wife team in truck cab"/>
          <p:cNvPicPr>
            <a:picLocks noChangeAspect="1" noChangeArrowheads="1"/>
          </p:cNvPicPr>
          <p:nvPr/>
        </p:nvPicPr>
        <p:blipFill>
          <a:blip r:embed="rId3" cstate="print"/>
          <a:srcRect/>
          <a:stretch>
            <a:fillRect/>
          </a:stretch>
        </p:blipFill>
        <p:spPr bwMode="auto">
          <a:xfrm>
            <a:off x="6269038" y="2205038"/>
            <a:ext cx="2189162" cy="3281362"/>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4"/>
          <p:cNvSpPr>
            <a:spLocks noGrp="1"/>
          </p:cNvSpPr>
          <p:nvPr>
            <p:ph type="title"/>
          </p:nvPr>
        </p:nvSpPr>
        <p:spPr/>
        <p:txBody>
          <a:bodyPr/>
          <a:lstStyle/>
          <a:p>
            <a:pPr>
              <a:lnSpc>
                <a:spcPts val="4575"/>
              </a:lnSpc>
            </a:pPr>
            <a:r>
              <a:rPr lang="en-US" dirty="0" smtClean="0"/>
              <a:t>Lesson  4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n-US" dirty="0" smtClean="0"/>
              <a:t>Which would be a good “wind-down” strategy before going to bed?</a:t>
            </a:r>
          </a:p>
          <a:p>
            <a:pPr marL="914400" lvl="1" indent="-514350" fontAlgn="auto">
              <a:spcAft>
                <a:spcPts val="0"/>
              </a:spcAft>
              <a:buFont typeface="+mj-lt"/>
              <a:buAutoNum type="alphaLcParenR"/>
              <a:defRPr/>
            </a:pPr>
            <a:r>
              <a:rPr lang="en-US" dirty="0" smtClean="0"/>
              <a:t>Go for a brisk walk</a:t>
            </a:r>
          </a:p>
          <a:p>
            <a:pPr marL="914400" lvl="1" indent="-514350" fontAlgn="auto">
              <a:spcAft>
                <a:spcPts val="0"/>
              </a:spcAft>
              <a:buFont typeface="+mj-lt"/>
              <a:buAutoNum type="alphaLcParenR"/>
              <a:defRPr/>
            </a:pPr>
            <a:r>
              <a:rPr lang="en-US" dirty="0" smtClean="0"/>
              <a:t>Turn down overhead lights</a:t>
            </a:r>
          </a:p>
          <a:p>
            <a:pPr marL="914400" lvl="1" indent="-514350" fontAlgn="auto">
              <a:spcAft>
                <a:spcPts val="0"/>
              </a:spcAft>
              <a:buFont typeface="+mj-lt"/>
              <a:buAutoNum type="alphaLcParenR"/>
              <a:defRPr/>
            </a:pPr>
            <a:r>
              <a:rPr lang="en-US" dirty="0" smtClean="0"/>
              <a:t>Both a and b</a:t>
            </a:r>
          </a:p>
          <a:p>
            <a:pPr marL="914400" lvl="1" indent="-514350" fontAlgn="auto">
              <a:spcAft>
                <a:spcPts val="0"/>
              </a:spcAft>
              <a:buFont typeface="+mj-lt"/>
              <a:buAutoNum type="alphaLcParenR"/>
              <a:defRPr/>
            </a:pPr>
            <a:r>
              <a:rPr lang="en-US" dirty="0" smtClean="0"/>
              <a:t>Neither a nor b</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4"/>
          <p:cNvSpPr>
            <a:spLocks noGrp="1"/>
          </p:cNvSpPr>
          <p:nvPr>
            <p:ph type="title"/>
          </p:nvPr>
        </p:nvSpPr>
        <p:spPr/>
        <p:txBody>
          <a:bodyPr/>
          <a:lstStyle/>
          <a:p>
            <a:pPr>
              <a:lnSpc>
                <a:spcPts val="4575"/>
              </a:lnSpc>
            </a:pPr>
            <a:r>
              <a:rPr lang="en-US" dirty="0" smtClean="0"/>
              <a:t>Lesson  4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n-US" dirty="0" smtClean="0"/>
              <a:t>Of the following, the best time to take a two-hour sleeper berth nap would likely be:</a:t>
            </a:r>
          </a:p>
          <a:p>
            <a:pPr marL="914400" lvl="1" indent="-514350" fontAlgn="auto">
              <a:spcAft>
                <a:spcPts val="0"/>
              </a:spcAft>
              <a:buFont typeface="+mj-lt"/>
              <a:buAutoNum type="alphaLcParenR"/>
              <a:defRPr/>
            </a:pPr>
            <a:r>
              <a:rPr lang="en-US" dirty="0" smtClean="0"/>
              <a:t>Early morning (3:00 to 5:00am)</a:t>
            </a:r>
          </a:p>
          <a:p>
            <a:pPr marL="914400" lvl="1" indent="-514350" fontAlgn="auto">
              <a:spcAft>
                <a:spcPts val="0"/>
              </a:spcAft>
              <a:buFont typeface="+mj-lt"/>
              <a:buAutoNum type="alphaLcParenR"/>
              <a:defRPr/>
            </a:pPr>
            <a:r>
              <a:rPr lang="en-US" dirty="0" smtClean="0"/>
              <a:t>Mid-morning (8:00 to 10:00am)</a:t>
            </a:r>
          </a:p>
          <a:p>
            <a:pPr marL="914400" lvl="1" indent="-514350" fontAlgn="auto">
              <a:spcAft>
                <a:spcPts val="0"/>
              </a:spcAft>
              <a:buFont typeface="+mj-lt"/>
              <a:buAutoNum type="alphaLcParenR"/>
              <a:defRPr/>
            </a:pPr>
            <a:r>
              <a:rPr lang="en-US" dirty="0" smtClean="0"/>
              <a:t>Late morning (10:00 to noon)</a:t>
            </a:r>
          </a:p>
          <a:p>
            <a:pPr marL="914400" lvl="1" indent="-514350" fontAlgn="auto">
              <a:spcAft>
                <a:spcPts val="0"/>
              </a:spcAft>
              <a:buFont typeface="+mj-lt"/>
              <a:buAutoNum type="alphaLcParenR"/>
              <a:defRPr/>
            </a:pPr>
            <a:r>
              <a:rPr lang="en-US" dirty="0" smtClean="0"/>
              <a:t>Early evening (6:00 to 8:00pm)</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Title 4"/>
          <p:cNvSpPr>
            <a:spLocks noGrp="1"/>
          </p:cNvSpPr>
          <p:nvPr>
            <p:ph type="title"/>
          </p:nvPr>
        </p:nvSpPr>
        <p:spPr/>
        <p:txBody>
          <a:bodyPr/>
          <a:lstStyle/>
          <a:p>
            <a:pPr>
              <a:lnSpc>
                <a:spcPts val="4575"/>
              </a:lnSpc>
            </a:pPr>
            <a:r>
              <a:rPr lang="en-US" dirty="0" smtClean="0"/>
              <a:t>Lesson  4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n-US" dirty="0" smtClean="0"/>
              <a:t>Sam works 12 hours on-duty followed by 10 hours off-duty for four days straight.  We would say that Sam has:</a:t>
            </a:r>
          </a:p>
          <a:p>
            <a:pPr marL="914400" lvl="1" indent="-514350" fontAlgn="auto">
              <a:spcAft>
                <a:spcPts val="0"/>
              </a:spcAft>
              <a:buFont typeface="+mj-lt"/>
              <a:buAutoNum type="alphaLcParenR"/>
              <a:defRPr/>
            </a:pPr>
            <a:r>
              <a:rPr lang="en-US" dirty="0" smtClean="0"/>
              <a:t>A sleep disorder</a:t>
            </a:r>
          </a:p>
          <a:p>
            <a:pPr marL="914400" lvl="1" indent="-514350" fontAlgn="auto">
              <a:spcAft>
                <a:spcPts val="0"/>
              </a:spcAft>
              <a:buFont typeface="+mj-lt"/>
              <a:buAutoNum type="alphaLcParenR"/>
              <a:defRPr/>
            </a:pPr>
            <a:r>
              <a:rPr lang="en-US" dirty="0" smtClean="0"/>
              <a:t>A regular 24-hour schedule</a:t>
            </a:r>
          </a:p>
          <a:p>
            <a:pPr marL="914400" lvl="1" indent="-514350" fontAlgn="auto">
              <a:spcAft>
                <a:spcPts val="0"/>
              </a:spcAft>
              <a:buFont typeface="+mj-lt"/>
              <a:buAutoNum type="alphaLcParenR"/>
              <a:defRPr/>
            </a:pPr>
            <a:r>
              <a:rPr lang="en-US" dirty="0" smtClean="0"/>
              <a:t>Forward schedule rotation</a:t>
            </a:r>
          </a:p>
          <a:p>
            <a:pPr marL="914400" lvl="1" indent="-514350" fontAlgn="auto">
              <a:spcAft>
                <a:spcPts val="0"/>
              </a:spcAft>
              <a:buFont typeface="+mj-lt"/>
              <a:buAutoNum type="alphaLcParenR"/>
              <a:defRPr/>
            </a:pPr>
            <a:r>
              <a:rPr lang="en-US" dirty="0" smtClean="0"/>
              <a:t>Backward schedule rotation</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Title 4"/>
          <p:cNvSpPr>
            <a:spLocks noGrp="1"/>
          </p:cNvSpPr>
          <p:nvPr>
            <p:ph type="title"/>
          </p:nvPr>
        </p:nvSpPr>
        <p:spPr/>
        <p:txBody>
          <a:bodyPr/>
          <a:lstStyle/>
          <a:p>
            <a:pPr>
              <a:lnSpc>
                <a:spcPts val="4575"/>
              </a:lnSpc>
            </a:pPr>
            <a:r>
              <a:rPr lang="en-US" dirty="0" smtClean="0"/>
              <a:t>Lesson  4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n-US" dirty="0" smtClean="0"/>
              <a:t>Among the important advantages of HOS rules is:</a:t>
            </a:r>
          </a:p>
          <a:p>
            <a:pPr marL="914400" lvl="1" indent="-514350" fontAlgn="auto">
              <a:spcAft>
                <a:spcPts val="0"/>
              </a:spcAft>
              <a:buFont typeface="+mj-lt"/>
              <a:buAutoNum type="alphaLcParenR"/>
              <a:defRPr/>
            </a:pPr>
            <a:r>
              <a:rPr lang="en-US" dirty="0" smtClean="0"/>
              <a:t>HOS rules permit sufficient time for driver sleep.</a:t>
            </a:r>
          </a:p>
          <a:p>
            <a:pPr marL="914400" lvl="1" indent="-514350" fontAlgn="auto">
              <a:spcAft>
                <a:spcPts val="0"/>
              </a:spcAft>
              <a:buFont typeface="+mj-lt"/>
              <a:buAutoNum type="alphaLcParenR"/>
              <a:defRPr/>
            </a:pPr>
            <a:r>
              <a:rPr lang="en-US" dirty="0" smtClean="0"/>
              <a:t>HOS rules force drivers into irregular schedules.</a:t>
            </a:r>
          </a:p>
          <a:p>
            <a:pPr marL="914400" lvl="1" indent="-514350" fontAlgn="auto">
              <a:spcAft>
                <a:spcPts val="0"/>
              </a:spcAft>
              <a:buFont typeface="+mj-lt"/>
              <a:buAutoNum type="alphaLcParenR"/>
              <a:defRPr/>
            </a:pPr>
            <a:r>
              <a:rPr lang="en-US" dirty="0" smtClean="0"/>
              <a:t>HOS rules do not provide for driver individual differences.</a:t>
            </a:r>
          </a:p>
          <a:p>
            <a:pPr marL="914400" lvl="1" indent="-514350" fontAlgn="auto">
              <a:spcAft>
                <a:spcPts val="0"/>
              </a:spcAft>
              <a:buFont typeface="+mj-lt"/>
              <a:buAutoNum type="alphaLcParenR"/>
              <a:defRPr/>
            </a:pPr>
            <a:r>
              <a:rPr lang="en-US" dirty="0" smtClean="0"/>
              <a:t>Compliant and non-compliant drivers have equal crash rates. </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itle 4"/>
          <p:cNvSpPr>
            <a:spLocks noGrp="1"/>
          </p:cNvSpPr>
          <p:nvPr>
            <p:ph type="title"/>
          </p:nvPr>
        </p:nvSpPr>
        <p:spPr/>
        <p:txBody>
          <a:bodyPr/>
          <a:lstStyle/>
          <a:p>
            <a:pPr>
              <a:lnSpc>
                <a:spcPts val="4575"/>
              </a:lnSpc>
            </a:pPr>
            <a:r>
              <a:rPr lang="en-US" dirty="0" smtClean="0"/>
              <a:t>Lesson  4 Quiz</a:t>
            </a:r>
          </a:p>
        </p:txBody>
      </p:sp>
      <p:sp>
        <p:nvSpPr>
          <p:cNvPr id="3" name="Content Placeholder 2"/>
          <p:cNvSpPr>
            <a:spLocks noGrp="1"/>
          </p:cNvSpPr>
          <p:nvPr>
            <p:ph idx="1"/>
          </p:nvPr>
        </p:nvSpPr>
        <p:spPr/>
        <p:txBody>
          <a:bodyPr rtlCol="0">
            <a:normAutofit lnSpcReduction="10000"/>
          </a:bodyPr>
          <a:lstStyle/>
          <a:p>
            <a:pPr marL="514350" indent="-514350" fontAlgn="auto">
              <a:spcAft>
                <a:spcPts val="0"/>
              </a:spcAft>
              <a:buFont typeface="+mj-lt"/>
              <a:buAutoNum type="arabicParenR" startAt="5"/>
              <a:defRPr/>
            </a:pPr>
            <a:r>
              <a:rPr lang="en-US" dirty="0" smtClean="0"/>
              <a:t>Which is true of </a:t>
            </a:r>
            <a:r>
              <a:rPr lang="en-US" b="1" dirty="0" smtClean="0"/>
              <a:t>team driving</a:t>
            </a:r>
            <a:r>
              <a:rPr lang="en-US" dirty="0" smtClean="0"/>
              <a:t> in comparison with solo driving?</a:t>
            </a:r>
          </a:p>
          <a:p>
            <a:pPr marL="914400" lvl="1" indent="-514350" fontAlgn="auto">
              <a:spcAft>
                <a:spcPts val="0"/>
              </a:spcAft>
              <a:buFont typeface="+mj-lt"/>
              <a:buAutoNum type="alphaLcParenR"/>
              <a:defRPr/>
            </a:pPr>
            <a:r>
              <a:rPr lang="en-US" dirty="0" smtClean="0"/>
              <a:t>Team drivers tend to get more sleep.</a:t>
            </a:r>
          </a:p>
          <a:p>
            <a:pPr marL="914400" lvl="1" indent="-514350" fontAlgn="auto">
              <a:spcAft>
                <a:spcPts val="0"/>
              </a:spcAft>
              <a:buFont typeface="+mj-lt"/>
              <a:buAutoNum type="alphaLcParenR"/>
              <a:defRPr/>
            </a:pPr>
            <a:r>
              <a:rPr lang="en-US" dirty="0" smtClean="0"/>
              <a:t>Team drivers tend to get higher quality sleep.</a:t>
            </a:r>
          </a:p>
          <a:p>
            <a:pPr marL="914400" lvl="1" indent="-514350" fontAlgn="auto">
              <a:spcAft>
                <a:spcPts val="0"/>
              </a:spcAft>
              <a:buFont typeface="+mj-lt"/>
              <a:buAutoNum type="alphaLcParenR"/>
              <a:defRPr/>
            </a:pPr>
            <a:r>
              <a:rPr lang="en-US" dirty="0" smtClean="0"/>
              <a:t>Team drivers more likely to “push themselves to the limit.”</a:t>
            </a:r>
          </a:p>
          <a:p>
            <a:pPr marL="914400" lvl="1" indent="-514350" fontAlgn="auto">
              <a:spcAft>
                <a:spcPts val="0"/>
              </a:spcAft>
              <a:buFont typeface="+mj-lt"/>
              <a:buAutoNum type="alphaLcParenR"/>
              <a:defRPr/>
            </a:pPr>
            <a:r>
              <a:rPr lang="en-US" dirty="0" smtClean="0"/>
              <a:t>Team drivers tend to take longer breaks with the vehicle stopped.</a:t>
            </a:r>
          </a:p>
          <a:p>
            <a:pPr fontAlgn="auto">
              <a:spcAft>
                <a:spcPts val="0"/>
              </a:spcAft>
              <a:buFont typeface="Arial" pitchFamily="34" charset="0"/>
              <a:buNone/>
              <a:defRPr/>
            </a:pPr>
            <a:r>
              <a:rPr lang="en-US" dirty="0" smtClean="0"/>
              <a:t> </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4"/>
          <p:cNvSpPr>
            <a:spLocks noGrp="1"/>
          </p:cNvSpPr>
          <p:nvPr>
            <p:ph type="ctrTitle"/>
          </p:nvPr>
        </p:nvSpPr>
        <p:spPr>
          <a:solidFill>
            <a:srgbClr val="C00000">
              <a:alpha val="59999"/>
            </a:srgbClr>
          </a:solidFill>
          <a:ln w="9525" cmpd="sng"/>
        </p:spPr>
        <p:txBody>
          <a:bodyPr/>
          <a:lstStyle/>
          <a:p>
            <a:r>
              <a:rPr lang="en-US" dirty="0" smtClean="0"/>
              <a:t>Conclusion: Review and Summary</a:t>
            </a:r>
          </a:p>
        </p:txBody>
      </p:sp>
    </p:spTree>
  </p:cSld>
  <p:clrMapOvr>
    <a:masterClrMapping/>
  </p:clrMapOvr>
  <p:transition spd="slow">
    <p:wip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en-US" sz="4900" dirty="0" smtClean="0"/>
              <a:t>Review</a:t>
            </a:r>
            <a:br>
              <a:rPr lang="en-US" sz="4900" dirty="0" smtClean="0"/>
            </a:br>
            <a:endParaRPr lang="en-US" sz="4900" dirty="0"/>
          </a:p>
        </p:txBody>
      </p:sp>
      <p:sp>
        <p:nvSpPr>
          <p:cNvPr id="321538" name="Content Placeholder 2"/>
          <p:cNvSpPr>
            <a:spLocks noGrp="1"/>
          </p:cNvSpPr>
          <p:nvPr>
            <p:ph idx="1"/>
          </p:nvPr>
        </p:nvSpPr>
        <p:spPr/>
        <p:txBody>
          <a:bodyPr/>
          <a:lstStyle/>
          <a:p>
            <a:pPr>
              <a:buFont typeface="Arial" charset="0"/>
              <a:buNone/>
            </a:pPr>
            <a:r>
              <a:rPr lang="en-US" u="sng" dirty="0" smtClean="0"/>
              <a:t>Topics</a:t>
            </a:r>
            <a:r>
              <a:rPr lang="en-US" dirty="0" smtClean="0"/>
              <a:t>: </a:t>
            </a:r>
          </a:p>
          <a:p>
            <a:r>
              <a:rPr lang="en-US" dirty="0" smtClean="0"/>
              <a:t>Key terms and concepts</a:t>
            </a:r>
          </a:p>
          <a:p>
            <a:r>
              <a:rPr lang="en-US" dirty="0" smtClean="0"/>
              <a:t>Myths (misconceptions) about sleep and alertness</a:t>
            </a:r>
          </a:p>
          <a:p>
            <a:r>
              <a:rPr lang="en-US" dirty="0" smtClean="0"/>
              <a:t>Recap of fatigue management “Dos” and “Don’ts”</a:t>
            </a:r>
          </a:p>
          <a:p>
            <a:pPr>
              <a:buFont typeface="Arial" charset="0"/>
              <a:buNone/>
            </a:pPr>
            <a:endParaRPr lang="en-US" dirty="0" smtClean="0"/>
          </a:p>
        </p:txBody>
      </p:sp>
    </p:spTree>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dirty="0" smtClean="0"/>
              <a:t>Lesson 1: Characteristics of</a:t>
            </a:r>
            <a:br>
              <a:rPr lang="en-US" dirty="0" smtClean="0"/>
            </a:br>
            <a:r>
              <a:rPr lang="en-US" dirty="0" smtClean="0"/>
              <a:t> Fatigue &amp; Fatigue Crashes</a:t>
            </a:r>
            <a:endParaRPr lang="en-US" dirty="0"/>
          </a:p>
        </p:txBody>
      </p:sp>
    </p:spTree>
    <p:extLst>
      <p:ext uri="{BB962C8B-B14F-4D97-AF65-F5344CB8AC3E}">
        <p14:creationId xmlns:p14="http://schemas.microsoft.com/office/powerpoint/2010/main" val="1053300080"/>
      </p:ext>
    </p:extLst>
  </p:cSld>
  <p:clrMapOvr>
    <a:masterClrMapping/>
  </p:clrMapOvr>
  <p:transition spd="slow">
    <p:wip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Review:  Key Fatigue Terms &amp; Concepts (1 of 2) </a:t>
            </a:r>
            <a:endParaRPr lang="en-US" dirty="0"/>
          </a:p>
        </p:txBody>
      </p:sp>
      <p:sp>
        <p:nvSpPr>
          <p:cNvPr id="323586" name="Content Placeholder 2"/>
          <p:cNvSpPr>
            <a:spLocks noGrp="1"/>
          </p:cNvSpPr>
          <p:nvPr>
            <p:ph idx="1"/>
          </p:nvPr>
        </p:nvSpPr>
        <p:spPr/>
        <p:txBody>
          <a:bodyPr/>
          <a:lstStyle/>
          <a:p>
            <a:r>
              <a:rPr lang="en-US" sz="2900" dirty="0" smtClean="0"/>
              <a:t>Sleep hygiene</a:t>
            </a:r>
            <a:endParaRPr lang="en-US" sz="2900" dirty="0" smtClean="0">
              <a:sym typeface="Wingdings" pitchFamily="2" charset="2"/>
            </a:endParaRPr>
          </a:p>
          <a:p>
            <a:r>
              <a:rPr lang="en-US" sz="2900" dirty="0" smtClean="0">
                <a:sym typeface="Wingdings" pitchFamily="2" charset="2"/>
              </a:rPr>
              <a:t>Subjective vs. objective                                                        self-assessment</a:t>
            </a:r>
          </a:p>
          <a:p>
            <a:r>
              <a:rPr lang="en-US" sz="2900" dirty="0" smtClean="0">
                <a:sym typeface="Wingdings" pitchFamily="2" charset="2"/>
              </a:rPr>
              <a:t>Microsleeps</a:t>
            </a:r>
          </a:p>
          <a:p>
            <a:r>
              <a:rPr lang="en-US" sz="2900" dirty="0" smtClean="0">
                <a:sym typeface="Wingdings" pitchFamily="2" charset="2"/>
              </a:rPr>
              <a:t>“Drift and jerk” steering</a:t>
            </a:r>
            <a:endParaRPr lang="en-US" sz="2800" dirty="0" smtClean="0">
              <a:sym typeface="Wingdings" pitchFamily="2" charset="2"/>
            </a:endParaRPr>
          </a:p>
          <a:p>
            <a:r>
              <a:rPr lang="en-US" sz="2800" dirty="0" smtClean="0">
                <a:sym typeface="Wingdings" pitchFamily="2" charset="2"/>
              </a:rPr>
              <a:t>Sleep debts and recovery</a:t>
            </a:r>
          </a:p>
          <a:p>
            <a:r>
              <a:rPr lang="en-US" sz="2800" dirty="0" smtClean="0">
                <a:sym typeface="Wingdings" pitchFamily="2" charset="2"/>
              </a:rPr>
              <a:t>Sleep structure</a:t>
            </a:r>
            <a:br>
              <a:rPr lang="en-US" sz="2800" dirty="0" smtClean="0">
                <a:sym typeface="Wingdings" pitchFamily="2" charset="2"/>
              </a:rPr>
            </a:br>
            <a:r>
              <a:rPr lang="en-US" sz="2800" dirty="0" smtClean="0">
                <a:sym typeface="Wingdings" pitchFamily="2" charset="2"/>
              </a:rPr>
              <a:t>(e.g., Non-REM vs. REM)</a:t>
            </a:r>
            <a:endParaRPr lang="en-US" sz="2900" dirty="0" smtClean="0">
              <a:sym typeface="Wingdings" pitchFamily="2" charset="2"/>
            </a:endParaRPr>
          </a:p>
          <a:p>
            <a:endParaRPr lang="en-US" sz="1800" dirty="0" smtClean="0">
              <a:solidFill>
                <a:srgbClr val="002060"/>
              </a:solidFill>
              <a:sym typeface="Wingdings" pitchFamily="2" charset="2"/>
            </a:endParaRPr>
          </a:p>
          <a:p>
            <a:endParaRPr lang="en-US" sz="1800" dirty="0" smtClean="0">
              <a:solidFill>
                <a:srgbClr val="002060"/>
              </a:solidFill>
              <a:sym typeface="Wingdings" pitchFamily="2" charset="2"/>
            </a:endParaRPr>
          </a:p>
          <a:p>
            <a:endParaRPr lang="en-US" sz="2400" dirty="0" smtClean="0">
              <a:solidFill>
                <a:srgbClr val="002060"/>
              </a:solidFill>
            </a:endParaRPr>
          </a:p>
        </p:txBody>
      </p:sp>
      <p:pic>
        <p:nvPicPr>
          <p:cNvPr id="323587" name="Picture 2" title="Man sleeping on recliner"/>
          <p:cNvPicPr>
            <a:picLocks noChangeAspect="1" noChangeArrowheads="1"/>
          </p:cNvPicPr>
          <p:nvPr/>
        </p:nvPicPr>
        <p:blipFill>
          <a:blip r:embed="rId3" cstate="print"/>
          <a:srcRect/>
          <a:stretch>
            <a:fillRect/>
          </a:stretch>
        </p:blipFill>
        <p:spPr bwMode="auto">
          <a:xfrm>
            <a:off x="5181600" y="2743200"/>
            <a:ext cx="3363913" cy="24098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Content Placeholder 3"/>
          <p:cNvSpPr>
            <a:spLocks noGrp="1"/>
          </p:cNvSpPr>
          <p:nvPr>
            <p:ph idx="1"/>
          </p:nvPr>
        </p:nvSpPr>
        <p:spPr>
          <a:xfrm>
            <a:off x="457200" y="1600200"/>
            <a:ext cx="7162800" cy="4525963"/>
          </a:xfrm>
        </p:spPr>
        <p:txBody>
          <a:bodyPr/>
          <a:lstStyle/>
          <a:p>
            <a:r>
              <a:rPr lang="en-US" sz="3000" dirty="0" smtClean="0">
                <a:sym typeface="Wingdings" pitchFamily="2" charset="2"/>
              </a:rPr>
              <a:t>Internal vs. task-related fatigue</a:t>
            </a:r>
          </a:p>
          <a:p>
            <a:r>
              <a:rPr lang="en-US" sz="3000" dirty="0" smtClean="0">
                <a:sym typeface="Wingdings" pitchFamily="2" charset="2"/>
              </a:rPr>
              <a:t>Circadian rhythms</a:t>
            </a:r>
          </a:p>
          <a:p>
            <a:r>
              <a:rPr lang="en-US" sz="3000" dirty="0" smtClean="0">
                <a:sym typeface="Wingdings" pitchFamily="2" charset="2"/>
              </a:rPr>
              <a:t>Time awake</a:t>
            </a:r>
          </a:p>
          <a:p>
            <a:r>
              <a:rPr lang="en-US" sz="3000" dirty="0" smtClean="0">
                <a:sym typeface="Wingdings" pitchFamily="2" charset="2"/>
              </a:rPr>
              <a:t>Time-on-task</a:t>
            </a:r>
          </a:p>
          <a:p>
            <a:r>
              <a:rPr lang="en-US" sz="3000" dirty="0" smtClean="0">
                <a:sym typeface="Wingdings" pitchFamily="2" charset="2"/>
              </a:rPr>
              <a:t>Individual differences in fatigue susceptibility</a:t>
            </a:r>
          </a:p>
          <a:p>
            <a:r>
              <a:rPr lang="en-US" sz="3000" dirty="0" smtClean="0">
                <a:sym typeface="Wingdings" pitchFamily="2" charset="2"/>
              </a:rPr>
              <a:t>Sleep disorders (OSA, insomnia)</a:t>
            </a:r>
          </a:p>
          <a:p>
            <a:r>
              <a:rPr lang="en-US" sz="3000" dirty="0" smtClean="0">
                <a:sym typeface="Wingdings" pitchFamily="2" charset="2"/>
              </a:rPr>
              <a:t>Forward vs. backward schedule rotation</a:t>
            </a:r>
          </a:p>
          <a:p>
            <a:pPr>
              <a:buFont typeface="Arial" charset="0"/>
              <a:buNone/>
            </a:pPr>
            <a:endParaRPr lang="en-US" dirty="0" smtClean="0">
              <a:solidFill>
                <a:srgbClr val="800000"/>
              </a:solidFill>
              <a:sym typeface="Wingdings" pitchFamily="2" charset="2"/>
            </a:endParaRPr>
          </a:p>
        </p:txBody>
      </p:sp>
      <p:sp>
        <p:nvSpPr>
          <p:cNvPr id="325634" name="Title 2"/>
          <p:cNvSpPr>
            <a:spLocks noGrp="1"/>
          </p:cNvSpPr>
          <p:nvPr>
            <p:ph type="title"/>
          </p:nvPr>
        </p:nvSpPr>
        <p:spPr/>
        <p:txBody>
          <a:bodyPr>
            <a:normAutofit fontScale="90000"/>
          </a:bodyPr>
          <a:lstStyle/>
          <a:p>
            <a:pPr>
              <a:lnSpc>
                <a:spcPts val="4575"/>
              </a:lnSpc>
            </a:pPr>
            <a:r>
              <a:rPr lang="en-US" dirty="0" smtClean="0"/>
              <a:t>Review:  Key Fatigue Terms &amp; Concepts (2 of 2)</a:t>
            </a:r>
          </a:p>
        </p:txBody>
      </p:sp>
      <p:pic>
        <p:nvPicPr>
          <p:cNvPr id="325635" name="Picture 2" title="Sleep disorders with sad face written on chalk board"/>
          <p:cNvPicPr>
            <a:picLocks noChangeAspect="1" noChangeArrowheads="1"/>
          </p:cNvPicPr>
          <p:nvPr/>
        </p:nvPicPr>
        <p:blipFill>
          <a:blip r:embed="rId3" cstate="print"/>
          <a:srcRect/>
          <a:stretch>
            <a:fillRect/>
          </a:stretch>
        </p:blipFill>
        <p:spPr bwMode="auto">
          <a:xfrm>
            <a:off x="5943600" y="2057400"/>
            <a:ext cx="2938463" cy="19510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Title 1"/>
          <p:cNvSpPr>
            <a:spLocks noGrp="1"/>
          </p:cNvSpPr>
          <p:nvPr>
            <p:ph type="title"/>
          </p:nvPr>
        </p:nvSpPr>
        <p:spPr/>
        <p:txBody>
          <a:bodyPr/>
          <a:lstStyle/>
          <a:p>
            <a:pPr>
              <a:lnSpc>
                <a:spcPts val="4575"/>
              </a:lnSpc>
            </a:pPr>
            <a:r>
              <a:rPr lang="en-US" dirty="0" smtClean="0"/>
              <a:t>Fatigue Myths (1 of 2) </a:t>
            </a:r>
          </a:p>
        </p:txBody>
      </p:sp>
      <p:sp>
        <p:nvSpPr>
          <p:cNvPr id="327682" name="Content Placeholder 2"/>
          <p:cNvSpPr>
            <a:spLocks noGrp="1"/>
          </p:cNvSpPr>
          <p:nvPr>
            <p:ph idx="1"/>
          </p:nvPr>
        </p:nvSpPr>
        <p:spPr>
          <a:xfrm>
            <a:off x="457200" y="1600200"/>
            <a:ext cx="5486400" cy="4525963"/>
          </a:xfrm>
        </p:spPr>
        <p:txBody>
          <a:bodyPr/>
          <a:lstStyle/>
          <a:p>
            <a:pPr marL="514350" indent="-514350">
              <a:buFont typeface="Calibri" pitchFamily="34" charset="0"/>
              <a:buAutoNum type="arabicPeriod"/>
            </a:pPr>
            <a:r>
              <a:rPr lang="en-US" sz="3000" dirty="0" smtClean="0"/>
              <a:t>“I can discipline myself to get by with less sleep”</a:t>
            </a:r>
          </a:p>
          <a:p>
            <a:pPr marL="514350" indent="-514350">
              <a:buFont typeface="Calibri" pitchFamily="34" charset="0"/>
              <a:buAutoNum type="arabicPeriod"/>
            </a:pPr>
            <a:r>
              <a:rPr lang="en-US" sz="3000" dirty="0" smtClean="0"/>
              <a:t>“I can motivate myself to push through even though I’m sleepy”</a:t>
            </a:r>
          </a:p>
          <a:p>
            <a:pPr marL="514350" indent="-514350">
              <a:buFont typeface="Calibri" pitchFamily="34" charset="0"/>
              <a:buAutoNum type="arabicPeriod"/>
            </a:pPr>
            <a:r>
              <a:rPr lang="en-US" sz="3000" dirty="0" smtClean="0"/>
              <a:t>“I’ve lost sleep before and done just fine”</a:t>
            </a:r>
          </a:p>
          <a:p>
            <a:pPr marL="514350" indent="-514350">
              <a:buFont typeface="Calibri" pitchFamily="34" charset="0"/>
              <a:buAutoNum type="arabicPeriod"/>
            </a:pPr>
            <a:r>
              <a:rPr lang="en-US" sz="3000" dirty="0" smtClean="0"/>
              <a:t>“I know how sleepy I am”</a:t>
            </a:r>
          </a:p>
        </p:txBody>
      </p:sp>
      <p:pic>
        <p:nvPicPr>
          <p:cNvPr id="5" name="Picture 2" title="Man angry to be awakened by alarm clock"/>
          <p:cNvPicPr>
            <a:picLocks noChangeAspect="1" noChangeArrowheads="1"/>
          </p:cNvPicPr>
          <p:nvPr/>
        </p:nvPicPr>
        <p:blipFill>
          <a:blip r:embed="rId3" cstate="print"/>
          <a:srcRect/>
          <a:stretch>
            <a:fillRect/>
          </a:stretch>
        </p:blipFill>
        <p:spPr bwMode="auto">
          <a:xfrm>
            <a:off x="6172200" y="1752600"/>
            <a:ext cx="2695575" cy="40386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itle 1"/>
          <p:cNvSpPr>
            <a:spLocks noGrp="1"/>
          </p:cNvSpPr>
          <p:nvPr>
            <p:ph type="title"/>
          </p:nvPr>
        </p:nvSpPr>
        <p:spPr/>
        <p:txBody>
          <a:bodyPr/>
          <a:lstStyle/>
          <a:p>
            <a:pPr>
              <a:lnSpc>
                <a:spcPts val="4575"/>
              </a:lnSpc>
            </a:pPr>
            <a:r>
              <a:rPr lang="en-US" dirty="0" smtClean="0"/>
              <a:t>Fatigue Myths (2 of 2) </a:t>
            </a:r>
          </a:p>
        </p:txBody>
      </p:sp>
      <p:sp>
        <p:nvSpPr>
          <p:cNvPr id="3" name="Content Placeholder 2"/>
          <p:cNvSpPr>
            <a:spLocks noGrp="1"/>
          </p:cNvSpPr>
          <p:nvPr>
            <p:ph idx="1"/>
          </p:nvPr>
        </p:nvSpPr>
        <p:spPr>
          <a:xfrm>
            <a:off x="457200" y="1600200"/>
            <a:ext cx="5562600" cy="4525963"/>
          </a:xfrm>
        </p:spPr>
        <p:txBody>
          <a:bodyPr rtlCol="0">
            <a:normAutofit/>
          </a:bodyPr>
          <a:lstStyle/>
          <a:p>
            <a:pPr marL="514350" indent="-514350" fontAlgn="auto">
              <a:spcAft>
                <a:spcPts val="0"/>
              </a:spcAft>
              <a:buFont typeface="+mj-lt"/>
              <a:buAutoNum type="arabicPeriod" startAt="5"/>
              <a:defRPr/>
            </a:pPr>
            <a:r>
              <a:rPr lang="en-US" sz="3000" dirty="0" smtClean="0"/>
              <a:t>“I can always just open the windows and turn up the radio”</a:t>
            </a:r>
          </a:p>
          <a:p>
            <a:pPr marL="514350" indent="-514350" fontAlgn="auto">
              <a:spcAft>
                <a:spcPts val="0"/>
              </a:spcAft>
              <a:buFont typeface="+mj-lt"/>
              <a:buAutoNum type="arabicPeriod" startAt="5"/>
              <a:defRPr/>
            </a:pPr>
            <a:r>
              <a:rPr lang="en-US" sz="3000" dirty="0" smtClean="0"/>
              <a:t>“A nap will only make it worse”</a:t>
            </a:r>
          </a:p>
          <a:p>
            <a:pPr marL="514350" indent="-514350" fontAlgn="auto">
              <a:spcAft>
                <a:spcPts val="0"/>
              </a:spcAft>
              <a:buFont typeface="+mj-lt"/>
              <a:buAutoNum type="arabicPeriod" startAt="5"/>
              <a:defRPr/>
            </a:pPr>
            <a:r>
              <a:rPr lang="en-US" sz="3000" dirty="0" smtClean="0"/>
              <a:t>“Alcohol helps me sleep”</a:t>
            </a:r>
          </a:p>
          <a:p>
            <a:pPr marL="514350" indent="-514350" fontAlgn="auto">
              <a:spcAft>
                <a:spcPts val="0"/>
              </a:spcAft>
              <a:buFont typeface="+mj-lt"/>
              <a:buAutoNum type="arabicPeriod" startAt="5"/>
              <a:defRPr/>
            </a:pPr>
            <a:r>
              <a:rPr lang="en-US" sz="3000" dirty="0" smtClean="0"/>
              <a:t>“Dealing with driver fatigue is easy</a:t>
            </a:r>
            <a:r>
              <a:rPr lang="en-US" sz="3600" dirty="0" smtClean="0"/>
              <a:t>”</a:t>
            </a:r>
          </a:p>
          <a:p>
            <a:pPr fontAlgn="auto">
              <a:spcAft>
                <a:spcPts val="0"/>
              </a:spcAft>
              <a:buFont typeface="Arial" pitchFamily="34" charset="0"/>
              <a:buChar char="•"/>
              <a:defRPr/>
            </a:pPr>
            <a:endParaRPr lang="en-US" dirty="0"/>
          </a:p>
        </p:txBody>
      </p:sp>
      <p:pic>
        <p:nvPicPr>
          <p:cNvPr id="329731" name="Picture 2" title="Man angry to be awakened by alarm clock"/>
          <p:cNvPicPr>
            <a:picLocks noChangeAspect="1" noChangeArrowheads="1"/>
          </p:cNvPicPr>
          <p:nvPr/>
        </p:nvPicPr>
        <p:blipFill>
          <a:blip r:embed="rId3" cstate="print"/>
          <a:srcRect/>
          <a:stretch>
            <a:fillRect/>
          </a:stretch>
        </p:blipFill>
        <p:spPr bwMode="auto">
          <a:xfrm>
            <a:off x="6124074" y="1752600"/>
            <a:ext cx="2593855" cy="38862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itle 1"/>
          <p:cNvSpPr>
            <a:spLocks noGrp="1"/>
          </p:cNvSpPr>
          <p:nvPr>
            <p:ph type="title"/>
          </p:nvPr>
        </p:nvSpPr>
        <p:spPr/>
        <p:txBody>
          <a:bodyPr>
            <a:normAutofit fontScale="90000"/>
          </a:bodyPr>
          <a:lstStyle/>
          <a:p>
            <a:pPr>
              <a:lnSpc>
                <a:spcPts val="4575"/>
              </a:lnSpc>
            </a:pPr>
            <a:r>
              <a:rPr lang="en-US" dirty="0" smtClean="0"/>
              <a:t>Fatigue Management “Do’s”</a:t>
            </a:r>
            <a:br>
              <a:rPr lang="en-US" dirty="0" smtClean="0"/>
            </a:br>
            <a:r>
              <a:rPr lang="en-US" dirty="0" smtClean="0"/>
              <a:t>(1 of 2) </a:t>
            </a:r>
          </a:p>
        </p:txBody>
      </p:sp>
      <p:sp>
        <p:nvSpPr>
          <p:cNvPr id="3" name="Content Placeholder 2"/>
          <p:cNvSpPr>
            <a:spLocks noGrp="1"/>
          </p:cNvSpPr>
          <p:nvPr>
            <p:ph idx="1"/>
          </p:nvPr>
        </p:nvSpPr>
        <p:spPr>
          <a:xfrm>
            <a:off x="457200" y="1600200"/>
            <a:ext cx="5824538" cy="4525963"/>
          </a:xfrm>
        </p:spPr>
        <p:txBody>
          <a:bodyPr rtlCol="0">
            <a:normAutofit fontScale="85000" lnSpcReduction="10000"/>
          </a:bodyPr>
          <a:lstStyle/>
          <a:p>
            <a:pPr fontAlgn="auto">
              <a:spcAft>
                <a:spcPts val="0"/>
              </a:spcAft>
              <a:buFont typeface="Arial" pitchFamily="34" charset="0"/>
              <a:buChar char="•"/>
              <a:defRPr/>
            </a:pPr>
            <a:r>
              <a:rPr lang="en-US" dirty="0" smtClean="0"/>
              <a:t>Value alertness and wellness</a:t>
            </a:r>
          </a:p>
          <a:p>
            <a:pPr fontAlgn="auto">
              <a:spcAft>
                <a:spcPts val="0"/>
              </a:spcAft>
              <a:buFont typeface="Arial" pitchFamily="34" charset="0"/>
              <a:buChar char="•"/>
              <a:defRPr/>
            </a:pPr>
            <a:r>
              <a:rPr lang="en-US" dirty="0" smtClean="0"/>
              <a:t>Recognize sleep as a main ingredient</a:t>
            </a:r>
          </a:p>
          <a:p>
            <a:pPr fontAlgn="auto">
              <a:spcAft>
                <a:spcPts val="0"/>
              </a:spcAft>
              <a:buFont typeface="Arial" pitchFamily="34" charset="0"/>
              <a:buChar char="•"/>
              <a:defRPr/>
            </a:pPr>
            <a:r>
              <a:rPr lang="en-US" dirty="0" smtClean="0"/>
              <a:t>Be aware of the fatigue factors affecting you at any time</a:t>
            </a:r>
          </a:p>
          <a:p>
            <a:pPr fontAlgn="auto">
              <a:spcAft>
                <a:spcPts val="0"/>
              </a:spcAft>
              <a:buFont typeface="Arial" pitchFamily="34" charset="0"/>
              <a:buChar char="•"/>
              <a:defRPr/>
            </a:pPr>
            <a:r>
              <a:rPr lang="en-US" dirty="0" smtClean="0"/>
              <a:t>Self-assess your fatigue level based on </a:t>
            </a:r>
            <a:r>
              <a:rPr lang="en-US" i="1" dirty="0" smtClean="0"/>
              <a:t>objective</a:t>
            </a:r>
            <a:r>
              <a:rPr lang="en-US" dirty="0" smtClean="0"/>
              <a:t> signs</a:t>
            </a:r>
          </a:p>
          <a:p>
            <a:pPr fontAlgn="auto">
              <a:spcAft>
                <a:spcPts val="0"/>
              </a:spcAft>
              <a:buFont typeface="Arial" pitchFamily="34" charset="0"/>
              <a:buChar char="•"/>
              <a:defRPr/>
            </a:pPr>
            <a:r>
              <a:rPr lang="en-US" dirty="0" smtClean="0"/>
              <a:t>Try to “go with” your circadian rhythms, not against them</a:t>
            </a:r>
          </a:p>
          <a:p>
            <a:pPr fontAlgn="auto">
              <a:spcAft>
                <a:spcPts val="0"/>
              </a:spcAft>
              <a:buFont typeface="Arial" pitchFamily="34" charset="0"/>
              <a:buChar char="•"/>
              <a:defRPr/>
            </a:pPr>
            <a:r>
              <a:rPr lang="en-US" dirty="0" smtClean="0"/>
              <a:t>Use dark and light as aids to fatigue management</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a:p>
        </p:txBody>
      </p:sp>
      <p:pic>
        <p:nvPicPr>
          <p:cNvPr id="331779" name="Picture 4" title="Cartoon collage:  positive sleep practices"/>
          <p:cNvPicPr>
            <a:picLocks noChangeAspect="1" noChangeArrowheads="1"/>
          </p:cNvPicPr>
          <p:nvPr/>
        </p:nvPicPr>
        <p:blipFill>
          <a:blip r:embed="rId3" cstate="print"/>
          <a:srcRect l="13000" t="3334" r="13000" b="12666"/>
          <a:stretch>
            <a:fillRect/>
          </a:stretch>
        </p:blipFill>
        <p:spPr bwMode="auto">
          <a:xfrm>
            <a:off x="6096000" y="1981200"/>
            <a:ext cx="2867025" cy="24384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Fatigue Management “Do’s” </a:t>
            </a:r>
            <a:br>
              <a:rPr lang="en-US" dirty="0" smtClean="0"/>
            </a:br>
            <a:r>
              <a:rPr lang="en-US" dirty="0" smtClean="0"/>
              <a:t>(2 of 2) </a:t>
            </a:r>
            <a:endParaRPr lang="en-US" dirty="0"/>
          </a:p>
        </p:txBody>
      </p:sp>
      <p:sp>
        <p:nvSpPr>
          <p:cNvPr id="333826" name="Content Placeholder 2"/>
          <p:cNvSpPr>
            <a:spLocks noGrp="1"/>
          </p:cNvSpPr>
          <p:nvPr>
            <p:ph idx="1"/>
          </p:nvPr>
        </p:nvSpPr>
        <p:spPr>
          <a:xfrm>
            <a:off x="457200" y="1600200"/>
            <a:ext cx="5795963" cy="4525963"/>
          </a:xfrm>
        </p:spPr>
        <p:txBody>
          <a:bodyPr/>
          <a:lstStyle/>
          <a:p>
            <a:r>
              <a:rPr lang="en-US" sz="3000" dirty="0" smtClean="0"/>
              <a:t>Seek OSA screening if you have risk factors</a:t>
            </a:r>
          </a:p>
          <a:p>
            <a:r>
              <a:rPr lang="en-US" sz="3000" dirty="0" smtClean="0"/>
              <a:t>Follow the 5 keys to wellness</a:t>
            </a:r>
          </a:p>
          <a:p>
            <a:r>
              <a:rPr lang="en-US" sz="3000" dirty="0" smtClean="0"/>
              <a:t>Use caffeine wisely</a:t>
            </a:r>
          </a:p>
          <a:p>
            <a:r>
              <a:rPr lang="en-US" sz="3000" dirty="0" smtClean="0"/>
              <a:t>Be cautious about other drugs</a:t>
            </a:r>
          </a:p>
          <a:p>
            <a:r>
              <a:rPr lang="en-US" sz="3000" dirty="0" smtClean="0"/>
              <a:t>Take breaks, especially with naps</a:t>
            </a:r>
          </a:p>
          <a:p>
            <a:r>
              <a:rPr lang="en-US" sz="3000" dirty="0" smtClean="0"/>
              <a:t>Comply with HOS rules</a:t>
            </a:r>
          </a:p>
          <a:p>
            <a:r>
              <a:rPr lang="en-US" sz="3000" dirty="0" smtClean="0"/>
              <a:t>Wear your safety belt!</a:t>
            </a:r>
          </a:p>
          <a:p>
            <a:endParaRPr lang="en-US" dirty="0" smtClean="0"/>
          </a:p>
          <a:p>
            <a:endParaRPr lang="en-US" dirty="0" smtClean="0"/>
          </a:p>
        </p:txBody>
      </p:sp>
      <p:pic>
        <p:nvPicPr>
          <p:cNvPr id="6" name="Picture 4" title="Cartoon collage:  positive sleep practices"/>
          <p:cNvPicPr>
            <a:picLocks noChangeAspect="1" noChangeArrowheads="1"/>
          </p:cNvPicPr>
          <p:nvPr/>
        </p:nvPicPr>
        <p:blipFill>
          <a:blip r:embed="rId3" cstate="print"/>
          <a:srcRect l="13000" t="3334" r="13000" b="12666"/>
          <a:stretch>
            <a:fillRect/>
          </a:stretch>
        </p:blipFill>
        <p:spPr bwMode="auto">
          <a:xfrm>
            <a:off x="6096000" y="1981200"/>
            <a:ext cx="2867025" cy="24384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p:txBody>
          <a:bodyPr/>
          <a:lstStyle/>
          <a:p>
            <a:pPr>
              <a:lnSpc>
                <a:spcPts val="4575"/>
              </a:lnSpc>
            </a:pPr>
            <a:r>
              <a:rPr lang="en-US" sz="4900" dirty="0" smtClean="0"/>
              <a:t>Fatigue Management “Don’ts” </a:t>
            </a:r>
            <a:endParaRPr lang="en-US" dirty="0" smtClean="0"/>
          </a:p>
        </p:txBody>
      </p:sp>
      <p:sp>
        <p:nvSpPr>
          <p:cNvPr id="3" name="Content Placeholder 2"/>
          <p:cNvSpPr>
            <a:spLocks noGrp="1"/>
          </p:cNvSpPr>
          <p:nvPr>
            <p:ph idx="1"/>
          </p:nvPr>
        </p:nvSpPr>
        <p:spPr>
          <a:xfrm>
            <a:off x="457200" y="1600200"/>
            <a:ext cx="5791200" cy="4525963"/>
          </a:xfrm>
        </p:spPr>
        <p:txBody>
          <a:bodyPr rtlCol="0">
            <a:normAutofit fontScale="85000" lnSpcReduction="10000"/>
          </a:bodyPr>
          <a:lstStyle/>
          <a:p>
            <a:pPr fontAlgn="auto">
              <a:spcAft>
                <a:spcPts val="0"/>
              </a:spcAft>
              <a:buFont typeface="Arial" pitchFamily="34" charset="0"/>
              <a:buChar char="•"/>
              <a:defRPr/>
            </a:pPr>
            <a:r>
              <a:rPr lang="en-US" dirty="0" smtClean="0"/>
              <a:t>Ignore signs of fatigue</a:t>
            </a:r>
          </a:p>
          <a:p>
            <a:pPr fontAlgn="auto">
              <a:spcAft>
                <a:spcPts val="0"/>
              </a:spcAft>
              <a:buFont typeface="Arial" pitchFamily="34" charset="0"/>
              <a:buChar char="•"/>
              <a:defRPr/>
            </a:pPr>
            <a:r>
              <a:rPr lang="en-US" dirty="0" smtClean="0"/>
              <a:t>Use caffeine excessively</a:t>
            </a:r>
          </a:p>
          <a:p>
            <a:pPr fontAlgn="auto">
              <a:spcAft>
                <a:spcPts val="0"/>
              </a:spcAft>
              <a:buFont typeface="Arial" pitchFamily="34" charset="0"/>
              <a:buChar char="•"/>
              <a:defRPr/>
            </a:pPr>
            <a:r>
              <a:rPr lang="en-US" dirty="0" smtClean="0"/>
              <a:t>Use alcohol as a sleep aid</a:t>
            </a:r>
          </a:p>
          <a:p>
            <a:pPr fontAlgn="auto">
              <a:spcAft>
                <a:spcPts val="0"/>
              </a:spcAft>
              <a:buFont typeface="Arial" pitchFamily="34" charset="0"/>
              <a:buChar char="•"/>
              <a:defRPr/>
            </a:pPr>
            <a:r>
              <a:rPr lang="en-US" dirty="0" smtClean="0"/>
              <a:t>Eat heavy meals before driving</a:t>
            </a:r>
          </a:p>
          <a:p>
            <a:pPr fontAlgn="auto">
              <a:spcAft>
                <a:spcPts val="0"/>
              </a:spcAft>
              <a:buFont typeface="Arial" pitchFamily="34" charset="0"/>
              <a:buChar char="•"/>
              <a:defRPr/>
            </a:pPr>
            <a:r>
              <a:rPr lang="en-US" dirty="0" smtClean="0"/>
              <a:t>Rotate your daily work-rest schedule backwards (when you can avoid it)</a:t>
            </a:r>
          </a:p>
          <a:p>
            <a:pPr fontAlgn="auto">
              <a:spcAft>
                <a:spcPts val="0"/>
              </a:spcAft>
              <a:buFont typeface="Arial" pitchFamily="34" charset="0"/>
              <a:buChar char="•"/>
              <a:defRPr/>
            </a:pPr>
            <a:r>
              <a:rPr lang="en-US" dirty="0" smtClean="0"/>
              <a:t>Exercise strenuously just before sleep periods</a:t>
            </a:r>
          </a:p>
          <a:p>
            <a:pPr fontAlgn="auto">
              <a:spcAft>
                <a:spcPts val="0"/>
              </a:spcAft>
              <a:buFont typeface="Arial" pitchFamily="34" charset="0"/>
              <a:buChar char="•"/>
              <a:defRPr/>
            </a:pPr>
            <a:r>
              <a:rPr lang="en-US" dirty="0" smtClean="0"/>
              <a:t>Let a sleep debt worsen</a:t>
            </a:r>
          </a:p>
          <a:p>
            <a:pPr fontAlgn="auto">
              <a:spcAft>
                <a:spcPts val="0"/>
              </a:spcAft>
              <a:buFont typeface="Arial" pitchFamily="34" charset="0"/>
              <a:buChar char="•"/>
              <a:defRPr/>
            </a:pPr>
            <a:r>
              <a:rPr lang="en-US" dirty="0" smtClean="0"/>
              <a:t>Set the alarm clock on weekends </a:t>
            </a:r>
          </a:p>
          <a:p>
            <a:pPr fontAlgn="auto">
              <a:spcAft>
                <a:spcPts val="0"/>
              </a:spcAft>
              <a:buFont typeface="Arial" pitchFamily="34" charset="0"/>
              <a:buChar char="•"/>
              <a:defRPr/>
            </a:pPr>
            <a:endParaRPr lang="en-US" dirty="0">
              <a:solidFill>
                <a:srgbClr val="002060"/>
              </a:solidFill>
            </a:endParaRPr>
          </a:p>
        </p:txBody>
      </p:sp>
      <p:pic>
        <p:nvPicPr>
          <p:cNvPr id="335875" name="Picture 2" title="Man’s arm reaching for alarm clock"/>
          <p:cNvPicPr>
            <a:picLocks noChangeAspect="1" noChangeArrowheads="1"/>
          </p:cNvPicPr>
          <p:nvPr/>
        </p:nvPicPr>
        <p:blipFill>
          <a:blip r:embed="rId3" cstate="print"/>
          <a:srcRect/>
          <a:stretch>
            <a:fillRect/>
          </a:stretch>
        </p:blipFill>
        <p:spPr bwMode="auto">
          <a:xfrm>
            <a:off x="6324600" y="1905000"/>
            <a:ext cx="2370138" cy="37338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itle 1"/>
          <p:cNvSpPr>
            <a:spLocks noGrp="1"/>
          </p:cNvSpPr>
          <p:nvPr>
            <p:ph type="title"/>
          </p:nvPr>
        </p:nvSpPr>
        <p:spPr/>
        <p:txBody>
          <a:bodyPr/>
          <a:lstStyle/>
          <a:p>
            <a:pPr>
              <a:lnSpc>
                <a:spcPts val="4575"/>
              </a:lnSpc>
            </a:pPr>
            <a:r>
              <a:rPr lang="en-US" sz="4900" dirty="0" smtClean="0"/>
              <a:t>Module 3 Exam </a:t>
            </a:r>
            <a:endParaRPr lang="en-US" dirty="0" smtClean="0"/>
          </a:p>
        </p:txBody>
      </p:sp>
      <p:sp>
        <p:nvSpPr>
          <p:cNvPr id="337922" name="Content Placeholder 2"/>
          <p:cNvSpPr>
            <a:spLocks noGrp="1"/>
          </p:cNvSpPr>
          <p:nvPr>
            <p:ph idx="1"/>
          </p:nvPr>
        </p:nvSpPr>
        <p:spPr/>
        <p:txBody>
          <a:bodyPr/>
          <a:lstStyle/>
          <a:p>
            <a:r>
              <a:rPr lang="en-US" dirty="0" smtClean="0">
                <a:solidFill>
                  <a:srgbClr val="002060"/>
                </a:solidFill>
              </a:rPr>
              <a:t>Instructions</a:t>
            </a:r>
          </a:p>
          <a:p>
            <a:r>
              <a:rPr lang="en-US" dirty="0" smtClean="0">
                <a:solidFill>
                  <a:srgbClr val="002060"/>
                </a:solidFill>
              </a:rPr>
              <a:t>30-question exam</a:t>
            </a:r>
          </a:p>
          <a:p>
            <a:endParaRPr lang="en-US" dirty="0" smtClean="0">
              <a:solidFill>
                <a:srgbClr val="002060"/>
              </a:solidFill>
            </a:endParaRPr>
          </a:p>
        </p:txBody>
      </p:sp>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solidFill>
                  <a:srgbClr val="002060"/>
                </a:solidFill>
              </a:rPr>
              <a:t> </a:t>
            </a:r>
            <a:r>
              <a:rPr lang="en-US" dirty="0" smtClean="0"/>
              <a:t>What is Fatigue?</a:t>
            </a:r>
            <a:endParaRPr lang="en-US" dirty="0"/>
          </a:p>
        </p:txBody>
      </p:sp>
      <p:sp>
        <p:nvSpPr>
          <p:cNvPr id="3" name="Content Placeholder 2"/>
          <p:cNvSpPr>
            <a:spLocks noGrp="1"/>
          </p:cNvSpPr>
          <p:nvPr>
            <p:ph idx="1"/>
          </p:nvPr>
        </p:nvSpPr>
        <p:spPr/>
        <p:txBody>
          <a:bodyPr/>
          <a:lstStyle/>
          <a:p>
            <a:pPr>
              <a:buNone/>
            </a:pPr>
            <a:r>
              <a:rPr lang="en-US" u="sng" dirty="0" smtClean="0"/>
              <a:t>Topics</a:t>
            </a:r>
            <a:r>
              <a:rPr lang="en-US" dirty="0" smtClean="0"/>
              <a:t>: </a:t>
            </a:r>
          </a:p>
          <a:p>
            <a:pPr lvl="0"/>
            <a:r>
              <a:rPr lang="en-US" dirty="0" smtClean="0"/>
              <a:t>Fatigue elements/aspects</a:t>
            </a:r>
          </a:p>
          <a:p>
            <a:pPr lvl="0"/>
            <a:r>
              <a:rPr lang="en-US" dirty="0" smtClean="0"/>
              <a:t>Two categories of fatigue:</a:t>
            </a:r>
          </a:p>
          <a:p>
            <a:pPr lvl="1"/>
            <a:r>
              <a:rPr lang="en-US" dirty="0" smtClean="0"/>
              <a:t>Internal</a:t>
            </a:r>
          </a:p>
          <a:p>
            <a:pPr lvl="1"/>
            <a:r>
              <a:rPr lang="en-US" dirty="0" smtClean="0"/>
              <a:t>Task-related</a:t>
            </a:r>
          </a:p>
          <a:p>
            <a:pPr lvl="0"/>
            <a:r>
              <a:rPr lang="en-US" dirty="0" smtClean="0"/>
              <a:t>How fatigue progresses</a:t>
            </a:r>
          </a:p>
          <a:p>
            <a:pPr lvl="0"/>
            <a:r>
              <a:rPr lang="en-US" dirty="0" smtClean="0"/>
              <a:t>Sleep as the principal antidote to fatigue</a:t>
            </a:r>
          </a:p>
          <a:p>
            <a:pPr>
              <a:buNone/>
            </a:pPr>
            <a:endParaRPr lang="en-US" dirty="0"/>
          </a:p>
        </p:txBody>
      </p:sp>
    </p:spTree>
    <p:extLst>
      <p:ext uri="{BB962C8B-B14F-4D97-AF65-F5344CB8AC3E}">
        <p14:creationId xmlns:p14="http://schemas.microsoft.com/office/powerpoint/2010/main" val="3682311442"/>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
            </a:r>
            <a:br>
              <a:rPr lang="en-US" sz="4900" dirty="0" smtClean="0"/>
            </a:br>
            <a:r>
              <a:rPr lang="en-US" sz="4900" dirty="0" smtClean="0"/>
              <a:t>Fatigue involves . . .  </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Decreased alertness</a:t>
            </a:r>
          </a:p>
          <a:p>
            <a:r>
              <a:rPr lang="en-US" dirty="0" smtClean="0"/>
              <a:t>Decreased attention to the                    environment (vigilance)</a:t>
            </a:r>
          </a:p>
          <a:p>
            <a:r>
              <a:rPr lang="en-US" dirty="0" smtClean="0"/>
              <a:t>Reduced performance</a:t>
            </a:r>
          </a:p>
          <a:p>
            <a:r>
              <a:rPr lang="en-US" dirty="0" smtClean="0"/>
              <a:t>Reduced motivation</a:t>
            </a:r>
          </a:p>
          <a:p>
            <a:r>
              <a:rPr lang="en-US" dirty="0" smtClean="0"/>
              <a:t>Irritability</a:t>
            </a:r>
          </a:p>
          <a:p>
            <a:r>
              <a:rPr lang="en-US" dirty="0" smtClean="0"/>
              <a:t>Impaired judgment</a:t>
            </a:r>
          </a:p>
          <a:p>
            <a:r>
              <a:rPr lang="en-US" dirty="0" smtClean="0"/>
              <a:t>Feelings of drowsiness</a:t>
            </a:r>
            <a:endParaRPr lang="en-US" dirty="0" smtClean="0">
              <a:latin typeface="+mj-lt"/>
            </a:endParaRPr>
          </a:p>
          <a:p>
            <a:endParaRPr lang="en-US" dirty="0">
              <a:solidFill>
                <a:srgbClr val="002060"/>
              </a:solidFill>
            </a:endParaRPr>
          </a:p>
        </p:txBody>
      </p:sp>
      <p:pic>
        <p:nvPicPr>
          <p:cNvPr id="8194" name="Picture 2" title="Sleepy man with tow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81200"/>
            <a:ext cx="2328863" cy="349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086896"/>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Internal vs. Task-Related Fatigue </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Two general categories of fatigue:</a:t>
            </a:r>
          </a:p>
          <a:p>
            <a:pPr lvl="1"/>
            <a:r>
              <a:rPr lang="en-US" sz="3200" b="1" dirty="0" smtClean="0"/>
              <a:t>Internal fatigue</a:t>
            </a:r>
            <a:br>
              <a:rPr lang="en-US" sz="3200" b="1" dirty="0" smtClean="0"/>
            </a:br>
            <a:r>
              <a:rPr lang="en-US" sz="3200" dirty="0" smtClean="0"/>
              <a:t>(sleep-related)</a:t>
            </a:r>
          </a:p>
          <a:p>
            <a:pPr lvl="1"/>
            <a:r>
              <a:rPr lang="en-US" sz="3200" b="1" dirty="0" smtClean="0"/>
              <a:t>Task-related fatigue</a:t>
            </a:r>
            <a:br>
              <a:rPr lang="en-US" sz="3200" b="1" dirty="0" smtClean="0"/>
            </a:br>
            <a:r>
              <a:rPr lang="en-US" sz="3200" dirty="0" smtClean="0"/>
              <a:t>(activity-related)</a:t>
            </a:r>
            <a:endParaRPr lang="en-US" sz="3200" b="1" dirty="0" smtClean="0"/>
          </a:p>
          <a:p>
            <a:r>
              <a:rPr lang="en-US" dirty="0" smtClean="0"/>
              <a:t>Both can affect your performance even if you don’t fall asleep-at-the-wheel</a:t>
            </a:r>
          </a:p>
          <a:p>
            <a:r>
              <a:rPr lang="en-US" dirty="0" smtClean="0"/>
              <a:t>Reduced </a:t>
            </a:r>
            <a:r>
              <a:rPr lang="en-US" b="1" i="1" dirty="0" smtClean="0"/>
              <a:t>vigilance</a:t>
            </a:r>
            <a:r>
              <a:rPr lang="en-US" dirty="0" smtClean="0"/>
              <a:t> begins well before feelings of sleepiness </a:t>
            </a:r>
            <a:endParaRPr lang="en-US" dirty="0"/>
          </a:p>
        </p:txBody>
      </p:sp>
    </p:spTree>
    <p:extLst>
      <p:ext uri="{BB962C8B-B14F-4D97-AF65-F5344CB8AC3E}">
        <p14:creationId xmlns:p14="http://schemas.microsoft.com/office/powerpoint/2010/main" val="1212083480"/>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dirty="0" smtClean="0"/>
              <a:t/>
            </a:r>
            <a:br>
              <a:rPr lang="en-US" dirty="0" smtClean="0"/>
            </a:br>
            <a:r>
              <a:rPr lang="en-US" dirty="0" smtClean="0"/>
              <a:t>Internal vs. Task-Related Fatigue </a:t>
            </a:r>
            <a:br>
              <a:rPr lang="en-US" dirty="0" smtClean="0"/>
            </a:br>
            <a:endParaRPr lang="en-US" dirty="0"/>
          </a:p>
        </p:txBody>
      </p:sp>
      <p:grpSp>
        <p:nvGrpSpPr>
          <p:cNvPr id="30" name="Group 29"/>
          <p:cNvGrpSpPr/>
          <p:nvPr/>
        </p:nvGrpSpPr>
        <p:grpSpPr>
          <a:xfrm>
            <a:off x="1447800" y="1536372"/>
            <a:ext cx="3126222" cy="2656695"/>
            <a:chOff x="1447800" y="1536372"/>
            <a:chExt cx="3126222" cy="2656695"/>
          </a:xfrm>
        </p:grpSpPr>
        <p:sp>
          <p:nvSpPr>
            <p:cNvPr id="6" name="Rounded Rectangle 5"/>
            <p:cNvSpPr/>
            <p:nvPr/>
          </p:nvSpPr>
          <p:spPr>
            <a:xfrm>
              <a:off x="1447800" y="1536372"/>
              <a:ext cx="2983523" cy="255454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7" name="TextBox 6"/>
            <p:cNvSpPr txBox="1"/>
            <p:nvPr/>
          </p:nvSpPr>
          <p:spPr>
            <a:xfrm>
              <a:off x="1564122" y="1576966"/>
              <a:ext cx="3009900" cy="2616101"/>
            </a:xfrm>
            <a:prstGeom prst="rect">
              <a:avLst/>
            </a:prstGeom>
            <a:noFill/>
          </p:spPr>
          <p:txBody>
            <a:bodyPr wrap="square" rtlCol="0">
              <a:spAutoFit/>
            </a:bodyPr>
            <a:lstStyle/>
            <a:p>
              <a:r>
                <a:rPr lang="en-US" sz="2400" dirty="0" smtClean="0">
                  <a:solidFill>
                    <a:schemeClr val="bg1"/>
                  </a:solidFill>
                </a:rPr>
                <a:t>Internal Factors</a:t>
              </a:r>
            </a:p>
            <a:p>
              <a:pPr marL="285750" indent="-285750">
                <a:buFont typeface="Arial" pitchFamily="34" charset="0"/>
                <a:buChar char="•"/>
              </a:pPr>
              <a:r>
                <a:rPr lang="en-US" sz="2000" dirty="0" smtClean="0">
                  <a:solidFill>
                    <a:schemeClr val="bg1"/>
                  </a:solidFill>
                </a:rPr>
                <a:t>Individual Susceptibility</a:t>
              </a:r>
            </a:p>
            <a:p>
              <a:pPr marL="285750" indent="-285750">
                <a:buFont typeface="Arial" pitchFamily="34" charset="0"/>
                <a:buChar char="•"/>
              </a:pPr>
              <a:r>
                <a:rPr lang="en-US" sz="2000" dirty="0" smtClean="0">
                  <a:solidFill>
                    <a:schemeClr val="bg1"/>
                  </a:solidFill>
                </a:rPr>
                <a:t>Amount </a:t>
              </a:r>
              <a:r>
                <a:rPr lang="en-US" sz="2000" dirty="0">
                  <a:solidFill>
                    <a:schemeClr val="bg1"/>
                  </a:solidFill>
                </a:rPr>
                <a:t>of </a:t>
              </a:r>
              <a:r>
                <a:rPr lang="en-US" sz="2000" dirty="0" smtClean="0">
                  <a:solidFill>
                    <a:schemeClr val="bg1"/>
                  </a:solidFill>
                </a:rPr>
                <a:t>Sleep</a:t>
              </a:r>
            </a:p>
            <a:p>
              <a:pPr marL="285750" indent="-285750">
                <a:buFont typeface="Arial" pitchFamily="34" charset="0"/>
                <a:buChar char="•"/>
              </a:pPr>
              <a:r>
                <a:rPr lang="en-US" sz="2000" dirty="0" smtClean="0">
                  <a:solidFill>
                    <a:schemeClr val="bg1"/>
                  </a:solidFill>
                </a:rPr>
                <a:t>Time-of-Day</a:t>
              </a:r>
              <a:endParaRPr lang="en-US" sz="2000" dirty="0">
                <a:solidFill>
                  <a:schemeClr val="bg1"/>
                </a:solidFill>
              </a:endParaRPr>
            </a:p>
            <a:p>
              <a:pPr marL="285750" indent="-285750">
                <a:buFont typeface="Arial" pitchFamily="34" charset="0"/>
                <a:buChar char="•"/>
              </a:pPr>
              <a:r>
                <a:rPr lang="en-US" sz="2000" dirty="0" smtClean="0">
                  <a:solidFill>
                    <a:schemeClr val="bg1"/>
                  </a:solidFill>
                </a:rPr>
                <a:t>Time Awake</a:t>
              </a:r>
            </a:p>
            <a:p>
              <a:pPr marL="285750" indent="-285750">
                <a:buFont typeface="Arial" pitchFamily="34" charset="0"/>
                <a:buChar char="•"/>
              </a:pPr>
              <a:r>
                <a:rPr lang="en-US" sz="2000" dirty="0" smtClean="0">
                  <a:solidFill>
                    <a:schemeClr val="bg1"/>
                  </a:solidFill>
                </a:rPr>
                <a:t>Stimulants</a:t>
              </a:r>
              <a:r>
                <a:rPr lang="en-US" sz="2000" dirty="0">
                  <a:solidFill>
                    <a:schemeClr val="bg1"/>
                  </a:solidFill>
                </a:rPr>
                <a:t>, Other </a:t>
              </a:r>
              <a:r>
                <a:rPr lang="en-US" sz="2000" dirty="0" smtClean="0">
                  <a:solidFill>
                    <a:schemeClr val="bg1"/>
                  </a:solidFill>
                </a:rPr>
                <a:t>Drugs</a:t>
              </a:r>
            </a:p>
            <a:p>
              <a:pPr marL="285750" indent="-285750">
                <a:buFont typeface="Arial" pitchFamily="34" charset="0"/>
                <a:buChar char="•"/>
              </a:pPr>
              <a:r>
                <a:rPr lang="en-US" sz="2000" dirty="0" smtClean="0">
                  <a:solidFill>
                    <a:schemeClr val="bg1"/>
                  </a:solidFill>
                </a:rPr>
                <a:t>Health</a:t>
              </a:r>
            </a:p>
            <a:p>
              <a:pPr marL="285750" indent="-285750">
                <a:buFont typeface="Arial" pitchFamily="34" charset="0"/>
                <a:buChar char="•"/>
              </a:pPr>
              <a:r>
                <a:rPr lang="en-US" sz="2000" dirty="0" smtClean="0">
                  <a:solidFill>
                    <a:schemeClr val="bg1"/>
                  </a:solidFill>
                </a:rPr>
                <a:t>Mood</a:t>
              </a:r>
              <a:endParaRPr lang="en-US" sz="2000" dirty="0">
                <a:solidFill>
                  <a:schemeClr val="bg1"/>
                </a:solidFill>
              </a:endParaRPr>
            </a:p>
          </p:txBody>
        </p:sp>
      </p:grpSp>
      <p:grpSp>
        <p:nvGrpSpPr>
          <p:cNvPr id="31" name="Group 30"/>
          <p:cNvGrpSpPr/>
          <p:nvPr/>
        </p:nvGrpSpPr>
        <p:grpSpPr>
          <a:xfrm>
            <a:off x="4648200" y="1536372"/>
            <a:ext cx="3129615" cy="2513936"/>
            <a:chOff x="4648200" y="1536372"/>
            <a:chExt cx="3129615" cy="2513936"/>
          </a:xfrm>
        </p:grpSpPr>
        <p:sp>
          <p:nvSpPr>
            <p:cNvPr id="8" name="Rounded Rectangle 7"/>
            <p:cNvSpPr/>
            <p:nvPr/>
          </p:nvSpPr>
          <p:spPr>
            <a:xfrm>
              <a:off x="4648200" y="1536372"/>
              <a:ext cx="3124200" cy="2513936"/>
            </a:xfrm>
            <a:prstGeom prst="roundRect">
              <a:avLst/>
            </a:prstGeom>
            <a:solidFill>
              <a:schemeClr val="accent6"/>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0" name="TextBox 9"/>
            <p:cNvSpPr txBox="1"/>
            <p:nvPr/>
          </p:nvSpPr>
          <p:spPr>
            <a:xfrm>
              <a:off x="4882215" y="1600200"/>
              <a:ext cx="2895600" cy="1846659"/>
            </a:xfrm>
            <a:prstGeom prst="rect">
              <a:avLst/>
            </a:prstGeom>
            <a:noFill/>
          </p:spPr>
          <p:txBody>
            <a:bodyPr wrap="square" rtlCol="0">
              <a:spAutoFit/>
            </a:bodyPr>
            <a:lstStyle/>
            <a:p>
              <a:r>
                <a:rPr lang="en-US" sz="2400" dirty="0">
                  <a:solidFill>
                    <a:schemeClr val="bg1"/>
                  </a:solidFill>
                </a:rPr>
                <a:t>Task-Related Factors</a:t>
              </a:r>
            </a:p>
            <a:p>
              <a:pPr marL="285750" indent="-285750">
                <a:buFont typeface="Arial" pitchFamily="34" charset="0"/>
                <a:buChar char="•"/>
              </a:pPr>
              <a:r>
                <a:rPr lang="en-US" sz="2400" dirty="0">
                  <a:solidFill>
                    <a:schemeClr val="bg1"/>
                  </a:solidFill>
                </a:rPr>
                <a:t>Time-on-Task</a:t>
              </a:r>
            </a:p>
            <a:p>
              <a:pPr marL="285750" indent="-285750">
                <a:buFont typeface="Arial" pitchFamily="34" charset="0"/>
                <a:buChar char="•"/>
              </a:pPr>
              <a:r>
                <a:rPr lang="en-US" sz="2400" dirty="0">
                  <a:solidFill>
                    <a:schemeClr val="bg1"/>
                  </a:solidFill>
                </a:rPr>
                <a:t>Task Complexity</a:t>
              </a:r>
            </a:p>
            <a:p>
              <a:pPr marL="285750" indent="-285750">
                <a:buFont typeface="Arial" pitchFamily="34" charset="0"/>
                <a:buChar char="•"/>
              </a:pPr>
              <a:r>
                <a:rPr lang="en-US" sz="2400" dirty="0">
                  <a:solidFill>
                    <a:schemeClr val="bg1"/>
                  </a:solidFill>
                </a:rPr>
                <a:t>Task Monotony</a:t>
              </a:r>
            </a:p>
            <a:p>
              <a:endParaRPr lang="en-US" dirty="0"/>
            </a:p>
          </p:txBody>
        </p:sp>
      </p:grpSp>
      <p:grpSp>
        <p:nvGrpSpPr>
          <p:cNvPr id="9" name="Group 8"/>
          <p:cNvGrpSpPr/>
          <p:nvPr/>
        </p:nvGrpSpPr>
        <p:grpSpPr>
          <a:xfrm>
            <a:off x="2811580" y="3920766"/>
            <a:ext cx="3276600" cy="1018356"/>
            <a:chOff x="2806767" y="3920766"/>
            <a:chExt cx="3276600" cy="1018356"/>
          </a:xfrm>
        </p:grpSpPr>
        <p:sp>
          <p:nvSpPr>
            <p:cNvPr id="11" name="Rounded Rectangle 10"/>
            <p:cNvSpPr/>
            <p:nvPr/>
          </p:nvSpPr>
          <p:spPr>
            <a:xfrm>
              <a:off x="2806767" y="4405722"/>
              <a:ext cx="3276600" cy="5334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2" name="TextBox 11"/>
            <p:cNvSpPr txBox="1"/>
            <p:nvPr/>
          </p:nvSpPr>
          <p:spPr>
            <a:xfrm>
              <a:off x="2853288" y="4441589"/>
              <a:ext cx="3220653" cy="461665"/>
            </a:xfrm>
            <a:prstGeom prst="rect">
              <a:avLst/>
            </a:prstGeom>
            <a:noFill/>
          </p:spPr>
          <p:txBody>
            <a:bodyPr wrap="square" rtlCol="0">
              <a:spAutoFit/>
            </a:bodyPr>
            <a:lstStyle/>
            <a:p>
              <a:r>
                <a:rPr lang="en-US" dirty="0" smtClean="0"/>
                <a:t>	</a:t>
              </a:r>
              <a:r>
                <a:rPr lang="en-US" sz="2400" dirty="0" smtClean="0">
                  <a:solidFill>
                    <a:schemeClr val="bg1"/>
                  </a:solidFill>
                </a:rPr>
                <a:t>ALERTNESS</a:t>
              </a:r>
              <a:endParaRPr lang="en-US" sz="2400" dirty="0">
                <a:solidFill>
                  <a:schemeClr val="bg1"/>
                </a:solidFill>
              </a:endParaRPr>
            </a:p>
          </p:txBody>
        </p:sp>
        <p:cxnSp>
          <p:nvCxnSpPr>
            <p:cNvPr id="18" name="Straight Arrow Connector 17"/>
            <p:cNvCxnSpPr/>
            <p:nvPr/>
          </p:nvCxnSpPr>
          <p:spPr>
            <a:xfrm>
              <a:off x="3373254" y="3920766"/>
              <a:ext cx="381000" cy="48495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882215" y="3920766"/>
              <a:ext cx="419100" cy="484956"/>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2811580" y="4903254"/>
            <a:ext cx="3276600" cy="939281"/>
            <a:chOff x="2811580" y="4903254"/>
            <a:chExt cx="3276600" cy="939281"/>
          </a:xfrm>
        </p:grpSpPr>
        <p:sp>
          <p:nvSpPr>
            <p:cNvPr id="13" name="Rounded Rectangle 12"/>
            <p:cNvSpPr/>
            <p:nvPr/>
          </p:nvSpPr>
          <p:spPr>
            <a:xfrm>
              <a:off x="2811580" y="5309135"/>
              <a:ext cx="3276600" cy="5334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5" name="TextBox 14"/>
            <p:cNvSpPr txBox="1"/>
            <p:nvPr/>
          </p:nvSpPr>
          <p:spPr>
            <a:xfrm>
              <a:off x="2867527" y="5345002"/>
              <a:ext cx="3220653" cy="461665"/>
            </a:xfrm>
            <a:prstGeom prst="rect">
              <a:avLst/>
            </a:prstGeom>
            <a:noFill/>
          </p:spPr>
          <p:txBody>
            <a:bodyPr wrap="square" rtlCol="0">
              <a:spAutoFit/>
            </a:bodyPr>
            <a:lstStyle/>
            <a:p>
              <a:r>
                <a:rPr lang="en-US" dirty="0"/>
                <a:t>	</a:t>
              </a:r>
              <a:r>
                <a:rPr lang="en-US" sz="2400" dirty="0" smtClean="0">
                  <a:solidFill>
                    <a:schemeClr val="bg1"/>
                  </a:solidFill>
                </a:rPr>
                <a:t>ATTENTION</a:t>
              </a:r>
              <a:endParaRPr lang="en-US" sz="2400" dirty="0">
                <a:solidFill>
                  <a:schemeClr val="bg1"/>
                </a:solidFill>
              </a:endParaRPr>
            </a:p>
          </p:txBody>
        </p:sp>
        <p:cxnSp>
          <p:nvCxnSpPr>
            <p:cNvPr id="22" name="Straight Arrow Connector 21"/>
            <p:cNvCxnSpPr>
              <a:stCxn id="12" idx="2"/>
              <a:endCxn id="15" idx="0"/>
            </p:cNvCxnSpPr>
            <p:nvPr/>
          </p:nvCxnSpPr>
          <p:spPr>
            <a:xfrm>
              <a:off x="4468428" y="4903254"/>
              <a:ext cx="9426" cy="441748"/>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438400" y="5870354"/>
            <a:ext cx="4191001" cy="911446"/>
            <a:chOff x="2438400" y="5870354"/>
            <a:chExt cx="4191001" cy="911446"/>
          </a:xfrm>
        </p:grpSpPr>
        <p:sp>
          <p:nvSpPr>
            <p:cNvPr id="14" name="Rounded Rectangle 13"/>
            <p:cNvSpPr/>
            <p:nvPr/>
          </p:nvSpPr>
          <p:spPr>
            <a:xfrm>
              <a:off x="2438400" y="6096000"/>
              <a:ext cx="4191000" cy="685800"/>
            </a:xfrm>
            <a:prstGeom prst="roundRect">
              <a:avLst/>
            </a:prstGeom>
            <a:solidFill>
              <a:schemeClr val="tx2"/>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 name="TextBox 15"/>
            <p:cNvSpPr txBox="1"/>
            <p:nvPr/>
          </p:nvSpPr>
          <p:spPr>
            <a:xfrm>
              <a:off x="2438401" y="6196197"/>
              <a:ext cx="4191000" cy="461665"/>
            </a:xfrm>
            <a:prstGeom prst="rect">
              <a:avLst/>
            </a:prstGeom>
            <a:noFill/>
          </p:spPr>
          <p:txBody>
            <a:bodyPr wrap="square" rtlCol="0">
              <a:spAutoFit/>
            </a:bodyPr>
            <a:lstStyle/>
            <a:p>
              <a:pPr algn="ctr"/>
              <a:r>
                <a:rPr lang="en-US" sz="2400" dirty="0" smtClean="0">
                  <a:solidFill>
                    <a:schemeClr val="bg1"/>
                  </a:solidFill>
                </a:rPr>
                <a:t>DRIVING PERFORMANCE</a:t>
              </a:r>
              <a:endParaRPr lang="en-US" sz="2400" dirty="0">
                <a:solidFill>
                  <a:schemeClr val="bg1"/>
                </a:solidFill>
              </a:endParaRPr>
            </a:p>
          </p:txBody>
        </p:sp>
        <p:cxnSp>
          <p:nvCxnSpPr>
            <p:cNvPr id="25" name="Straight Arrow Connector 24"/>
            <p:cNvCxnSpPr/>
            <p:nvPr/>
          </p:nvCxnSpPr>
          <p:spPr>
            <a:xfrm>
              <a:off x="4473041" y="5870354"/>
              <a:ext cx="0" cy="325843"/>
            </a:xfrm>
            <a:prstGeom prst="straightConnector1">
              <a:avLst/>
            </a:prstGeom>
            <a:ln w="635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83217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ppt_x"/>
                                          </p:val>
                                        </p:tav>
                                        <p:tav tm="100000">
                                          <p:val>
                                            <p:strVal val="#ppt_x"/>
                                          </p:val>
                                        </p:tav>
                                      </p:tavLst>
                                    </p:anim>
                                    <p:anim calcmode="lin" valueType="num">
                                      <p:cBhvr additive="base">
                                        <p:cTn id="8" dur="10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200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10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50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ppt_x"/>
                                          </p:val>
                                        </p:tav>
                                        <p:tav tm="100000">
                                          <p:val>
                                            <p:strVal val="#ppt_x"/>
                                          </p:val>
                                        </p:tav>
                                      </p:tavLst>
                                    </p:anim>
                                    <p:anim calcmode="lin" valueType="num">
                                      <p:cBhvr additive="base">
                                        <p:cTn id="20" dur="10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3875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000" fill="hold"/>
                                        <p:tgtEl>
                                          <p:spTgt spid="26"/>
                                        </p:tgtEl>
                                        <p:attrNameLst>
                                          <p:attrName>ppt_x</p:attrName>
                                        </p:attrNameLst>
                                      </p:cBhvr>
                                      <p:tavLst>
                                        <p:tav tm="0">
                                          <p:val>
                                            <p:strVal val="#ppt_x"/>
                                          </p:val>
                                        </p:tav>
                                        <p:tav tm="100000">
                                          <p:val>
                                            <p:strVal val="#ppt_x"/>
                                          </p:val>
                                        </p:tav>
                                      </p:tavLst>
                                    </p:anim>
                                    <p:anim calcmode="lin" valueType="num">
                                      <p:cBhvr additive="base">
                                        <p:cTn id="24"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Introduction</a:t>
            </a:r>
            <a:endParaRPr lang="en-US" dirty="0"/>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8600" y="533400"/>
            <a:ext cx="8686800" cy="1143000"/>
          </a:xfrm>
        </p:spPr>
        <p:txBody>
          <a:bodyPr>
            <a:normAutofit fontScale="90000"/>
          </a:bodyPr>
          <a:lstStyle/>
          <a:p>
            <a:r>
              <a:rPr lang="en-US" sz="4900" dirty="0" smtClean="0"/>
              <a:t>SLEEP</a:t>
            </a:r>
            <a:br>
              <a:rPr lang="en-US" sz="4900" dirty="0" smtClean="0"/>
            </a:br>
            <a:r>
              <a:rPr lang="en-US" sz="4200" dirty="0" smtClean="0"/>
              <a:t>The Most Important Antidote to Fatigue  </a:t>
            </a:r>
            <a:r>
              <a:rPr lang="en-US" dirty="0" smtClean="0"/>
              <a:t/>
            </a:r>
            <a:br>
              <a:rPr lang="en-US" dirty="0" smtClean="0"/>
            </a:b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066800"/>
            <a:ext cx="6477000" cy="6477000"/>
          </a:xfrm>
          <a:prstGeom prst="rect">
            <a:avLst/>
          </a:prstGeom>
        </p:spPr>
      </p:pic>
    </p:spTree>
    <p:extLst>
      <p:ext uri="{BB962C8B-B14F-4D97-AF65-F5344CB8AC3E}">
        <p14:creationId xmlns:p14="http://schemas.microsoft.com/office/powerpoint/2010/main" val="1651114190"/>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i="1" dirty="0" smtClean="0">
                <a:solidFill>
                  <a:srgbClr val="002060"/>
                </a:solidFill>
              </a:rPr>
              <a:t/>
            </a:r>
            <a:br>
              <a:rPr lang="en-US" sz="4000" i="1" dirty="0" smtClean="0">
                <a:solidFill>
                  <a:srgbClr val="002060"/>
                </a:solidFill>
              </a:rPr>
            </a:br>
            <a:r>
              <a:rPr lang="en-US" sz="4900" dirty="0" smtClean="0"/>
              <a:t>Fatigue Characteristics </a:t>
            </a:r>
            <a:br>
              <a:rPr lang="en-US" sz="4900" dirty="0" smtClean="0"/>
            </a:br>
            <a:endParaRPr lang="en-US" sz="4900" dirty="0"/>
          </a:p>
        </p:txBody>
      </p:sp>
      <p:sp>
        <p:nvSpPr>
          <p:cNvPr id="3" name="Content Placeholder 2"/>
          <p:cNvSpPr>
            <a:spLocks noGrp="1"/>
          </p:cNvSpPr>
          <p:nvPr>
            <p:ph idx="1"/>
          </p:nvPr>
        </p:nvSpPr>
        <p:spPr/>
        <p:txBody>
          <a:bodyPr>
            <a:normAutofit/>
          </a:bodyPr>
          <a:lstStyle/>
          <a:p>
            <a:pPr>
              <a:buNone/>
            </a:pPr>
            <a:r>
              <a:rPr lang="en-US" u="sng" dirty="0" smtClean="0"/>
              <a:t>Topics</a:t>
            </a:r>
            <a:r>
              <a:rPr lang="en-US" dirty="0" smtClean="0"/>
              <a:t>:</a:t>
            </a:r>
          </a:p>
          <a:p>
            <a:r>
              <a:rPr lang="en-US" dirty="0" smtClean="0"/>
              <a:t>Acute vs. chronic</a:t>
            </a:r>
          </a:p>
          <a:p>
            <a:r>
              <a:rPr lang="en-US" dirty="0" smtClean="0"/>
              <a:t>Signs and symptoms</a:t>
            </a:r>
          </a:p>
          <a:p>
            <a:r>
              <a:rPr lang="en-US" dirty="0" smtClean="0"/>
              <a:t>Subjective vs. objective self-assessments</a:t>
            </a:r>
          </a:p>
          <a:p>
            <a:pPr lvl="0"/>
            <a:r>
              <a:rPr lang="en-US" dirty="0" smtClean="0"/>
              <a:t>Health effects of sleep deprivation</a:t>
            </a:r>
          </a:p>
          <a:p>
            <a:pPr lvl="0"/>
            <a:r>
              <a:rPr lang="en-US" dirty="0" smtClean="0"/>
              <a:t>Signs of chronic sleep deprivation</a:t>
            </a:r>
          </a:p>
          <a:p>
            <a:pPr lvl="0"/>
            <a:r>
              <a:rPr lang="en-US" dirty="0" smtClean="0"/>
              <a:t>Sleep debts and recovery</a:t>
            </a:r>
          </a:p>
          <a:p>
            <a:pPr>
              <a:buNone/>
            </a:pPr>
            <a:endParaRPr lang="en-US" dirty="0"/>
          </a:p>
        </p:txBody>
      </p:sp>
    </p:spTree>
    <p:extLst>
      <p:ext uri="{BB962C8B-B14F-4D97-AF65-F5344CB8AC3E}">
        <p14:creationId xmlns:p14="http://schemas.microsoft.com/office/powerpoint/2010/main" val="740738805"/>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Acute vs. Chronic Fatigue </a:t>
            </a:r>
            <a:endParaRPr lang="en-US" dirty="0"/>
          </a:p>
        </p:txBody>
      </p:sp>
      <p:sp>
        <p:nvSpPr>
          <p:cNvPr id="3" name="Content Placeholder 2"/>
          <p:cNvSpPr>
            <a:spLocks noGrp="1"/>
          </p:cNvSpPr>
          <p:nvPr>
            <p:ph idx="1"/>
          </p:nvPr>
        </p:nvSpPr>
        <p:spPr>
          <a:xfrm>
            <a:off x="381000" y="1524000"/>
            <a:ext cx="8534400" cy="4800600"/>
          </a:xfrm>
        </p:spPr>
        <p:txBody>
          <a:bodyPr>
            <a:normAutofit fontScale="92500"/>
          </a:bodyPr>
          <a:lstStyle/>
          <a:p>
            <a:r>
              <a:rPr lang="en-US" sz="3500" dirty="0" smtClean="0"/>
              <a:t>Acute (short-term) fatigue:</a:t>
            </a:r>
          </a:p>
          <a:p>
            <a:pPr lvl="1"/>
            <a:r>
              <a:rPr lang="en-US" sz="3000" dirty="0" smtClean="0"/>
              <a:t>Experienced every day</a:t>
            </a:r>
          </a:p>
          <a:p>
            <a:pPr lvl="1"/>
            <a:r>
              <a:rPr lang="en-US" sz="3000" dirty="0" smtClean="0"/>
              <a:t>Reduced or eliminated by a night’s sleep or nap</a:t>
            </a:r>
          </a:p>
          <a:p>
            <a:pPr lvl="1"/>
            <a:r>
              <a:rPr lang="en-US" sz="3000" dirty="0" smtClean="0"/>
              <a:t>Caffeine and rest (without sleep) reduce mild fatigue</a:t>
            </a:r>
          </a:p>
          <a:p>
            <a:r>
              <a:rPr lang="en-US" sz="3500" dirty="0" smtClean="0"/>
              <a:t>Chronic (long-term) fatigue:</a:t>
            </a:r>
          </a:p>
          <a:p>
            <a:pPr lvl="1"/>
            <a:r>
              <a:rPr lang="en-US" sz="3000" dirty="0" smtClean="0"/>
              <a:t>Afflicts many drivers and other busy people</a:t>
            </a:r>
          </a:p>
          <a:p>
            <a:pPr lvl="1"/>
            <a:r>
              <a:rPr lang="en-US" sz="3000" dirty="0" smtClean="0"/>
              <a:t>Due to inadequate sleep over a longer period</a:t>
            </a:r>
          </a:p>
          <a:p>
            <a:pPr lvl="1"/>
            <a:r>
              <a:rPr lang="en-US" sz="3000" dirty="0" smtClean="0"/>
              <a:t>Called sleep deprivation</a:t>
            </a:r>
          </a:p>
          <a:p>
            <a:pPr lvl="1"/>
            <a:r>
              <a:rPr lang="en-US" sz="3000" dirty="0" smtClean="0"/>
              <a:t>To recover, need a few nights of long, sound sleep</a:t>
            </a:r>
            <a:endParaRPr lang="en-US" sz="3000" dirty="0"/>
          </a:p>
        </p:txBody>
      </p:sp>
    </p:spTree>
    <p:extLst>
      <p:ext uri="{BB962C8B-B14F-4D97-AF65-F5344CB8AC3E}">
        <p14:creationId xmlns:p14="http://schemas.microsoft.com/office/powerpoint/2010/main" val="2048788226"/>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
            </a:r>
            <a:br>
              <a:rPr lang="en-US" sz="4900" dirty="0" smtClean="0"/>
            </a:br>
            <a:r>
              <a:rPr lang="en-US" sz="4900" dirty="0" smtClean="0"/>
              <a:t>Fatigue Signs &amp; Symptoms (1 of 2) </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5334000" cy="4525963"/>
          </a:xfrm>
        </p:spPr>
        <p:txBody>
          <a:bodyPr>
            <a:normAutofit/>
          </a:bodyPr>
          <a:lstStyle/>
          <a:p>
            <a:r>
              <a:rPr lang="en-US" dirty="0" smtClean="0"/>
              <a:t>Loss of alertness and attention</a:t>
            </a:r>
          </a:p>
          <a:p>
            <a:r>
              <a:rPr lang="en-US" dirty="0" smtClean="0"/>
              <a:t>Wandering thoughts</a:t>
            </a:r>
          </a:p>
          <a:p>
            <a:r>
              <a:rPr lang="en-US" dirty="0" smtClean="0"/>
              <a:t>Poor response, slow reactions</a:t>
            </a:r>
          </a:p>
          <a:p>
            <a:r>
              <a:rPr lang="en-US" dirty="0" smtClean="0"/>
              <a:t>Distorted judgment</a:t>
            </a:r>
          </a:p>
          <a:p>
            <a:r>
              <a:rPr lang="en-US" dirty="0" smtClean="0"/>
              <a:t>Loss of motivation</a:t>
            </a:r>
          </a:p>
        </p:txBody>
      </p:sp>
      <p:pic>
        <p:nvPicPr>
          <p:cNvPr id="6" name="Picture 2" title="Drowsy driver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05000"/>
            <a:ext cx="2428875" cy="361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883153"/>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Depression</a:t>
            </a:r>
          </a:p>
          <a:p>
            <a:r>
              <a:rPr lang="en-US" dirty="0" smtClean="0"/>
              <a:t>Impaired memory</a:t>
            </a:r>
          </a:p>
          <a:p>
            <a:r>
              <a:rPr lang="en-US" dirty="0" smtClean="0"/>
              <a:t>Reduced field-of-vision</a:t>
            </a:r>
            <a:br>
              <a:rPr lang="en-US" dirty="0" smtClean="0"/>
            </a:br>
            <a:r>
              <a:rPr lang="en-US" dirty="0" smtClean="0"/>
              <a:t>(“tunnel vision”)</a:t>
            </a:r>
          </a:p>
          <a:p>
            <a:r>
              <a:rPr lang="en-US" dirty="0" smtClean="0"/>
              <a:t>Microsleeps</a:t>
            </a:r>
          </a:p>
          <a:p>
            <a:r>
              <a:rPr lang="en-US" dirty="0" smtClean="0"/>
              <a:t>Little effect on purely</a:t>
            </a:r>
            <a:br>
              <a:rPr lang="en-US" dirty="0" smtClean="0"/>
            </a:br>
            <a:r>
              <a:rPr lang="en-US" dirty="0" smtClean="0"/>
              <a:t>physical tasks</a:t>
            </a:r>
            <a:endParaRPr lang="en-US" dirty="0"/>
          </a:p>
        </p:txBody>
      </p:sp>
      <p:sp>
        <p:nvSpPr>
          <p:cNvPr id="5" name="Title 4"/>
          <p:cNvSpPr>
            <a:spLocks noGrp="1"/>
          </p:cNvSpPr>
          <p:nvPr>
            <p:ph type="title"/>
          </p:nvPr>
        </p:nvSpPr>
        <p:spPr/>
        <p:txBody>
          <a:bodyPr>
            <a:noAutofit/>
          </a:bodyPr>
          <a:lstStyle/>
          <a:p>
            <a:r>
              <a:rPr lang="en-US" dirty="0" smtClean="0"/>
              <a:t>Fatigue Signs </a:t>
            </a:r>
            <a:r>
              <a:rPr lang="en-US" dirty="0"/>
              <a:t>&amp; Symptoms </a:t>
            </a:r>
            <a:r>
              <a:rPr lang="en-US" dirty="0" smtClean="0"/>
              <a:t>(2 </a:t>
            </a:r>
            <a:r>
              <a:rPr lang="en-US" dirty="0"/>
              <a:t>of 2) </a:t>
            </a:r>
          </a:p>
        </p:txBody>
      </p:sp>
      <p:pic>
        <p:nvPicPr>
          <p:cNvPr id="10242" name="Picture 2" title="Drowsy driver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05000"/>
            <a:ext cx="2428875" cy="3618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175470"/>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Subjective vs. Objective Assessments </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u="sng" dirty="0" smtClean="0"/>
              <a:t>Driver Fatigue and Alertness Study</a:t>
            </a:r>
            <a:r>
              <a:rPr lang="en-US" dirty="0" smtClean="0"/>
              <a:t>:</a:t>
            </a:r>
          </a:p>
          <a:p>
            <a:r>
              <a:rPr lang="en-US" dirty="0" smtClean="0"/>
              <a:t>Drivers subjectively rated their own alertness</a:t>
            </a:r>
          </a:p>
          <a:p>
            <a:r>
              <a:rPr lang="en-US" dirty="0" smtClean="0"/>
              <a:t>Self-ratings were often inaccurate compared to objective measures</a:t>
            </a:r>
          </a:p>
          <a:p>
            <a:r>
              <a:rPr lang="en-US" dirty="0" smtClean="0"/>
              <a:t>Drivers tended to rate themselves as more alert than they actually were</a:t>
            </a:r>
          </a:p>
          <a:p>
            <a:r>
              <a:rPr lang="en-US" dirty="0" smtClean="0"/>
              <a:t>Self-ratings tended to be based on expectations:</a:t>
            </a:r>
          </a:p>
          <a:p>
            <a:pPr lvl="1"/>
            <a:r>
              <a:rPr lang="en-US" dirty="0" smtClean="0"/>
              <a:t>“I’ve been driving for a long time, so I must be tired”</a:t>
            </a:r>
          </a:p>
          <a:p>
            <a:pPr lvl="1"/>
            <a:r>
              <a:rPr lang="en-US" dirty="0" smtClean="0"/>
              <a:t>“I just started driving, so I couldn’t be tired”</a:t>
            </a:r>
            <a:endParaRPr lang="en-US" dirty="0"/>
          </a:p>
        </p:txBody>
      </p:sp>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Will you fall asleep</a:t>
            </a:r>
            <a:br>
              <a:rPr lang="en-US" dirty="0" smtClean="0"/>
            </a:br>
            <a:r>
              <a:rPr lang="en-US" dirty="0" smtClean="0"/>
              <a:t>in the next 2 minutes? </a:t>
            </a: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u="sng" dirty="0" smtClean="0"/>
              <a:t>Stanford University Study</a:t>
            </a:r>
            <a:r>
              <a:rPr lang="en-US" dirty="0" smtClean="0"/>
              <a:t>:</a:t>
            </a:r>
          </a:p>
          <a:p>
            <a:r>
              <a:rPr lang="en-US" dirty="0" smtClean="0"/>
              <a:t>Subjects sleep-deprived and asked to stay awake as long as possible</a:t>
            </a:r>
          </a:p>
          <a:p>
            <a:r>
              <a:rPr lang="en-US" dirty="0" smtClean="0"/>
              <a:t>Periodically asked to predict whether they would fall asleep in the next 2 minutes</a:t>
            </a:r>
          </a:p>
          <a:p>
            <a:r>
              <a:rPr lang="en-US" dirty="0" smtClean="0"/>
              <a:t>Onset of sleep correctly predicted </a:t>
            </a:r>
            <a:r>
              <a:rPr lang="en-US" b="1" dirty="0" smtClean="0"/>
              <a:t>78%</a:t>
            </a:r>
            <a:r>
              <a:rPr lang="en-US" dirty="0" smtClean="0"/>
              <a:t> of the time</a:t>
            </a:r>
          </a:p>
          <a:p>
            <a:r>
              <a:rPr lang="en-US" dirty="0" smtClean="0"/>
              <a:t>But </a:t>
            </a:r>
            <a:r>
              <a:rPr lang="en-US" b="1" dirty="0" smtClean="0"/>
              <a:t>22%</a:t>
            </a:r>
            <a:r>
              <a:rPr lang="en-US" dirty="0" smtClean="0"/>
              <a:t> of the time it wasn’t</a:t>
            </a:r>
            <a:endParaRPr lang="en-US" sz="2800" dirty="0" smtClean="0"/>
          </a:p>
          <a:p>
            <a:r>
              <a:rPr lang="en-US" dirty="0" smtClean="0"/>
              <a:t>Large individual differences in ability to predict falling asleep</a:t>
            </a:r>
            <a:endParaRPr lang="en-US" sz="2800" dirty="0"/>
          </a:p>
        </p:txBody>
      </p:sp>
    </p:spTree>
    <p:extLst>
      <p:ext uri="{BB962C8B-B14F-4D97-AF65-F5344CB8AC3E}">
        <p14:creationId xmlns:p14="http://schemas.microsoft.com/office/powerpoint/2010/main" val="1193745178"/>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Many Asleep-at-the-Wheel </a:t>
            </a:r>
            <a:r>
              <a:rPr lang="en-US" sz="4900" dirty="0"/>
              <a:t>D</a:t>
            </a:r>
            <a:r>
              <a:rPr lang="en-US" sz="4900" dirty="0" smtClean="0"/>
              <a:t>rivers </a:t>
            </a:r>
            <a:r>
              <a:rPr lang="en-US" sz="4900" dirty="0"/>
              <a:t>N</a:t>
            </a:r>
            <a:r>
              <a:rPr lang="en-US" sz="4900" dirty="0" smtClean="0"/>
              <a:t>ever </a:t>
            </a:r>
            <a:r>
              <a:rPr lang="en-US" sz="4900" dirty="0"/>
              <a:t>F</a:t>
            </a:r>
            <a:r>
              <a:rPr lang="en-US" sz="4900" dirty="0" smtClean="0"/>
              <a:t>eel </a:t>
            </a:r>
            <a:r>
              <a:rPr lang="en-US" sz="4900" dirty="0"/>
              <a:t>D</a:t>
            </a:r>
            <a:r>
              <a:rPr lang="en-US" sz="4900" dirty="0" smtClean="0"/>
              <a:t>rowsy! </a:t>
            </a:r>
            <a:endParaRPr lang="en-US" dirty="0"/>
          </a:p>
        </p:txBody>
      </p:sp>
      <p:sp>
        <p:nvSpPr>
          <p:cNvPr id="3" name="Content Placeholder 2"/>
          <p:cNvSpPr>
            <a:spLocks noGrp="1"/>
          </p:cNvSpPr>
          <p:nvPr>
            <p:ph idx="1"/>
          </p:nvPr>
        </p:nvSpPr>
        <p:spPr>
          <a:xfrm>
            <a:off x="457200" y="1447801"/>
            <a:ext cx="8686800" cy="1371600"/>
          </a:xfrm>
        </p:spPr>
        <p:txBody>
          <a:bodyPr>
            <a:normAutofit/>
          </a:bodyPr>
          <a:lstStyle/>
          <a:p>
            <a:pPr marL="0" indent="0">
              <a:buNone/>
            </a:pPr>
            <a:r>
              <a:rPr lang="en-US" sz="2400" u="sng" dirty="0" smtClean="0"/>
              <a:t>University of North Carolina Study</a:t>
            </a:r>
            <a:r>
              <a:rPr lang="en-US" sz="2400" dirty="0" smtClean="0"/>
              <a:t>: </a:t>
            </a:r>
          </a:p>
          <a:p>
            <a:pPr marL="0" indent="0">
              <a:buNone/>
            </a:pPr>
            <a:r>
              <a:rPr lang="en-US" sz="2400" dirty="0" smtClean="0"/>
              <a:t>Interviews with 312 motorists who had crashed after falling asleep at the wheel</a:t>
            </a:r>
          </a:p>
        </p:txBody>
      </p:sp>
      <p:graphicFrame>
        <p:nvGraphicFramePr>
          <p:cNvPr id="5" name="Chart 4" title="Pie chart; how drowsy asleep-at-the-wheel drivers felt"/>
          <p:cNvGraphicFramePr/>
          <p:nvPr>
            <p:extLst>
              <p:ext uri="{D42A27DB-BD31-4B8C-83A1-F6EECF244321}">
                <p14:modId xmlns:p14="http://schemas.microsoft.com/office/powerpoint/2010/main" val="2979542043"/>
              </p:ext>
            </p:extLst>
          </p:nvPr>
        </p:nvGraphicFramePr>
        <p:xfrm>
          <a:off x="2667000" y="2362200"/>
          <a:ext cx="6248400"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457200" y="2791736"/>
            <a:ext cx="2438400" cy="1938992"/>
          </a:xfrm>
          <a:prstGeom prst="rect">
            <a:avLst/>
          </a:prstGeom>
        </p:spPr>
        <p:txBody>
          <a:bodyPr wrap="square">
            <a:spAutoFit/>
          </a:bodyPr>
          <a:lstStyle/>
          <a:p>
            <a:r>
              <a:rPr lang="en-US" sz="2400" b="1" dirty="0"/>
              <a:t>Question:  </a:t>
            </a:r>
            <a:r>
              <a:rPr lang="en-US" sz="2400" dirty="0"/>
              <a:t>“How drowsy did you feel before you fell </a:t>
            </a:r>
            <a:r>
              <a:rPr lang="en-US" sz="2400" dirty="0" smtClean="0"/>
              <a:t>asleep at the wheel</a:t>
            </a:r>
            <a:r>
              <a:rPr lang="en-US" sz="2400" dirty="0"/>
              <a:t>?”</a:t>
            </a:r>
          </a:p>
        </p:txBody>
      </p:sp>
    </p:spTree>
    <p:extLst>
      <p:ext uri="{BB962C8B-B14F-4D97-AF65-F5344CB8AC3E}">
        <p14:creationId xmlns:p14="http://schemas.microsoft.com/office/powerpoint/2010/main" val="1905598881"/>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But Only 11% Had 8+ Hours Sleep the Night </a:t>
            </a:r>
            <a:r>
              <a:rPr lang="en-US" sz="4900" dirty="0"/>
              <a:t>B</a:t>
            </a:r>
            <a:r>
              <a:rPr lang="en-US" sz="4900" dirty="0" smtClean="0"/>
              <a:t>efore! </a:t>
            </a:r>
            <a:endParaRPr lang="en-US" dirty="0"/>
          </a:p>
        </p:txBody>
      </p:sp>
      <p:sp>
        <p:nvSpPr>
          <p:cNvPr id="3" name="Content Placeholder 2"/>
          <p:cNvSpPr>
            <a:spLocks noGrp="1"/>
          </p:cNvSpPr>
          <p:nvPr>
            <p:ph idx="1"/>
          </p:nvPr>
        </p:nvSpPr>
        <p:spPr>
          <a:xfrm>
            <a:off x="304800" y="1524000"/>
            <a:ext cx="8839200" cy="4525963"/>
          </a:xfrm>
        </p:spPr>
        <p:txBody>
          <a:bodyPr>
            <a:noAutofit/>
          </a:bodyPr>
          <a:lstStyle/>
          <a:p>
            <a:pPr marL="0" indent="0">
              <a:buNone/>
            </a:pPr>
            <a:r>
              <a:rPr lang="en-US" sz="2400" b="1" dirty="0" smtClean="0"/>
              <a:t>Question:  </a:t>
            </a:r>
            <a:r>
              <a:rPr lang="en-US" sz="2400" dirty="0" smtClean="0"/>
              <a:t>“How much sleep had you had the night before?”</a:t>
            </a:r>
            <a:endParaRPr lang="en-US" sz="2400" dirty="0"/>
          </a:p>
        </p:txBody>
      </p:sp>
      <p:graphicFrame>
        <p:nvGraphicFramePr>
          <p:cNvPr id="6" name="Chart 5" title="Pie chart:  amount of sleep the night before"/>
          <p:cNvGraphicFramePr/>
          <p:nvPr>
            <p:extLst>
              <p:ext uri="{D42A27DB-BD31-4B8C-83A1-F6EECF244321}">
                <p14:modId xmlns:p14="http://schemas.microsoft.com/office/powerpoint/2010/main" val="2310072147"/>
              </p:ext>
            </p:extLst>
          </p:nvPr>
        </p:nvGraphicFramePr>
        <p:xfrm>
          <a:off x="1350264" y="1981200"/>
          <a:ext cx="6595872"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p:cNvSpPr txBox="1"/>
          <p:nvPr/>
        </p:nvSpPr>
        <p:spPr>
          <a:xfrm>
            <a:off x="4648200" y="2668524"/>
            <a:ext cx="1295400"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smtClean="0">
                <a:solidFill>
                  <a:srgbClr val="C00000"/>
                </a:solidFill>
              </a:rPr>
              <a:t>8+ Hours</a:t>
            </a:r>
            <a:endParaRPr lang="en-US" sz="2400" b="1" dirty="0">
              <a:solidFill>
                <a:srgbClr val="C00000"/>
              </a:solidFill>
            </a:endParaRPr>
          </a:p>
        </p:txBody>
      </p:sp>
    </p:spTree>
    <p:extLst>
      <p:ext uri="{BB962C8B-B14F-4D97-AF65-F5344CB8AC3E}">
        <p14:creationId xmlns:p14="http://schemas.microsoft.com/office/powerpoint/2010/main" val="2894080802"/>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Objective Signs of Sleepiness While Driving (1 of 2) </a:t>
            </a:r>
            <a:endParaRPr lang="en-US" dirty="0"/>
          </a:p>
        </p:txBody>
      </p:sp>
      <p:sp>
        <p:nvSpPr>
          <p:cNvPr id="4" name="Content Placeholder 3"/>
          <p:cNvSpPr>
            <a:spLocks noGrp="1"/>
          </p:cNvSpPr>
          <p:nvPr>
            <p:ph idx="1"/>
          </p:nvPr>
        </p:nvSpPr>
        <p:spPr>
          <a:xfrm>
            <a:off x="457200" y="1447800"/>
            <a:ext cx="8229600" cy="4525963"/>
          </a:xfrm>
        </p:spPr>
        <p:txBody>
          <a:bodyPr>
            <a:noAutofit/>
          </a:bodyPr>
          <a:lstStyle/>
          <a:p>
            <a:pPr>
              <a:spcBef>
                <a:spcPts val="300"/>
              </a:spcBef>
            </a:pPr>
            <a:r>
              <a:rPr lang="en-US" sz="2800" dirty="0" smtClean="0"/>
              <a:t>Eyes:</a:t>
            </a:r>
          </a:p>
          <a:p>
            <a:pPr lvl="1">
              <a:spcBef>
                <a:spcPts val="300"/>
              </a:spcBef>
            </a:pPr>
            <a:r>
              <a:rPr lang="en-US" sz="2400" dirty="0" smtClean="0"/>
              <a:t>Eyelid droop</a:t>
            </a:r>
          </a:p>
          <a:p>
            <a:pPr lvl="1">
              <a:spcBef>
                <a:spcPts val="300"/>
              </a:spcBef>
            </a:pPr>
            <a:r>
              <a:rPr lang="en-US" sz="2400" dirty="0" smtClean="0"/>
              <a:t>Loss of focus</a:t>
            </a:r>
          </a:p>
          <a:p>
            <a:pPr>
              <a:spcBef>
                <a:spcPts val="300"/>
              </a:spcBef>
            </a:pPr>
            <a:r>
              <a:rPr lang="en-US" sz="2800" dirty="0" smtClean="0"/>
              <a:t>Yawning</a:t>
            </a:r>
          </a:p>
          <a:p>
            <a:pPr>
              <a:spcBef>
                <a:spcPts val="300"/>
              </a:spcBef>
            </a:pPr>
            <a:r>
              <a:rPr lang="en-US" sz="2800" dirty="0" smtClean="0"/>
              <a:t>Thoughts:</a:t>
            </a:r>
          </a:p>
          <a:p>
            <a:pPr lvl="1">
              <a:spcBef>
                <a:spcPts val="300"/>
              </a:spcBef>
            </a:pPr>
            <a:r>
              <a:rPr lang="en-US" sz="2400" dirty="0" smtClean="0"/>
              <a:t>Wandering, disjointed</a:t>
            </a:r>
          </a:p>
          <a:p>
            <a:pPr lvl="1">
              <a:spcBef>
                <a:spcPts val="300"/>
              </a:spcBef>
            </a:pPr>
            <a:r>
              <a:rPr lang="en-US" sz="2400" dirty="0" smtClean="0"/>
              <a:t>Scattered, dreamlike visions</a:t>
            </a:r>
          </a:p>
          <a:p>
            <a:pPr>
              <a:spcBef>
                <a:spcPts val="300"/>
              </a:spcBef>
            </a:pPr>
            <a:r>
              <a:rPr lang="en-US" sz="2800" dirty="0" smtClean="0"/>
              <a:t>Head movements:</a:t>
            </a:r>
          </a:p>
          <a:p>
            <a:pPr lvl="1">
              <a:spcBef>
                <a:spcPts val="300"/>
              </a:spcBef>
            </a:pPr>
            <a:r>
              <a:rPr lang="en-US" sz="2400" dirty="0" smtClean="0"/>
              <a:t>Gentle swaying</a:t>
            </a:r>
          </a:p>
          <a:p>
            <a:pPr lvl="1">
              <a:spcBef>
                <a:spcPts val="300"/>
              </a:spcBef>
            </a:pPr>
            <a:r>
              <a:rPr lang="en-US" sz="2400" dirty="0" smtClean="0"/>
              <a:t>Jerks</a:t>
            </a:r>
          </a:p>
          <a:p>
            <a:pPr>
              <a:spcBef>
                <a:spcPts val="300"/>
              </a:spcBef>
            </a:pPr>
            <a:r>
              <a:rPr lang="en-US" sz="2800" dirty="0" smtClean="0"/>
              <a:t>Reduced field-of-view (“tunnel vision”)</a:t>
            </a:r>
            <a:endParaRPr lang="en-US" sz="2800" dirty="0"/>
          </a:p>
        </p:txBody>
      </p:sp>
      <p:pic>
        <p:nvPicPr>
          <p:cNvPr id="3074" name="Picture 2" title="Truck driver behind the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39957"/>
            <a:ext cx="3560053"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097300"/>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Introduction to Module</a:t>
            </a:r>
            <a:endParaRPr lang="en-US" dirty="0"/>
          </a:p>
        </p:txBody>
      </p:sp>
      <p:sp>
        <p:nvSpPr>
          <p:cNvPr id="6" name="Content Placeholder 2"/>
          <p:cNvSpPr>
            <a:spLocks noGrp="1"/>
          </p:cNvSpPr>
          <p:nvPr>
            <p:ph idx="1"/>
          </p:nvPr>
        </p:nvSpPr>
        <p:spPr/>
        <p:txBody>
          <a:bodyPr>
            <a:normAutofit/>
          </a:bodyPr>
          <a:lstStyle/>
          <a:p>
            <a:pPr>
              <a:buNone/>
            </a:pPr>
            <a:r>
              <a:rPr lang="en-US" u="sng" dirty="0" smtClean="0"/>
              <a:t>Topics</a:t>
            </a:r>
            <a:r>
              <a:rPr lang="en-US" dirty="0" smtClean="0"/>
              <a:t>:</a:t>
            </a:r>
          </a:p>
          <a:p>
            <a:r>
              <a:rPr lang="en-US" dirty="0" smtClean="0"/>
              <a:t>North American Fatigue Management Program (NAFMP)</a:t>
            </a:r>
          </a:p>
          <a:p>
            <a:r>
              <a:rPr lang="en-US" dirty="0" smtClean="0"/>
              <a:t>NAFMP training program </a:t>
            </a:r>
          </a:p>
          <a:p>
            <a:r>
              <a:rPr lang="en-US" dirty="0" smtClean="0"/>
              <a:t>Module overview </a:t>
            </a:r>
          </a:p>
          <a:p>
            <a:pPr lvl="0"/>
            <a:r>
              <a:rPr lang="en-US" dirty="0" smtClean="0"/>
              <a:t>Learning goals </a:t>
            </a:r>
          </a:p>
          <a:p>
            <a:pPr lvl="0"/>
            <a:endParaRPr lang="en-US" dirty="0" smtClean="0">
              <a:solidFill>
                <a:srgbClr val="002060"/>
              </a:solidFill>
            </a:endParaRPr>
          </a:p>
          <a:p>
            <a:pPr>
              <a:buNone/>
            </a:pPr>
            <a:endParaRPr lang="en-US" dirty="0"/>
          </a:p>
        </p:txBody>
      </p:sp>
    </p:spTree>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92500" lnSpcReduction="20000"/>
          </a:bodyPr>
          <a:lstStyle/>
          <a:p>
            <a:r>
              <a:rPr lang="en-US" dirty="0" smtClean="0"/>
              <a:t>Body movements:</a:t>
            </a:r>
          </a:p>
          <a:p>
            <a:pPr lvl="1"/>
            <a:r>
              <a:rPr lang="en-US" dirty="0" smtClean="0"/>
              <a:t>Fidgeting, shifting positions</a:t>
            </a:r>
          </a:p>
          <a:p>
            <a:pPr lvl="1"/>
            <a:r>
              <a:rPr lang="en-US" dirty="0" smtClean="0"/>
              <a:t>Adjusting windows, HVAC</a:t>
            </a:r>
          </a:p>
          <a:p>
            <a:r>
              <a:rPr lang="en-US" dirty="0" smtClean="0"/>
              <a:t>Vehicle control:</a:t>
            </a:r>
          </a:p>
          <a:p>
            <a:pPr lvl="1"/>
            <a:r>
              <a:rPr lang="en-US" dirty="0" smtClean="0"/>
              <a:t>Weaving (progressive)</a:t>
            </a:r>
          </a:p>
          <a:p>
            <a:pPr lvl="1"/>
            <a:r>
              <a:rPr lang="en-US" dirty="0" smtClean="0"/>
              <a:t>Crossing rumble strip</a:t>
            </a:r>
          </a:p>
          <a:p>
            <a:pPr lvl="1"/>
            <a:r>
              <a:rPr lang="en-US" dirty="0" smtClean="0"/>
              <a:t>“Drift and jerk” steering</a:t>
            </a:r>
          </a:p>
          <a:p>
            <a:pPr lvl="1"/>
            <a:r>
              <a:rPr lang="en-US" dirty="0" smtClean="0"/>
              <a:t>Variable Speed</a:t>
            </a:r>
          </a:p>
          <a:p>
            <a:r>
              <a:rPr lang="en-US" dirty="0" smtClean="0"/>
              <a:t>Delayed or incorrect responses</a:t>
            </a:r>
          </a:p>
          <a:p>
            <a:r>
              <a:rPr lang="en-US" dirty="0" smtClean="0"/>
              <a:t>Microsleeps</a:t>
            </a:r>
            <a:endParaRPr lang="en-US" sz="2200" dirty="0" smtClean="0"/>
          </a:p>
          <a:p>
            <a:pPr lvl="1"/>
            <a:endParaRPr lang="en-US" dirty="0"/>
          </a:p>
        </p:txBody>
      </p:sp>
      <p:sp>
        <p:nvSpPr>
          <p:cNvPr id="3" name="Title 2"/>
          <p:cNvSpPr>
            <a:spLocks noGrp="1"/>
          </p:cNvSpPr>
          <p:nvPr>
            <p:ph type="title"/>
          </p:nvPr>
        </p:nvSpPr>
        <p:spPr/>
        <p:txBody>
          <a:bodyPr>
            <a:noAutofit/>
          </a:bodyPr>
          <a:lstStyle/>
          <a:p>
            <a:r>
              <a:rPr lang="en-US" dirty="0"/>
              <a:t>Objective Signs of Sleepiness While Driving </a:t>
            </a:r>
            <a:r>
              <a:rPr lang="en-US" dirty="0" smtClean="0"/>
              <a:t>(2 </a:t>
            </a:r>
            <a:r>
              <a:rPr lang="en-US" dirty="0"/>
              <a:t>of 2) </a:t>
            </a:r>
          </a:p>
        </p:txBody>
      </p:sp>
      <p:pic>
        <p:nvPicPr>
          <p:cNvPr id="6" name="Picture 2" title="Truck driver behind the whe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2472" y="1676400"/>
            <a:ext cx="3560053" cy="236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Health Effects of Sleep Deprivation (1 of 2) </a:t>
            </a:r>
            <a:endParaRPr lang="en-US" dirty="0"/>
          </a:p>
        </p:txBody>
      </p:sp>
      <p:sp>
        <p:nvSpPr>
          <p:cNvPr id="4" name="Content Placeholder 3"/>
          <p:cNvSpPr>
            <a:spLocks noGrp="1"/>
          </p:cNvSpPr>
          <p:nvPr>
            <p:ph idx="1"/>
          </p:nvPr>
        </p:nvSpPr>
        <p:spPr>
          <a:xfrm>
            <a:off x="457200" y="1600200"/>
            <a:ext cx="5486400" cy="4525963"/>
          </a:xfrm>
        </p:spPr>
        <p:txBody>
          <a:bodyPr/>
          <a:lstStyle/>
          <a:p>
            <a:r>
              <a:rPr lang="en-US" dirty="0" smtClean="0"/>
              <a:t>Increased blood pressure</a:t>
            </a:r>
          </a:p>
          <a:p>
            <a:r>
              <a:rPr lang="en-US" dirty="0" smtClean="0"/>
              <a:t>Increased risk of heart disease</a:t>
            </a:r>
          </a:p>
          <a:p>
            <a:r>
              <a:rPr lang="en-US" dirty="0" smtClean="0"/>
              <a:t>Gastrointestinal problems</a:t>
            </a:r>
          </a:p>
          <a:p>
            <a:r>
              <a:rPr lang="en-US" dirty="0" smtClean="0"/>
              <a:t>Increased sick days</a:t>
            </a:r>
          </a:p>
          <a:p>
            <a:r>
              <a:rPr lang="en-US" dirty="0" smtClean="0"/>
              <a:t>Increased calorie consumption</a:t>
            </a:r>
          </a:p>
          <a:p>
            <a:r>
              <a:rPr lang="en-US" dirty="0" smtClean="0"/>
              <a:t>Weight gain</a:t>
            </a:r>
            <a:endParaRPr lang="en-US" dirty="0"/>
          </a:p>
        </p:txBody>
      </p:sp>
      <p:pic>
        <p:nvPicPr>
          <p:cNvPr id="13315" name="Picture 3" title="Man dozing while reading news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115" y="3962400"/>
            <a:ext cx="2972153" cy="199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645891"/>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00200"/>
            <a:ext cx="5638800" cy="4525963"/>
          </a:xfrm>
        </p:spPr>
        <p:txBody>
          <a:bodyPr/>
          <a:lstStyle/>
          <a:p>
            <a:r>
              <a:rPr lang="en-US" dirty="0" smtClean="0"/>
              <a:t>Increased diabetes risk</a:t>
            </a:r>
          </a:p>
          <a:p>
            <a:r>
              <a:rPr lang="en-US" dirty="0" smtClean="0"/>
              <a:t>Reduced immune system functioning</a:t>
            </a:r>
          </a:p>
          <a:p>
            <a:r>
              <a:rPr lang="en-US" dirty="0" smtClean="0"/>
              <a:t>Irritability</a:t>
            </a:r>
          </a:p>
          <a:p>
            <a:r>
              <a:rPr lang="en-US" dirty="0" smtClean="0"/>
              <a:t>Disrupts relationships</a:t>
            </a:r>
          </a:p>
          <a:p>
            <a:r>
              <a:rPr lang="en-US" dirty="0" smtClean="0"/>
              <a:t>Worsens psychiatric conditions</a:t>
            </a:r>
          </a:p>
          <a:p>
            <a:r>
              <a:rPr lang="en-US" dirty="0" smtClean="0"/>
              <a:t>Decreased quality of life</a:t>
            </a:r>
            <a:endParaRPr lang="en-US" dirty="0"/>
          </a:p>
        </p:txBody>
      </p:sp>
      <p:sp>
        <p:nvSpPr>
          <p:cNvPr id="3" name="Title 2"/>
          <p:cNvSpPr>
            <a:spLocks noGrp="1"/>
          </p:cNvSpPr>
          <p:nvPr>
            <p:ph type="title"/>
          </p:nvPr>
        </p:nvSpPr>
        <p:spPr/>
        <p:txBody>
          <a:bodyPr>
            <a:noAutofit/>
          </a:bodyPr>
          <a:lstStyle/>
          <a:p>
            <a:r>
              <a:rPr lang="en-US" dirty="0"/>
              <a:t>Health Effects of Sleep Deprivation </a:t>
            </a:r>
            <a:r>
              <a:rPr lang="en-US" dirty="0" smtClean="0"/>
              <a:t/>
            </a:r>
            <a:br>
              <a:rPr lang="en-US" dirty="0" smtClean="0"/>
            </a:br>
            <a:r>
              <a:rPr lang="en-US" dirty="0" smtClean="0"/>
              <a:t>(2 </a:t>
            </a:r>
            <a:r>
              <a:rPr lang="en-US" dirty="0"/>
              <a:t>of 2) </a:t>
            </a:r>
          </a:p>
        </p:txBody>
      </p:sp>
      <p:pic>
        <p:nvPicPr>
          <p:cNvPr id="14339" name="Picture 3" title="Man dozing while reading news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8725" y="4204299"/>
            <a:ext cx="2652053" cy="178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746703"/>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Are You </a:t>
            </a:r>
            <a:r>
              <a:rPr lang="en-US" i="1" dirty="0"/>
              <a:t>C</a:t>
            </a:r>
            <a:r>
              <a:rPr lang="en-US" i="1" dirty="0" smtClean="0"/>
              <a:t>hronically</a:t>
            </a:r>
            <a:r>
              <a:rPr lang="en-US" dirty="0" smtClean="0"/>
              <a:t> Sleep-Deprived? </a:t>
            </a:r>
            <a:endParaRPr lang="en-US" dirty="0"/>
          </a:p>
        </p:txBody>
      </p:sp>
      <p:sp>
        <p:nvSpPr>
          <p:cNvPr id="3" name="Content Placeholder 2"/>
          <p:cNvSpPr>
            <a:spLocks noGrp="1"/>
          </p:cNvSpPr>
          <p:nvPr>
            <p:ph idx="1"/>
          </p:nvPr>
        </p:nvSpPr>
        <p:spPr>
          <a:xfrm>
            <a:off x="457200" y="1600200"/>
            <a:ext cx="4800600" cy="4525963"/>
          </a:xfrm>
        </p:spPr>
        <p:txBody>
          <a:bodyPr>
            <a:normAutofit fontScale="85000" lnSpcReduction="10000"/>
          </a:bodyPr>
          <a:lstStyle/>
          <a:p>
            <a:r>
              <a:rPr lang="en-US" dirty="0" smtClean="0"/>
              <a:t>Do you fall asleep in 5 minutes or less?</a:t>
            </a:r>
          </a:p>
          <a:p>
            <a:r>
              <a:rPr lang="en-US" dirty="0" smtClean="0"/>
              <a:t>Can you nap almost anywhere, any time?</a:t>
            </a:r>
          </a:p>
          <a:p>
            <a:r>
              <a:rPr lang="en-US" dirty="0" smtClean="0"/>
              <a:t>Do you feel sleepy when you are bored?</a:t>
            </a:r>
          </a:p>
          <a:p>
            <a:r>
              <a:rPr lang="en-US" dirty="0" smtClean="0"/>
              <a:t>Do you fall asleep easily while watching TV or in movies?</a:t>
            </a:r>
          </a:p>
          <a:p>
            <a:r>
              <a:rPr lang="en-US" dirty="0" smtClean="0"/>
              <a:t>Do you ever fall asleep while stopped for traffic lights?</a:t>
            </a:r>
            <a:endParaRPr lang="en-US" dirty="0"/>
          </a:p>
        </p:txBody>
      </p:sp>
      <p:pic>
        <p:nvPicPr>
          <p:cNvPr id="5" name="Picture 4" title="Man sleeping deeply"/>
          <p:cNvPicPr>
            <a:picLocks noChangeAspect="1" noChangeArrowheads="1"/>
          </p:cNvPicPr>
          <p:nvPr/>
        </p:nvPicPr>
        <p:blipFill>
          <a:blip r:embed="rId3" cstate="print"/>
          <a:srcRect/>
          <a:stretch>
            <a:fillRect/>
          </a:stretch>
        </p:blipFill>
        <p:spPr>
          <a:xfrm>
            <a:off x="5410200" y="1981200"/>
            <a:ext cx="3669738" cy="3455670"/>
          </a:xfrm>
          <a:prstGeom prst="rect">
            <a:avLst/>
          </a:prstGeom>
          <a:noFill/>
        </p:spPr>
      </p:pic>
    </p:spTree>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title="Sleep Piggybank  "/>
          <p:cNvPicPr>
            <a:picLocks noChangeAspect="1" noChangeArrowheads="1"/>
          </p:cNvPicPr>
          <p:nvPr/>
        </p:nvPicPr>
        <p:blipFill>
          <a:blip r:embed="rId3" cstate="print"/>
          <a:srcRect l="24001" t="8667" r="25999" b="8667"/>
          <a:stretch>
            <a:fillRect/>
          </a:stretch>
        </p:blipFill>
        <p:spPr bwMode="auto">
          <a:xfrm>
            <a:off x="6324600" y="1844010"/>
            <a:ext cx="2445952" cy="303279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smtClean="0"/>
              <a:t>Sleep Debts </a:t>
            </a:r>
            <a:endParaRPr lang="en-US" dirty="0"/>
          </a:p>
        </p:txBody>
      </p:sp>
      <p:sp>
        <p:nvSpPr>
          <p:cNvPr id="3" name="Content Placeholder 2"/>
          <p:cNvSpPr>
            <a:spLocks noGrp="1"/>
          </p:cNvSpPr>
          <p:nvPr>
            <p:ph idx="1"/>
          </p:nvPr>
        </p:nvSpPr>
        <p:spPr>
          <a:xfrm>
            <a:off x="457200" y="1600200"/>
            <a:ext cx="6019800" cy="4525963"/>
          </a:xfrm>
        </p:spPr>
        <p:txBody>
          <a:bodyPr>
            <a:normAutofit fontScale="92500" lnSpcReduction="20000"/>
          </a:bodyPr>
          <a:lstStyle/>
          <a:p>
            <a:r>
              <a:rPr lang="en-US" dirty="0" smtClean="0"/>
              <a:t>If you answered “yes” to the previous questions, you are probably </a:t>
            </a:r>
            <a:r>
              <a:rPr lang="en-US" b="1" i="1" dirty="0" smtClean="0"/>
              <a:t>chronically sleep deprived</a:t>
            </a:r>
            <a:r>
              <a:rPr lang="en-US" dirty="0" smtClean="0"/>
              <a:t>.</a:t>
            </a:r>
          </a:p>
          <a:p>
            <a:r>
              <a:rPr lang="en-US" dirty="0" smtClean="0"/>
              <a:t>In other words, you have a </a:t>
            </a:r>
            <a:r>
              <a:rPr lang="en-US" b="1" i="1" dirty="0" smtClean="0"/>
              <a:t>sleep debt</a:t>
            </a:r>
            <a:r>
              <a:rPr lang="en-US" dirty="0" smtClean="0"/>
              <a:t>.</a:t>
            </a:r>
          </a:p>
          <a:p>
            <a:r>
              <a:rPr lang="en-US" dirty="0" smtClean="0"/>
              <a:t>Like financial debt, you need to start paying it off.</a:t>
            </a:r>
          </a:p>
          <a:p>
            <a:r>
              <a:rPr lang="en-US" dirty="0" smtClean="0"/>
              <a:t>Only one way to pay your debt </a:t>
            </a:r>
            <a:r>
              <a:rPr lang="en-US" dirty="0" smtClean="0">
                <a:sym typeface="Wingdings" pitchFamily="2" charset="2"/>
              </a:rPr>
              <a:t> </a:t>
            </a:r>
            <a:r>
              <a:rPr lang="en-US" sz="3800" b="1" i="1" dirty="0" smtClean="0">
                <a:sym typeface="Wingdings" pitchFamily="2" charset="2"/>
              </a:rPr>
              <a:t>SLEEP!</a:t>
            </a:r>
            <a:endParaRPr lang="en-US" sz="2800" dirty="0"/>
          </a:p>
        </p:txBody>
      </p:sp>
    </p:spTree>
    <p:extLst>
      <p:ext uri="{BB962C8B-B14F-4D97-AF65-F5344CB8AC3E}">
        <p14:creationId xmlns:p14="http://schemas.microsoft.com/office/powerpoint/2010/main" val="428118387"/>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Recovery from Sleep Deprivation </a:t>
            </a:r>
            <a:endParaRPr lang="en-US" dirty="0"/>
          </a:p>
        </p:txBody>
      </p:sp>
      <p:sp>
        <p:nvSpPr>
          <p:cNvPr id="3" name="Content Placeholder 2"/>
          <p:cNvSpPr>
            <a:spLocks noGrp="1"/>
          </p:cNvSpPr>
          <p:nvPr>
            <p:ph idx="1"/>
          </p:nvPr>
        </p:nvSpPr>
        <p:spPr>
          <a:xfrm>
            <a:off x="457200" y="1600200"/>
            <a:ext cx="5791200" cy="4525963"/>
          </a:xfrm>
        </p:spPr>
        <p:txBody>
          <a:bodyPr>
            <a:normAutofit fontScale="85000" lnSpcReduction="20000"/>
          </a:bodyPr>
          <a:lstStyle/>
          <a:p>
            <a:r>
              <a:rPr lang="en-US" b="1" i="1" dirty="0" smtClean="0">
                <a:sym typeface="Wingdings" pitchFamily="2" charset="2"/>
              </a:rPr>
              <a:t>Begins</a:t>
            </a:r>
            <a:r>
              <a:rPr lang="en-US" dirty="0" smtClean="0">
                <a:sym typeface="Wingdings" pitchFamily="2" charset="2"/>
              </a:rPr>
              <a:t> following one night of good sleep.</a:t>
            </a:r>
          </a:p>
          <a:p>
            <a:r>
              <a:rPr lang="en-US" dirty="0" smtClean="0">
                <a:sym typeface="Wingdings" pitchFamily="2" charset="2"/>
              </a:rPr>
              <a:t>May not be complete until you have </a:t>
            </a:r>
            <a:r>
              <a:rPr lang="en-US" b="1" i="1" dirty="0" smtClean="0">
                <a:sym typeface="Wingdings" pitchFamily="2" charset="2"/>
              </a:rPr>
              <a:t>several</a:t>
            </a:r>
            <a:r>
              <a:rPr lang="en-US" dirty="0" smtClean="0">
                <a:sym typeface="Wingdings" pitchFamily="2" charset="2"/>
              </a:rPr>
              <a:t> nights of good sleep.</a:t>
            </a:r>
          </a:p>
          <a:p>
            <a:r>
              <a:rPr lang="en-US" dirty="0" smtClean="0">
                <a:sym typeface="Wingdings" pitchFamily="2" charset="2"/>
              </a:rPr>
              <a:t>Solution:</a:t>
            </a:r>
          </a:p>
          <a:p>
            <a:pPr lvl="1"/>
            <a:r>
              <a:rPr lang="en-US" dirty="0" smtClean="0">
                <a:sym typeface="Wingdings" pitchFamily="2" charset="2"/>
              </a:rPr>
              <a:t>Don’t get sleep deprived to begin with.</a:t>
            </a:r>
          </a:p>
          <a:p>
            <a:pPr lvl="1"/>
            <a:r>
              <a:rPr lang="en-US" dirty="0" smtClean="0">
                <a:sym typeface="Wingdings" pitchFamily="2" charset="2"/>
              </a:rPr>
              <a:t>Whenever possible, sleep until you wake up.</a:t>
            </a:r>
          </a:p>
          <a:p>
            <a:pPr lvl="1"/>
            <a:r>
              <a:rPr lang="en-US" dirty="0" smtClean="0">
                <a:sym typeface="Wingdings" pitchFamily="2" charset="2"/>
              </a:rPr>
              <a:t>Get more than one good night’s sleep on weekends.</a:t>
            </a:r>
          </a:p>
          <a:p>
            <a:r>
              <a:rPr lang="en-US" dirty="0" smtClean="0">
                <a:sym typeface="Wingdings" pitchFamily="2" charset="2"/>
              </a:rPr>
              <a:t>To some extent, extra sleep  can be “</a:t>
            </a:r>
            <a:r>
              <a:rPr lang="en-US" b="1" dirty="0" smtClean="0">
                <a:sym typeface="Wingdings" pitchFamily="2" charset="2"/>
              </a:rPr>
              <a:t>banked</a:t>
            </a:r>
            <a:r>
              <a:rPr lang="en-US" dirty="0" smtClean="0">
                <a:sym typeface="Wingdings" pitchFamily="2" charset="2"/>
              </a:rPr>
              <a:t>.”</a:t>
            </a:r>
            <a:r>
              <a:rPr lang="en-US" sz="2600" dirty="0" smtClean="0">
                <a:sym typeface="Wingdings" pitchFamily="2" charset="2"/>
              </a:rPr>
              <a:t>  </a:t>
            </a:r>
            <a:endParaRPr lang="en-US" sz="2600" dirty="0"/>
          </a:p>
        </p:txBody>
      </p:sp>
      <p:pic>
        <p:nvPicPr>
          <p:cNvPr id="15362" name="Picture 2" title="Man sleeping deep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070" y="2286000"/>
            <a:ext cx="2144712" cy="321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26472"/>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i="1" dirty="0" smtClean="0">
                <a:solidFill>
                  <a:srgbClr val="002060"/>
                </a:solidFill>
              </a:rPr>
              <a:t/>
            </a:r>
            <a:br>
              <a:rPr lang="en-US" sz="4000" i="1" dirty="0" smtClean="0">
                <a:solidFill>
                  <a:srgbClr val="002060"/>
                </a:solidFill>
              </a:rPr>
            </a:br>
            <a:r>
              <a:rPr lang="en-US" sz="4900" dirty="0" smtClean="0"/>
              <a:t>Fatigue-Related Crashes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u="sng" dirty="0" smtClean="0"/>
              <a:t>Topics</a:t>
            </a:r>
            <a:r>
              <a:rPr lang="en-US" dirty="0" smtClean="0"/>
              <a:t>:</a:t>
            </a:r>
          </a:p>
          <a:p>
            <a:pPr lvl="0"/>
            <a:r>
              <a:rPr lang="en-US" dirty="0" smtClean="0"/>
              <a:t>Characteristics</a:t>
            </a:r>
          </a:p>
          <a:p>
            <a:pPr lvl="0"/>
            <a:r>
              <a:rPr lang="en-US" dirty="0" smtClean="0"/>
              <a:t>Ways fatigue causes crashes </a:t>
            </a:r>
          </a:p>
          <a:p>
            <a:pPr lvl="0"/>
            <a:r>
              <a:rPr lang="en-US" dirty="0" smtClean="0"/>
              <a:t>How many fatigue crashes?</a:t>
            </a:r>
            <a:endParaRPr lang="en-US" sz="2800" dirty="0" smtClean="0"/>
          </a:p>
          <a:p>
            <a:pPr lvl="1"/>
            <a:r>
              <a:rPr lang="en-US" dirty="0" smtClean="0"/>
              <a:t>Serious crashes</a:t>
            </a:r>
            <a:endParaRPr lang="en-US" sz="2400" dirty="0" smtClean="0"/>
          </a:p>
          <a:p>
            <a:pPr lvl="1"/>
            <a:r>
              <a:rPr lang="en-US" dirty="0" smtClean="0"/>
              <a:t>Fatal-to-the-driver crashes</a:t>
            </a:r>
            <a:endParaRPr lang="en-US" sz="2400" dirty="0" smtClean="0"/>
          </a:p>
          <a:p>
            <a:pPr lvl="1"/>
            <a:r>
              <a:rPr lang="en-US" dirty="0" smtClean="0"/>
              <a:t>Difficulties in estimating</a:t>
            </a:r>
            <a:endParaRPr lang="en-US" sz="2400" dirty="0" smtClean="0"/>
          </a:p>
          <a:p>
            <a:pPr>
              <a:buNone/>
            </a:pPr>
            <a:endParaRPr lang="en-US" dirty="0"/>
          </a:p>
        </p:txBody>
      </p:sp>
    </p:spTree>
    <p:extLst>
      <p:ext uri="{BB962C8B-B14F-4D97-AF65-F5344CB8AC3E}">
        <p14:creationId xmlns:p14="http://schemas.microsoft.com/office/powerpoint/2010/main" val="517855476"/>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791200" cy="4525963"/>
          </a:xfrm>
        </p:spPr>
        <p:txBody>
          <a:bodyPr>
            <a:normAutofit/>
          </a:bodyPr>
          <a:lstStyle/>
          <a:p>
            <a:pPr lvl="0"/>
            <a:r>
              <a:rPr lang="en-US" dirty="0" smtClean="0"/>
              <a:t>Usually single-vehicle road departures</a:t>
            </a:r>
          </a:p>
          <a:p>
            <a:pPr lvl="0"/>
            <a:r>
              <a:rPr lang="en-US" dirty="0" smtClean="0"/>
              <a:t>Driver alone</a:t>
            </a:r>
          </a:p>
          <a:p>
            <a:pPr lvl="0"/>
            <a:r>
              <a:rPr lang="en-US" dirty="0" smtClean="0"/>
              <a:t>Often on monotonous roads</a:t>
            </a:r>
          </a:p>
          <a:p>
            <a:pPr lvl="0"/>
            <a:r>
              <a:rPr lang="en-US" dirty="0" smtClean="0"/>
              <a:t>Most in early morning, especially 2:00 am to 7:00 am</a:t>
            </a:r>
          </a:p>
          <a:p>
            <a:pPr lvl="0"/>
            <a:r>
              <a:rPr lang="en-US" dirty="0" smtClean="0"/>
              <a:t>Usually serious crashes</a:t>
            </a:r>
            <a:endParaRPr lang="en-US" dirty="0"/>
          </a:p>
        </p:txBody>
      </p:sp>
      <p:sp>
        <p:nvSpPr>
          <p:cNvPr id="7" name="Title 6"/>
          <p:cNvSpPr>
            <a:spLocks noGrp="1"/>
          </p:cNvSpPr>
          <p:nvPr>
            <p:ph type="title"/>
          </p:nvPr>
        </p:nvSpPr>
        <p:spPr/>
        <p:txBody>
          <a:bodyPr/>
          <a:lstStyle/>
          <a:p>
            <a:r>
              <a:rPr lang="en-US" dirty="0"/>
              <a:t>Fatigue-Related Crashes</a:t>
            </a:r>
          </a:p>
        </p:txBody>
      </p:sp>
      <p:pic>
        <p:nvPicPr>
          <p:cNvPr id="4" name="Picture 3" title="Road at n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spTree>
    <p:extLst>
      <p:ext uri="{BB962C8B-B14F-4D97-AF65-F5344CB8AC3E}">
        <p14:creationId xmlns:p14="http://schemas.microsoft.com/office/powerpoint/2010/main" val="2540944934"/>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Principal Cause:  Insufficient Sleep</a:t>
            </a:r>
            <a:endParaRPr lang="en-US" dirty="0"/>
          </a:p>
        </p:txBody>
      </p:sp>
      <p:sp>
        <p:nvSpPr>
          <p:cNvPr id="3" name="Content Placeholder 2"/>
          <p:cNvSpPr>
            <a:spLocks noGrp="1"/>
          </p:cNvSpPr>
          <p:nvPr>
            <p:ph idx="1"/>
          </p:nvPr>
        </p:nvSpPr>
        <p:spPr>
          <a:xfrm>
            <a:off x="457200" y="1600200"/>
            <a:ext cx="5334000" cy="4525963"/>
          </a:xfrm>
        </p:spPr>
        <p:txBody>
          <a:bodyPr>
            <a:normAutofit/>
          </a:bodyPr>
          <a:lstStyle/>
          <a:p>
            <a:pPr lvl="0"/>
            <a:r>
              <a:rPr lang="en-US" dirty="0" smtClean="0"/>
              <a:t>Australian study found that truck drivers with less than</a:t>
            </a:r>
            <a:br>
              <a:rPr lang="en-US" dirty="0" smtClean="0"/>
            </a:br>
            <a:r>
              <a:rPr lang="en-US" dirty="0" smtClean="0"/>
              <a:t>6 hours sleep were:</a:t>
            </a:r>
          </a:p>
          <a:p>
            <a:pPr lvl="1"/>
            <a:r>
              <a:rPr lang="en-US" dirty="0" smtClean="0"/>
              <a:t>3 times more likely to have a hazardous incident</a:t>
            </a:r>
          </a:p>
          <a:p>
            <a:pPr lvl="1"/>
            <a:r>
              <a:rPr lang="en-US" dirty="0" smtClean="0"/>
              <a:t>2.5 times more likely to nod off</a:t>
            </a:r>
          </a:p>
          <a:p>
            <a:endParaRPr lang="en-US" dirty="0"/>
          </a:p>
        </p:txBody>
      </p:sp>
      <p:pic>
        <p:nvPicPr>
          <p:cNvPr id="5" name="Picture 4" title="CMV driver yaw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818" y="2667000"/>
            <a:ext cx="3114675" cy="2076450"/>
          </a:xfrm>
          <a:prstGeom prst="rect">
            <a:avLst/>
          </a:prstGeom>
        </p:spPr>
      </p:pic>
    </p:spTree>
    <p:extLst>
      <p:ext uri="{BB962C8B-B14F-4D97-AF65-F5344CB8AC3E}">
        <p14:creationId xmlns:p14="http://schemas.microsoft.com/office/powerpoint/2010/main" val="4188378808"/>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smtClean="0"/>
              <a:t>24-Hour Relative Rate</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7931212"/>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North American Fatigue</a:t>
            </a:r>
            <a:br>
              <a:rPr lang="en-US" dirty="0" smtClean="0"/>
            </a:br>
            <a:r>
              <a:rPr lang="en-US" dirty="0" smtClean="0"/>
              <a:t>Management Program (NAFMP) </a:t>
            </a:r>
            <a:endParaRPr lang="en-US" dirty="0"/>
          </a:p>
        </p:txBody>
      </p:sp>
      <p:sp>
        <p:nvSpPr>
          <p:cNvPr id="3" name="Content Placeholder 2"/>
          <p:cNvSpPr>
            <a:spLocks noGrp="1"/>
          </p:cNvSpPr>
          <p:nvPr>
            <p:ph idx="1"/>
          </p:nvPr>
        </p:nvSpPr>
        <p:spPr>
          <a:xfrm>
            <a:off x="457200" y="1600200"/>
            <a:ext cx="5410200" cy="4525963"/>
          </a:xfrm>
        </p:spPr>
        <p:txBody>
          <a:bodyPr>
            <a:noAutofit/>
          </a:bodyPr>
          <a:lstStyle/>
          <a:p>
            <a:r>
              <a:rPr lang="en-US" b="1" dirty="0" smtClean="0"/>
              <a:t>Reality:  </a:t>
            </a:r>
            <a:r>
              <a:rPr lang="en-US" dirty="0" smtClean="0"/>
              <a:t>Hours-of-Service (HOS) compliance </a:t>
            </a:r>
            <a:r>
              <a:rPr lang="en-US" smtClean="0"/>
              <a:t>is essential</a:t>
            </a:r>
          </a:p>
          <a:p>
            <a:r>
              <a:rPr lang="en-US" b="1" smtClean="0"/>
              <a:t>Needed</a:t>
            </a:r>
            <a:r>
              <a:rPr lang="en-US" b="1" dirty="0" smtClean="0"/>
              <a:t>:  </a:t>
            </a:r>
            <a:r>
              <a:rPr lang="en-US" dirty="0" smtClean="0"/>
              <a:t>A more  proactive and comprehensive approach, centered around drivers </a:t>
            </a:r>
          </a:p>
        </p:txBody>
      </p:sp>
      <p:pic>
        <p:nvPicPr>
          <p:cNvPr id="4" name="Picture 2" title="Driver standing in front of tru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3950" y="2057400"/>
            <a:ext cx="2466705"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628879"/>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51" y="381000"/>
            <a:ext cx="8229600" cy="1143000"/>
          </a:xfrm>
        </p:spPr>
        <p:txBody>
          <a:bodyPr>
            <a:normAutofit fontScale="90000"/>
          </a:bodyPr>
          <a:lstStyle/>
          <a:p>
            <a:r>
              <a:rPr lang="en-US" sz="4900" dirty="0" smtClean="0"/>
              <a:t>Two General Ways Fatigue Can Cause Crashes</a:t>
            </a:r>
            <a:endParaRPr lang="en-US" sz="1800" dirty="0">
              <a:solidFill>
                <a:srgbClr val="FF0000"/>
              </a:solidFill>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Raise the risk of driving errors</a:t>
            </a:r>
          </a:p>
          <a:p>
            <a:pPr marL="514350" indent="-514350">
              <a:buFont typeface="+mj-lt"/>
              <a:buAutoNum type="arabicPeriod"/>
            </a:pPr>
            <a:r>
              <a:rPr lang="en-US" dirty="0" smtClean="0"/>
              <a:t>Directly cause a crash (asleep at the wheel) </a:t>
            </a:r>
          </a:p>
        </p:txBody>
      </p:sp>
      <p:grpSp>
        <p:nvGrpSpPr>
          <p:cNvPr id="10" name="Group 9"/>
          <p:cNvGrpSpPr/>
          <p:nvPr/>
        </p:nvGrpSpPr>
        <p:grpSpPr>
          <a:xfrm>
            <a:off x="524254" y="2895600"/>
            <a:ext cx="8424673" cy="3246120"/>
            <a:chOff x="524255" y="2971801"/>
            <a:chExt cx="8424673" cy="3246120"/>
          </a:xfrm>
        </p:grpSpPr>
        <p:pic>
          <p:nvPicPr>
            <p:cNvPr id="6" name="Content Placeholder 6" descr="Risk-Cause_300dpi.jpg"/>
            <p:cNvPicPr>
              <a:picLocks noChangeAspect="1"/>
            </p:cNvPicPr>
            <p:nvPr/>
          </p:nvPicPr>
          <p:blipFill rotWithShape="1">
            <a:blip r:embed="rId3" cstate="print"/>
            <a:srcRect l="780" t="15339" r="1186" b="2356"/>
            <a:stretch/>
          </p:blipFill>
          <p:spPr>
            <a:xfrm>
              <a:off x="524255" y="2971801"/>
              <a:ext cx="8424673" cy="3246120"/>
            </a:xfrm>
            <a:prstGeom prst="rect">
              <a:avLst/>
            </a:prstGeom>
          </p:spPr>
        </p:pic>
        <p:grpSp>
          <p:nvGrpSpPr>
            <p:cNvPr id="9" name="Group 8"/>
            <p:cNvGrpSpPr/>
            <p:nvPr/>
          </p:nvGrpSpPr>
          <p:grpSpPr>
            <a:xfrm>
              <a:off x="560832" y="3224046"/>
              <a:ext cx="4620768" cy="2174486"/>
              <a:chOff x="560832" y="3224046"/>
              <a:chExt cx="4620768" cy="2174486"/>
            </a:xfrm>
          </p:grpSpPr>
          <p:sp>
            <p:nvSpPr>
              <p:cNvPr id="4" name="TextBox 3"/>
              <p:cNvSpPr txBox="1"/>
              <p:nvPr/>
            </p:nvSpPr>
            <p:spPr>
              <a:xfrm>
                <a:off x="560832" y="3224046"/>
                <a:ext cx="3810000" cy="369332"/>
              </a:xfrm>
              <a:prstGeom prst="rect">
                <a:avLst/>
              </a:prstGeom>
              <a:noFill/>
            </p:spPr>
            <p:txBody>
              <a:bodyPr wrap="square" rtlCol="0">
                <a:spAutoFit/>
              </a:bodyPr>
              <a:lstStyle/>
              <a:p>
                <a:r>
                  <a:rPr lang="en-US" b="1" dirty="0" smtClean="0"/>
                  <a:t>Timeline leading to a crash</a:t>
                </a:r>
                <a:endParaRPr lang="en-US" b="1" dirty="0"/>
              </a:p>
            </p:txBody>
          </p:sp>
          <p:sp>
            <p:nvSpPr>
              <p:cNvPr id="5" name="TextBox 4"/>
              <p:cNvSpPr txBox="1"/>
              <p:nvPr/>
            </p:nvSpPr>
            <p:spPr>
              <a:xfrm>
                <a:off x="3886200" y="3810000"/>
                <a:ext cx="1295400" cy="369332"/>
              </a:xfrm>
              <a:prstGeom prst="rect">
                <a:avLst/>
              </a:prstGeom>
              <a:solidFill>
                <a:schemeClr val="bg1"/>
              </a:solidFill>
            </p:spPr>
            <p:txBody>
              <a:bodyPr wrap="square" rtlCol="0">
                <a:spAutoFit/>
              </a:bodyPr>
              <a:lstStyle/>
              <a:p>
                <a:pPr algn="ctr"/>
                <a:r>
                  <a:rPr lang="en-US" dirty="0" smtClean="0">
                    <a:solidFill>
                      <a:srgbClr val="FF0000"/>
                    </a:solidFill>
                  </a:rPr>
                  <a:t>DIRECT</a:t>
                </a:r>
                <a:endParaRPr lang="en-US" dirty="0">
                  <a:solidFill>
                    <a:srgbClr val="FF0000"/>
                  </a:solidFill>
                </a:endParaRPr>
              </a:p>
            </p:txBody>
          </p:sp>
          <p:sp>
            <p:nvSpPr>
              <p:cNvPr id="7" name="Rectangle 6"/>
              <p:cNvSpPr/>
              <p:nvPr/>
            </p:nvSpPr>
            <p:spPr>
              <a:xfrm>
                <a:off x="4087417" y="5029200"/>
                <a:ext cx="999694" cy="369332"/>
              </a:xfrm>
              <a:prstGeom prst="rect">
                <a:avLst/>
              </a:prstGeom>
              <a:solidFill>
                <a:schemeClr val="bg1"/>
              </a:solidFill>
            </p:spPr>
            <p:txBody>
              <a:bodyPr wrap="square">
                <a:spAutoFit/>
              </a:bodyPr>
              <a:lstStyle/>
              <a:p>
                <a:pPr algn="ctr"/>
                <a:r>
                  <a:rPr lang="en-US" dirty="0" smtClean="0">
                    <a:solidFill>
                      <a:srgbClr val="FF0000"/>
                    </a:solidFill>
                  </a:rPr>
                  <a:t>CAUSES</a:t>
                </a:r>
                <a:endParaRPr lang="en-US" dirty="0">
                  <a:solidFill>
                    <a:srgbClr val="FF0000"/>
                  </a:solidFill>
                </a:endParaRPr>
              </a:p>
            </p:txBody>
          </p:sp>
        </p:grpSp>
      </p:grpSp>
    </p:spTree>
    <p:extLst>
      <p:ext uri="{BB962C8B-B14F-4D97-AF65-F5344CB8AC3E}">
        <p14:creationId xmlns:p14="http://schemas.microsoft.com/office/powerpoint/2010/main" val="1872557665"/>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How Many CMV Crashes are Fatigue-Related? </a:t>
            </a:r>
            <a:endParaRPr lang="en-US" dirty="0"/>
          </a:p>
        </p:txBody>
      </p:sp>
      <p:sp>
        <p:nvSpPr>
          <p:cNvPr id="3" name="Content Placeholder 2"/>
          <p:cNvSpPr>
            <a:spLocks noGrp="1"/>
          </p:cNvSpPr>
          <p:nvPr>
            <p:ph idx="1"/>
          </p:nvPr>
        </p:nvSpPr>
        <p:spPr/>
        <p:txBody>
          <a:bodyPr>
            <a:normAutofit lnSpcReduction="10000"/>
          </a:bodyPr>
          <a:lstStyle/>
          <a:p>
            <a:pPr>
              <a:buNone/>
            </a:pPr>
            <a:r>
              <a:rPr lang="en-US" u="sng" dirty="0" smtClean="0"/>
              <a:t>Large Truck Crash Causation Study (LTCCS)</a:t>
            </a:r>
            <a:r>
              <a:rPr lang="en-US" dirty="0" smtClean="0"/>
              <a:t>:</a:t>
            </a:r>
          </a:p>
          <a:p>
            <a:r>
              <a:rPr lang="en-US" dirty="0" smtClean="0"/>
              <a:t>In-depth investigations of ~1,000 serious large truck crashes</a:t>
            </a:r>
            <a:endParaRPr lang="en-US" sz="2600" dirty="0" smtClean="0"/>
          </a:p>
          <a:p>
            <a:r>
              <a:rPr lang="en-US" b="1" dirty="0" smtClean="0"/>
              <a:t>4%</a:t>
            </a:r>
            <a:r>
              <a:rPr lang="en-US" dirty="0" smtClean="0"/>
              <a:t> of truck crash involvements caused principally by truck driver asleep at the wheel</a:t>
            </a:r>
          </a:p>
          <a:p>
            <a:r>
              <a:rPr lang="en-US" dirty="0" smtClean="0"/>
              <a:t>A larger number (</a:t>
            </a:r>
            <a:r>
              <a:rPr lang="en-US" b="1" dirty="0" smtClean="0"/>
              <a:t>13%</a:t>
            </a:r>
            <a:r>
              <a:rPr lang="en-US" dirty="0" smtClean="0"/>
              <a:t>) involved truck driver fatigue as an associated factor</a:t>
            </a:r>
          </a:p>
          <a:p>
            <a:r>
              <a:rPr lang="en-US" dirty="0" smtClean="0"/>
              <a:t>Other crashes could have involved undetected fatigue  </a:t>
            </a:r>
            <a:endParaRPr lang="en-US" dirty="0"/>
          </a:p>
        </p:txBody>
      </p:sp>
    </p:spTree>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Fatal-to-the-Driver Truck Crashes </a:t>
            </a:r>
            <a:endParaRPr lang="en-US" dirty="0"/>
          </a:p>
        </p:txBody>
      </p:sp>
      <p:sp>
        <p:nvSpPr>
          <p:cNvPr id="3" name="Content Placeholder 2"/>
          <p:cNvSpPr>
            <a:spLocks noGrp="1"/>
          </p:cNvSpPr>
          <p:nvPr>
            <p:ph idx="1"/>
          </p:nvPr>
        </p:nvSpPr>
        <p:spPr>
          <a:xfrm>
            <a:off x="457200" y="1600200"/>
            <a:ext cx="6172200" cy="4525963"/>
          </a:xfrm>
        </p:spPr>
        <p:txBody>
          <a:bodyPr>
            <a:normAutofit fontScale="85000" lnSpcReduction="20000"/>
          </a:bodyPr>
          <a:lstStyle/>
          <a:p>
            <a:r>
              <a:rPr lang="en-US" dirty="0" smtClean="0"/>
              <a:t>1990 National Transportation Safety Board (NTSB) study of 182 fatal-to-the-driver large truck crashes</a:t>
            </a:r>
          </a:p>
          <a:p>
            <a:r>
              <a:rPr lang="en-US" dirty="0" smtClean="0"/>
              <a:t>Most were single-vehicle road departures</a:t>
            </a:r>
          </a:p>
          <a:p>
            <a:r>
              <a:rPr lang="en-US" dirty="0" smtClean="0"/>
              <a:t>In-depth investigation revealed fatigue to be a principal cause in </a:t>
            </a:r>
            <a:r>
              <a:rPr lang="en-US" b="1" dirty="0" smtClean="0"/>
              <a:t>31%</a:t>
            </a:r>
            <a:endParaRPr lang="en-US" dirty="0" smtClean="0"/>
          </a:p>
          <a:p>
            <a:r>
              <a:rPr lang="en-US" b="1" dirty="0" smtClean="0"/>
              <a:t>Fatigue was the biggest cause</a:t>
            </a:r>
          </a:p>
          <a:p>
            <a:r>
              <a:rPr lang="en-US" dirty="0" smtClean="0"/>
              <a:t>Cardiac and other medical crises are also major causes of such crashes</a:t>
            </a:r>
          </a:p>
          <a:p>
            <a:r>
              <a:rPr lang="en-US" dirty="0" smtClean="0"/>
              <a:t>In 2009, more than 400 U.S. CMV drivers died in  crashes</a:t>
            </a:r>
            <a:endParaRPr lang="en-US" dirty="0"/>
          </a:p>
        </p:txBody>
      </p:sp>
      <p:pic>
        <p:nvPicPr>
          <p:cNvPr id="18434" name="Picture 2" title="Pallbearers at funer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438400"/>
            <a:ext cx="1995192" cy="29892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Difficulties in Estimating Fatigue-Related Crashes </a:t>
            </a:r>
            <a:endParaRPr lang="en-US" dirty="0"/>
          </a:p>
        </p:txBody>
      </p:sp>
      <p:sp>
        <p:nvSpPr>
          <p:cNvPr id="3" name="Content Placeholder 2"/>
          <p:cNvSpPr>
            <a:spLocks noGrp="1"/>
          </p:cNvSpPr>
          <p:nvPr>
            <p:ph idx="1"/>
          </p:nvPr>
        </p:nvSpPr>
        <p:spPr/>
        <p:txBody>
          <a:bodyPr>
            <a:normAutofit/>
          </a:bodyPr>
          <a:lstStyle/>
          <a:p>
            <a:r>
              <a:rPr lang="en-US" dirty="0" smtClean="0"/>
              <a:t>Driver:</a:t>
            </a:r>
          </a:p>
          <a:p>
            <a:pPr lvl="1"/>
            <a:r>
              <a:rPr lang="en-US" dirty="0" smtClean="0"/>
              <a:t>May be dead or severely injured</a:t>
            </a:r>
          </a:p>
          <a:p>
            <a:pPr lvl="1"/>
            <a:r>
              <a:rPr lang="en-US" dirty="0" smtClean="0"/>
              <a:t>May not know what happened</a:t>
            </a:r>
          </a:p>
          <a:p>
            <a:pPr lvl="1"/>
            <a:r>
              <a:rPr lang="en-US" dirty="0" smtClean="0"/>
              <a:t>May not admit to falling asleep</a:t>
            </a:r>
          </a:p>
          <a:p>
            <a:r>
              <a:rPr lang="en-US" dirty="0" smtClean="0"/>
              <a:t>Fatigue contributes to crashes in subtle ways</a:t>
            </a:r>
          </a:p>
          <a:p>
            <a:r>
              <a:rPr lang="en-US" dirty="0" smtClean="0"/>
              <a:t>Fatigue, distraction, and other causes may look the same</a:t>
            </a:r>
          </a:p>
          <a:p>
            <a:r>
              <a:rPr lang="en-US" dirty="0" smtClean="0"/>
              <a:t>Many factors affect fatigue percentages</a:t>
            </a:r>
          </a:p>
        </p:txBody>
      </p:sp>
    </p:spTree>
    <p:extLst>
      <p:ext uri="{BB962C8B-B14F-4D97-AF65-F5344CB8AC3E}">
        <p14:creationId xmlns:p14="http://schemas.microsoft.com/office/powerpoint/2010/main" val="3107763093"/>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itchFamily="34" charset="0"/>
                <a:cs typeface="Arial" pitchFamily="34" charset="0"/>
              </a:rPr>
              <a:t>Lesson 1 Quiz</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lstStyle/>
          <a:p>
            <a:pPr marL="514350" indent="-514350">
              <a:buFont typeface="+mj-lt"/>
              <a:buAutoNum type="arabicParenR"/>
            </a:pPr>
            <a:r>
              <a:rPr lang="en-US" dirty="0" smtClean="0"/>
              <a:t>Which statement is true?</a:t>
            </a:r>
          </a:p>
          <a:p>
            <a:pPr marL="914400" lvl="1" indent="-514350">
              <a:buFont typeface="+mj-lt"/>
              <a:buAutoNum type="alphaLcParenR"/>
            </a:pPr>
            <a:r>
              <a:rPr lang="en-US" dirty="0" smtClean="0"/>
              <a:t>Sleep is a biological need</a:t>
            </a:r>
          </a:p>
          <a:p>
            <a:pPr marL="914400" lvl="1" indent="-514350">
              <a:buFont typeface="+mj-lt"/>
              <a:buAutoNum type="alphaLcParenR"/>
            </a:pPr>
            <a:r>
              <a:rPr lang="en-US" dirty="0" smtClean="0"/>
              <a:t>Asleep-at-the-wheel crashes are a major cause of death for CMV drivers</a:t>
            </a:r>
          </a:p>
          <a:p>
            <a:pPr marL="914400" lvl="1" indent="-514350">
              <a:buFont typeface="+mj-lt"/>
              <a:buAutoNum type="alphaLcParenR"/>
            </a:pPr>
            <a:r>
              <a:rPr lang="en-US" dirty="0" smtClean="0"/>
              <a:t>Poor sleep worsens many medical conditions</a:t>
            </a:r>
          </a:p>
          <a:p>
            <a:pPr marL="914400" lvl="1" indent="-514350">
              <a:buFont typeface="+mj-lt"/>
              <a:buAutoNum type="alphaLcParenR"/>
            </a:pPr>
            <a:r>
              <a:rPr lang="en-US" dirty="0" smtClean="0"/>
              <a:t>All of the above. </a:t>
            </a:r>
            <a:endParaRPr lang="en-US" dirty="0"/>
          </a:p>
        </p:txBody>
      </p:sp>
    </p:spTree>
    <p:extLst>
      <p:ext uri="{BB962C8B-B14F-4D97-AF65-F5344CB8AC3E}">
        <p14:creationId xmlns:p14="http://schemas.microsoft.com/office/powerpoint/2010/main" val="1884383993"/>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itchFamily="34" charset="0"/>
                <a:cs typeface="Arial" pitchFamily="34" charset="0"/>
              </a:rPr>
              <a:t>Lesson 1 Quiz</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lstStyle/>
          <a:p>
            <a:pPr marL="514350" indent="-514350">
              <a:buFont typeface="+mj-lt"/>
              <a:buAutoNum type="arabicParenR" startAt="2"/>
            </a:pPr>
            <a:r>
              <a:rPr lang="en-US" dirty="0" smtClean="0"/>
              <a:t>Which would be considered a </a:t>
            </a:r>
            <a:r>
              <a:rPr lang="en-US" b="1" i="1" dirty="0" smtClean="0"/>
              <a:t>task-related</a:t>
            </a:r>
            <a:r>
              <a:rPr lang="en-US" dirty="0" smtClean="0"/>
              <a:t> fatigue factor?</a:t>
            </a:r>
          </a:p>
          <a:p>
            <a:pPr marL="914400" lvl="1" indent="-514350">
              <a:buFont typeface="+mj-lt"/>
              <a:buAutoNum type="alphaLcParenR"/>
            </a:pPr>
            <a:r>
              <a:rPr lang="en-US" dirty="0" smtClean="0"/>
              <a:t>Driving on a boring road</a:t>
            </a:r>
          </a:p>
          <a:p>
            <a:pPr marL="914400" lvl="1" indent="-514350">
              <a:buFont typeface="+mj-lt"/>
              <a:buAutoNum type="alphaLcParenR"/>
            </a:pPr>
            <a:r>
              <a:rPr lang="en-US" dirty="0" smtClean="0"/>
              <a:t>Driving during a Circadian valley</a:t>
            </a:r>
          </a:p>
          <a:p>
            <a:pPr marL="914400" lvl="1" indent="-514350">
              <a:buFont typeface="+mj-lt"/>
              <a:buAutoNum type="alphaLcParenR"/>
            </a:pPr>
            <a:r>
              <a:rPr lang="en-US" dirty="0" smtClean="0"/>
              <a:t>Insufficient prior sleep</a:t>
            </a:r>
          </a:p>
          <a:p>
            <a:pPr marL="914400" lvl="1" indent="-514350">
              <a:buFont typeface="+mj-lt"/>
              <a:buAutoNum type="alphaLcParenR"/>
            </a:pPr>
            <a:r>
              <a:rPr lang="en-US" dirty="0" smtClean="0"/>
              <a:t>Being awake for 18 hours straight</a:t>
            </a:r>
          </a:p>
          <a:p>
            <a:pPr marL="914400" lvl="1" indent="-514350">
              <a:buFont typeface="+mj-lt"/>
              <a:buAutoNum type="alphaLcParenR"/>
            </a:pPr>
            <a:r>
              <a:rPr lang="en-US" dirty="0" smtClean="0"/>
              <a:t>All of the above.</a:t>
            </a:r>
          </a:p>
          <a:p>
            <a:endParaRPr lang="en-US" dirty="0"/>
          </a:p>
        </p:txBody>
      </p:sp>
    </p:spTree>
    <p:extLst>
      <p:ext uri="{BB962C8B-B14F-4D97-AF65-F5344CB8AC3E}">
        <p14:creationId xmlns:p14="http://schemas.microsoft.com/office/powerpoint/2010/main" val="1884383993"/>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itchFamily="34" charset="0"/>
                <a:cs typeface="Arial" pitchFamily="34" charset="0"/>
              </a:rPr>
              <a:t>Lesson 1 Quiz</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lstStyle/>
          <a:p>
            <a:pPr marL="514350" indent="-514350">
              <a:buFont typeface="+mj-lt"/>
              <a:buAutoNum type="arabicParenR" startAt="3"/>
            </a:pPr>
            <a:r>
              <a:rPr lang="en-US" dirty="0" smtClean="0"/>
              <a:t>Which is </a:t>
            </a:r>
            <a:r>
              <a:rPr lang="en-US" b="1" dirty="0" smtClean="0"/>
              <a:t>not </a:t>
            </a:r>
            <a:r>
              <a:rPr lang="en-US" dirty="0" smtClean="0"/>
              <a:t>a health effect of sleep deprivation (chronic fatigue)?</a:t>
            </a:r>
          </a:p>
          <a:p>
            <a:pPr marL="914400" lvl="1" indent="-514350">
              <a:buFont typeface="+mj-lt"/>
              <a:buAutoNum type="alphaLcParenR"/>
            </a:pPr>
            <a:r>
              <a:rPr lang="en-US" dirty="0" smtClean="0"/>
              <a:t>Increased blood pressure</a:t>
            </a:r>
          </a:p>
          <a:p>
            <a:pPr marL="914400" lvl="1" indent="-514350">
              <a:buFont typeface="+mj-lt"/>
              <a:buAutoNum type="alphaLcParenR"/>
            </a:pPr>
            <a:r>
              <a:rPr lang="en-US" dirty="0" smtClean="0"/>
              <a:t>Decreased appetite</a:t>
            </a:r>
          </a:p>
          <a:p>
            <a:pPr marL="914400" lvl="1" indent="-514350">
              <a:buFont typeface="+mj-lt"/>
              <a:buAutoNum type="alphaLcParenR"/>
            </a:pPr>
            <a:r>
              <a:rPr lang="en-US" dirty="0" smtClean="0"/>
              <a:t>Increased diabetes risk</a:t>
            </a:r>
          </a:p>
          <a:p>
            <a:pPr marL="914400" lvl="1" indent="-514350">
              <a:buFont typeface="+mj-lt"/>
              <a:buAutoNum type="alphaLcParenR"/>
            </a:pPr>
            <a:r>
              <a:rPr lang="en-US" dirty="0" smtClean="0"/>
              <a:t>Irritability.</a:t>
            </a:r>
          </a:p>
          <a:p>
            <a:endParaRPr lang="en-US" dirty="0"/>
          </a:p>
        </p:txBody>
      </p:sp>
    </p:spTree>
    <p:extLst>
      <p:ext uri="{BB962C8B-B14F-4D97-AF65-F5344CB8AC3E}">
        <p14:creationId xmlns:p14="http://schemas.microsoft.com/office/powerpoint/2010/main" val="1884383993"/>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itchFamily="34" charset="0"/>
                <a:cs typeface="Arial" pitchFamily="34" charset="0"/>
              </a:rPr>
              <a:t>Lesson 1 Quiz</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lstStyle/>
          <a:p>
            <a:pPr marL="514350" indent="-514350">
              <a:buFont typeface="+mj-lt"/>
              <a:buAutoNum type="arabicParenR" startAt="4"/>
            </a:pPr>
            <a:r>
              <a:rPr lang="en-US" dirty="0" smtClean="0"/>
              <a:t>Which is a sign of driver drowsiness?</a:t>
            </a:r>
          </a:p>
          <a:p>
            <a:pPr marL="914400" lvl="1" indent="-514350">
              <a:buFont typeface="+mj-lt"/>
              <a:buAutoNum type="alphaLcParenR"/>
            </a:pPr>
            <a:r>
              <a:rPr lang="en-US" dirty="0" smtClean="0"/>
              <a:t>Watery eyes and frequent blinking</a:t>
            </a:r>
          </a:p>
          <a:p>
            <a:pPr marL="914400" lvl="1" indent="-514350">
              <a:buFont typeface="+mj-lt"/>
              <a:buAutoNum type="alphaLcParenR"/>
            </a:pPr>
            <a:r>
              <a:rPr lang="en-US" dirty="0" smtClean="0"/>
              <a:t>Easily distracted (e.g., roadside signs, scenery)</a:t>
            </a:r>
          </a:p>
          <a:p>
            <a:pPr marL="914400" lvl="1" indent="-514350">
              <a:buFont typeface="+mj-lt"/>
              <a:buAutoNum type="alphaLcParenR"/>
            </a:pPr>
            <a:r>
              <a:rPr lang="en-US" dirty="0" smtClean="0"/>
              <a:t>“Drift-and-jerk” steering, with weaving</a:t>
            </a:r>
          </a:p>
          <a:p>
            <a:pPr marL="914400" lvl="1" indent="-514350">
              <a:buFont typeface="+mj-lt"/>
              <a:buAutoNum type="alphaLcParenR"/>
            </a:pPr>
            <a:r>
              <a:rPr lang="en-US" dirty="0" smtClean="0"/>
              <a:t>Rigid body position with little movement.</a:t>
            </a:r>
          </a:p>
          <a:p>
            <a:endParaRPr lang="en-US" dirty="0"/>
          </a:p>
        </p:txBody>
      </p:sp>
    </p:spTree>
    <p:extLst>
      <p:ext uri="{BB962C8B-B14F-4D97-AF65-F5344CB8AC3E}">
        <p14:creationId xmlns:p14="http://schemas.microsoft.com/office/powerpoint/2010/main" val="1884383993"/>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pitchFamily="34" charset="0"/>
                <a:cs typeface="Arial" pitchFamily="34" charset="0"/>
              </a:rPr>
              <a:t>Lesson 1 Quiz</a:t>
            </a:r>
            <a:endParaRPr lang="en-US" sz="4000" dirty="0">
              <a:latin typeface="Arial" pitchFamily="34" charset="0"/>
              <a:cs typeface="Arial" pitchFamily="34" charset="0"/>
            </a:endParaRPr>
          </a:p>
        </p:txBody>
      </p:sp>
      <p:sp>
        <p:nvSpPr>
          <p:cNvPr id="3" name="Content Placeholder 2"/>
          <p:cNvSpPr>
            <a:spLocks noGrp="1"/>
          </p:cNvSpPr>
          <p:nvPr>
            <p:ph idx="1"/>
          </p:nvPr>
        </p:nvSpPr>
        <p:spPr/>
        <p:txBody>
          <a:bodyPr>
            <a:normAutofit fontScale="92500"/>
          </a:bodyPr>
          <a:lstStyle/>
          <a:p>
            <a:pPr marL="514350" indent="-514350">
              <a:buFont typeface="+mj-lt"/>
              <a:buAutoNum type="arabicParenR" startAt="5"/>
            </a:pPr>
            <a:r>
              <a:rPr lang="en-US" dirty="0" smtClean="0"/>
              <a:t>Which statement is </a:t>
            </a:r>
            <a:r>
              <a:rPr lang="en-US" b="1" dirty="0" smtClean="0"/>
              <a:t>not</a:t>
            </a:r>
            <a:r>
              <a:rPr lang="en-US" dirty="0" smtClean="0"/>
              <a:t> true?</a:t>
            </a:r>
          </a:p>
          <a:p>
            <a:pPr marL="914400" lvl="1" indent="-514350">
              <a:buFont typeface="+mj-lt"/>
              <a:buAutoNum type="alphaLcParenR"/>
            </a:pPr>
            <a:r>
              <a:rPr lang="en-US" dirty="0" smtClean="0"/>
              <a:t>Fatigue may be a direct crash cause (asleep-at-the-wheel) or a contributing factor.</a:t>
            </a:r>
          </a:p>
          <a:p>
            <a:pPr marL="914400" lvl="1" indent="-514350">
              <a:buFont typeface="+mj-lt"/>
              <a:buAutoNum type="alphaLcParenR"/>
            </a:pPr>
            <a:r>
              <a:rPr lang="en-US" dirty="0" smtClean="0"/>
              <a:t>The NTSB found asleep-at-the-wheel to be a principal cause of 31% of fatal-to-the-driver truck crashes.</a:t>
            </a:r>
          </a:p>
          <a:p>
            <a:pPr marL="914400" lvl="1" indent="-514350">
              <a:buFont typeface="+mj-lt"/>
              <a:buAutoNum type="alphaLcParenR"/>
            </a:pPr>
            <a:r>
              <a:rPr lang="en-US" dirty="0" smtClean="0"/>
              <a:t>It is difficult to estimate the exact number of crashes relating to driver fatigue.</a:t>
            </a:r>
          </a:p>
          <a:p>
            <a:pPr marL="914400" lvl="1" indent="-514350">
              <a:buFont typeface="+mj-lt"/>
              <a:buAutoNum type="alphaLcParenR"/>
            </a:pPr>
            <a:r>
              <a:rPr lang="en-US" dirty="0" smtClean="0"/>
              <a:t>The Large Truck Crash Causation Study (LTCCS) found the majority of crashes to be fatigue-related.</a:t>
            </a:r>
          </a:p>
          <a:p>
            <a:endParaRPr lang="en-US" dirty="0"/>
          </a:p>
        </p:txBody>
      </p:sp>
    </p:spTree>
    <p:extLst>
      <p:ext uri="{BB962C8B-B14F-4D97-AF65-F5344CB8AC3E}">
        <p14:creationId xmlns:p14="http://schemas.microsoft.com/office/powerpoint/2010/main" val="1884383993"/>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dirty="0" smtClean="0"/>
              <a:t>Lesson 2: Sleep &amp; Other Factors</a:t>
            </a:r>
            <a:br>
              <a:rPr lang="en-US" dirty="0" smtClean="0"/>
            </a:br>
            <a:r>
              <a:rPr lang="en-US" dirty="0" smtClean="0"/>
              <a:t>Affecting Alertness</a:t>
            </a:r>
            <a:endParaRPr lang="en-US" dirty="0"/>
          </a:p>
        </p:txBody>
      </p:sp>
    </p:spTree>
    <p:extLst>
      <p:ext uri="{BB962C8B-B14F-4D97-AF65-F5344CB8AC3E}">
        <p14:creationId xmlns:p14="http://schemas.microsoft.com/office/powerpoint/2010/main" val="3679891154"/>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NAFMP Training Program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160471"/>
              </p:ext>
            </p:extLst>
          </p:nvPr>
        </p:nvGraphicFramePr>
        <p:xfrm>
          <a:off x="457200" y="1524000"/>
          <a:ext cx="8229600" cy="4572000"/>
        </p:xfrm>
        <a:graphic>
          <a:graphicData uri="http://schemas.openxmlformats.org/drawingml/2006/table">
            <a:tbl>
              <a:tblPr/>
              <a:tblGrid>
                <a:gridCol w="5209563"/>
                <a:gridCol w="3020037"/>
              </a:tblGrid>
              <a:tr h="265430">
                <a:tc>
                  <a:txBody>
                    <a:bodyPr/>
                    <a:lstStyle/>
                    <a:p>
                      <a:pPr marL="0" marR="0" algn="ctr">
                        <a:spcBef>
                          <a:spcPts val="0"/>
                        </a:spcBef>
                        <a:spcAft>
                          <a:spcPts val="0"/>
                        </a:spcAft>
                      </a:pPr>
                      <a:r>
                        <a:rPr lang="en-US" sz="1400" b="1" i="1" dirty="0">
                          <a:latin typeface="Arial"/>
                          <a:ea typeface="Times New Roman"/>
                          <a:cs typeface="Times New Roman"/>
                        </a:rPr>
                        <a:t>Module</a:t>
                      </a:r>
                      <a:endParaRPr lang="en-US" sz="1400" dirty="0">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lgn="ctr">
                        <a:spcBef>
                          <a:spcPts val="0"/>
                        </a:spcBef>
                        <a:spcAft>
                          <a:spcPts val="0"/>
                        </a:spcAft>
                      </a:pPr>
                      <a:r>
                        <a:rPr lang="en-US" sz="1400" b="1" i="1" dirty="0">
                          <a:latin typeface="Arial"/>
                          <a:ea typeface="Times New Roman"/>
                          <a:cs typeface="Times New Roman"/>
                        </a:rPr>
                        <a:t>Audience</a:t>
                      </a:r>
                      <a:endParaRPr lang="en-US" sz="1400" dirty="0">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r>
              <a:tr h="34417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1: FMP Introduction and Overview </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a:solidFill>
                            <a:srgbClr val="002060"/>
                          </a:solidFill>
                          <a:latin typeface="Arial"/>
                          <a:ea typeface="Times New Roman"/>
                          <a:cs typeface="Times New Roman"/>
                        </a:rPr>
                        <a:t>Carrier </a:t>
                      </a:r>
                      <a:r>
                        <a:rPr lang="en-US" sz="1600" b="1" i="1" dirty="0" smtClean="0">
                          <a:solidFill>
                            <a:srgbClr val="002060"/>
                          </a:solidFill>
                          <a:latin typeface="Arial"/>
                          <a:ea typeface="Times New Roman"/>
                          <a:cs typeface="Times New Roman"/>
                        </a:rPr>
                        <a:t>Execs &amp;  Managers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2: Safety Culture and Management Practices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smtClean="0">
                          <a:solidFill>
                            <a:srgbClr val="002060"/>
                          </a:solidFill>
                          <a:latin typeface="Arial"/>
                          <a:ea typeface="Times New Roman"/>
                          <a:cs typeface="Times New Roman"/>
                        </a:rPr>
                        <a:t>Carrier Execs &amp;  Managers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spcBef>
                          <a:spcPts val="0"/>
                        </a:spcBef>
                        <a:spcAft>
                          <a:spcPts val="0"/>
                        </a:spcAft>
                      </a:pPr>
                      <a:r>
                        <a:rPr lang="en-US" sz="2000" b="1" i="1" dirty="0">
                          <a:solidFill>
                            <a:srgbClr val="800000"/>
                          </a:solidFill>
                          <a:latin typeface="Arial"/>
                          <a:ea typeface="Times New Roman"/>
                          <a:cs typeface="Times New Roman"/>
                        </a:rPr>
                        <a:t>Module 3: Driver Education</a:t>
                      </a:r>
                      <a:endParaRPr lang="en-US" sz="2000" b="1" dirty="0">
                        <a:solidFill>
                          <a:srgbClr val="80000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i="1" dirty="0">
                          <a:solidFill>
                            <a:srgbClr val="800000"/>
                          </a:solidFill>
                          <a:latin typeface="Arial"/>
                          <a:ea typeface="Times New Roman"/>
                          <a:cs typeface="Times New Roman"/>
                        </a:rPr>
                        <a:t>Drivers</a:t>
                      </a:r>
                      <a:endParaRPr lang="en-US" sz="2000" b="1" dirty="0">
                        <a:solidFill>
                          <a:srgbClr val="80000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4: Driver Family Education</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a:solidFill>
                            <a:srgbClr val="002060"/>
                          </a:solidFill>
                          <a:latin typeface="Arial"/>
                          <a:ea typeface="Times New Roman"/>
                          <a:cs typeface="Times New Roman"/>
                        </a:rPr>
                        <a:t>Driver </a:t>
                      </a:r>
                      <a:r>
                        <a:rPr lang="en-US" sz="1600" b="1" i="1" dirty="0" smtClean="0">
                          <a:solidFill>
                            <a:srgbClr val="002060"/>
                          </a:solidFill>
                          <a:latin typeface="Arial"/>
                          <a:ea typeface="Times New Roman"/>
                          <a:cs typeface="Times New Roman"/>
                        </a:rPr>
                        <a:t>Families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5: Train-the-Trainer for Driver Education and Family Forum</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smtClean="0">
                          <a:solidFill>
                            <a:srgbClr val="002060"/>
                          </a:solidFill>
                          <a:latin typeface="Arial"/>
                          <a:ea typeface="Times New Roman"/>
                          <a:cs typeface="Times New Roman"/>
                        </a:rPr>
                        <a:t>Managers &amp; Other Trainers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6: Shippers </a:t>
                      </a:r>
                      <a:r>
                        <a:rPr lang="en-US" sz="1600" b="1" i="1" dirty="0" smtClean="0">
                          <a:solidFill>
                            <a:srgbClr val="002060"/>
                          </a:solidFill>
                          <a:latin typeface="Arial"/>
                          <a:ea typeface="Times New Roman"/>
                          <a:cs typeface="Times New Roman"/>
                        </a:rPr>
                        <a:t>and Receivers </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a:solidFill>
                            <a:srgbClr val="002060"/>
                          </a:solidFill>
                          <a:latin typeface="Arial"/>
                          <a:ea typeface="Times New Roman"/>
                          <a:cs typeface="Times New Roman"/>
                        </a:rPr>
                        <a:t>Shippers </a:t>
                      </a:r>
                      <a:r>
                        <a:rPr lang="en-US" sz="1600" b="1" i="1" dirty="0" smtClean="0">
                          <a:solidFill>
                            <a:srgbClr val="002060"/>
                          </a:solidFill>
                          <a:latin typeface="Arial"/>
                          <a:ea typeface="Times New Roman"/>
                          <a:cs typeface="Times New Roman"/>
                        </a:rPr>
                        <a:t>&amp; </a:t>
                      </a:r>
                      <a:r>
                        <a:rPr lang="en-US" sz="1600" b="1" i="1" dirty="0">
                          <a:solidFill>
                            <a:srgbClr val="002060"/>
                          </a:solidFill>
                          <a:latin typeface="Arial"/>
                          <a:ea typeface="Times New Roman"/>
                          <a:cs typeface="Times New Roman"/>
                        </a:rPr>
                        <a:t>Receivers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7: Motor Carrier Management Sleep Disorders Screening and Treatment </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b="1" i="1" dirty="0" smtClean="0">
                        <a:solidFill>
                          <a:srgbClr val="002060"/>
                        </a:solidFill>
                        <a:latin typeface="Arial"/>
                        <a:ea typeface="Times New Roman"/>
                        <a:cs typeface="Times New Roman"/>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smtClean="0">
                          <a:solidFill>
                            <a:srgbClr val="002060"/>
                          </a:solidFill>
                          <a:latin typeface="Arial"/>
                          <a:ea typeface="Times New Roman"/>
                          <a:cs typeface="Times New Roman"/>
                        </a:rPr>
                        <a:t>Carrier Execs &amp;  Managers</a:t>
                      </a:r>
                      <a:endParaRPr lang="en-US" sz="1600" b="1" dirty="0" smtClean="0">
                        <a:solidFill>
                          <a:srgbClr val="002060"/>
                        </a:solidFill>
                        <a:latin typeface="Times New Roman"/>
                        <a:ea typeface="Times New Roman"/>
                        <a:cs typeface="Times New Roman"/>
                      </a:endParaRPr>
                    </a:p>
                    <a:p>
                      <a:pPr marL="0" marR="0" algn="ctr">
                        <a:spcBef>
                          <a:spcPts val="0"/>
                        </a:spcBef>
                        <a:spcAft>
                          <a:spcPts val="0"/>
                        </a:spcAft>
                      </a:pPr>
                      <a:r>
                        <a:rPr lang="en-US" sz="1600" b="1" i="1" dirty="0" smtClean="0">
                          <a:solidFill>
                            <a:srgbClr val="002060"/>
                          </a:solidFill>
                          <a:latin typeface="Arial"/>
                          <a:ea typeface="Times New Roman"/>
                          <a:cs typeface="Times New Roman"/>
                        </a:rPr>
                        <a:t> </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72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8: Driver Sleep Disorders Screening and Treatment </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smtClean="0">
                          <a:solidFill>
                            <a:srgbClr val="002060"/>
                          </a:solidFill>
                          <a:latin typeface="Arial"/>
                          <a:ea typeface="Times New Roman"/>
                          <a:cs typeface="Times New Roman"/>
                        </a:rPr>
                        <a:t>Drivers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9: Driver Scheduling and Tools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600" b="1" i="1" dirty="0">
                          <a:solidFill>
                            <a:srgbClr val="002060"/>
                          </a:solidFill>
                          <a:latin typeface="Arial"/>
                          <a:ea typeface="Times New Roman"/>
                          <a:cs typeface="Times New Roman"/>
                        </a:rPr>
                        <a:t>Dispatchers </a:t>
                      </a:r>
                      <a:r>
                        <a:rPr lang="en-US" sz="1600" b="1" i="1" dirty="0" smtClean="0">
                          <a:solidFill>
                            <a:srgbClr val="002060"/>
                          </a:solidFill>
                          <a:latin typeface="Arial"/>
                          <a:ea typeface="Times New Roman"/>
                          <a:cs typeface="Times New Roman"/>
                        </a:rPr>
                        <a:t>&amp; Managers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spcBef>
                          <a:spcPts val="0"/>
                        </a:spcBef>
                        <a:spcAft>
                          <a:spcPts val="0"/>
                        </a:spcAft>
                      </a:pPr>
                      <a:r>
                        <a:rPr lang="en-US" sz="1600" b="1" i="1" dirty="0">
                          <a:solidFill>
                            <a:srgbClr val="002060"/>
                          </a:solidFill>
                          <a:latin typeface="Arial"/>
                          <a:ea typeface="Times New Roman"/>
                          <a:cs typeface="Times New Roman"/>
                        </a:rPr>
                        <a:t>Module 10: Fatigue </a:t>
                      </a:r>
                      <a:r>
                        <a:rPr lang="en-US" sz="1600" b="1" i="1" dirty="0" smtClean="0">
                          <a:solidFill>
                            <a:srgbClr val="002060"/>
                          </a:solidFill>
                          <a:latin typeface="Arial"/>
                          <a:ea typeface="Times New Roman"/>
                          <a:cs typeface="Times New Roman"/>
                        </a:rPr>
                        <a:t>Management </a:t>
                      </a:r>
                      <a:r>
                        <a:rPr lang="en-US" sz="1600" b="1" i="1" dirty="0">
                          <a:solidFill>
                            <a:srgbClr val="002060"/>
                          </a:solidFill>
                          <a:latin typeface="Arial"/>
                          <a:ea typeface="Times New Roman"/>
                          <a:cs typeface="Times New Roman"/>
                        </a:rPr>
                        <a:t>Technologies </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1" dirty="0" smtClean="0">
                          <a:solidFill>
                            <a:srgbClr val="002060"/>
                          </a:solidFill>
                          <a:latin typeface="Arial"/>
                          <a:ea typeface="Times New Roman"/>
                          <a:cs typeface="Times New Roman"/>
                        </a:rPr>
                        <a:t>Carrier Execs &amp;  Managers</a:t>
                      </a:r>
                      <a:endParaRPr lang="en-US" sz="1600" b="1" dirty="0">
                        <a:solidFill>
                          <a:srgbClr val="002060"/>
                        </a:solidFill>
                        <a:latin typeface="Times New Roman"/>
                        <a:ea typeface="Times New Roman"/>
                        <a:cs typeface="Times New Roman"/>
                      </a:endParaRPr>
                    </a:p>
                  </a:txBody>
                  <a:tcPr marL="65298" marR="652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i="1" dirty="0" smtClean="0">
                <a:solidFill>
                  <a:srgbClr val="002060"/>
                </a:solidFill>
              </a:rPr>
              <a:t/>
            </a:r>
            <a:br>
              <a:rPr lang="en-US" sz="4000" i="1" dirty="0" smtClean="0">
                <a:solidFill>
                  <a:srgbClr val="002060"/>
                </a:solidFill>
              </a:rPr>
            </a:br>
            <a:r>
              <a:rPr lang="en-US" sz="4900" dirty="0" smtClean="0"/>
              <a:t>What is Sleep? </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a:buNone/>
            </a:pPr>
            <a:r>
              <a:rPr lang="en-US" u="sng" dirty="0" smtClean="0"/>
              <a:t>Topics</a:t>
            </a:r>
            <a:r>
              <a:rPr lang="en-US" dirty="0" smtClean="0"/>
              <a:t>:</a:t>
            </a:r>
          </a:p>
          <a:p>
            <a:pPr lvl="0"/>
            <a:r>
              <a:rPr lang="en-US" dirty="0" smtClean="0"/>
              <a:t>Key features of sleep</a:t>
            </a:r>
          </a:p>
          <a:p>
            <a:pPr lvl="0"/>
            <a:r>
              <a:rPr lang="en-US" dirty="0" smtClean="0"/>
              <a:t>Types of sleep and sleep stages</a:t>
            </a:r>
          </a:p>
          <a:p>
            <a:pPr lvl="0"/>
            <a:r>
              <a:rPr lang="en-US" dirty="0" smtClean="0"/>
              <a:t>Sleep inertia</a:t>
            </a:r>
          </a:p>
          <a:p>
            <a:pPr lvl="0"/>
            <a:r>
              <a:rPr lang="en-US" dirty="0" smtClean="0"/>
              <a:t>Age differences in sleep</a:t>
            </a:r>
          </a:p>
          <a:p>
            <a:pPr lvl="0"/>
            <a:r>
              <a:rPr lang="en-US" dirty="0" smtClean="0"/>
              <a:t>Factors affecting sleep quality</a:t>
            </a:r>
          </a:p>
          <a:p>
            <a:endParaRPr lang="en-US" dirty="0"/>
          </a:p>
        </p:txBody>
      </p:sp>
    </p:spTree>
    <p:extLst>
      <p:ext uri="{BB962C8B-B14F-4D97-AF65-F5344CB8AC3E}">
        <p14:creationId xmlns:p14="http://schemas.microsoft.com/office/powerpoint/2010/main" val="3318760199"/>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Key Features of Sleep </a:t>
            </a:r>
            <a:endParaRPr lang="en-US" dirty="0"/>
          </a:p>
        </p:txBody>
      </p:sp>
      <p:sp>
        <p:nvSpPr>
          <p:cNvPr id="3" name="Content Placeholder 2"/>
          <p:cNvSpPr>
            <a:spLocks noGrp="1"/>
          </p:cNvSpPr>
          <p:nvPr>
            <p:ph idx="1"/>
          </p:nvPr>
        </p:nvSpPr>
        <p:spPr>
          <a:xfrm>
            <a:off x="457200" y="1600200"/>
            <a:ext cx="6096000" cy="4525963"/>
          </a:xfrm>
        </p:spPr>
        <p:txBody>
          <a:bodyPr>
            <a:normAutofit lnSpcReduction="10000"/>
          </a:bodyPr>
          <a:lstStyle/>
          <a:p>
            <a:r>
              <a:rPr lang="en-US" dirty="0" smtClean="0">
                <a:latin typeface="+mj-lt"/>
              </a:rPr>
              <a:t>Sleep is necessary for performance and wellness, but no one knows </a:t>
            </a:r>
            <a:r>
              <a:rPr lang="en-US" i="1" dirty="0" smtClean="0">
                <a:latin typeface="+mj-lt"/>
              </a:rPr>
              <a:t>exactly</a:t>
            </a:r>
            <a:r>
              <a:rPr lang="en-US" dirty="0" smtClean="0">
                <a:latin typeface="+mj-lt"/>
              </a:rPr>
              <a:t> how or why!</a:t>
            </a:r>
          </a:p>
          <a:p>
            <a:r>
              <a:rPr lang="en-US" dirty="0" smtClean="0">
                <a:latin typeface="+mj-lt"/>
              </a:rPr>
              <a:t>Brain cells grow and connections are made during sleep</a:t>
            </a:r>
          </a:p>
          <a:p>
            <a:r>
              <a:rPr lang="en-US" dirty="0" smtClean="0">
                <a:latin typeface="+mj-lt"/>
              </a:rPr>
              <a:t>Sleep </a:t>
            </a:r>
            <a:r>
              <a:rPr lang="en-US" b="1" dirty="0" smtClean="0">
                <a:latin typeface="+mj-lt"/>
                <a:cs typeface="Arial"/>
              </a:rPr>
              <a:t>≠</a:t>
            </a:r>
            <a:r>
              <a:rPr lang="en-US" dirty="0" smtClean="0">
                <a:latin typeface="+mj-lt"/>
                <a:cs typeface="Arial"/>
              </a:rPr>
              <a:t> rest</a:t>
            </a:r>
            <a:endParaRPr lang="en-US" sz="2600" dirty="0" smtClean="0">
              <a:latin typeface="+mj-lt"/>
              <a:cs typeface="Arial"/>
            </a:endParaRPr>
          </a:p>
          <a:p>
            <a:r>
              <a:rPr lang="en-US" dirty="0" smtClean="0">
                <a:latin typeface="+mj-lt"/>
              </a:rPr>
              <a:t>Sleep is complex - The brain is not simply resting</a:t>
            </a:r>
            <a:endParaRPr lang="en-US" dirty="0"/>
          </a:p>
        </p:txBody>
      </p:sp>
      <p:pic>
        <p:nvPicPr>
          <p:cNvPr id="19458" name="Picture 2" title="Man sleeping, head on pi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1" y="2035146"/>
            <a:ext cx="2286000" cy="3426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456322"/>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smtClean="0"/>
              <a:t>Two Types of Sleep </a:t>
            </a:r>
            <a:endParaRPr lang="en-US" dirty="0"/>
          </a:p>
        </p:txBody>
      </p:sp>
      <p:sp>
        <p:nvSpPr>
          <p:cNvPr id="3" name="Content Placeholder 2"/>
          <p:cNvSpPr>
            <a:spLocks noGrp="1"/>
          </p:cNvSpPr>
          <p:nvPr>
            <p:ph idx="1"/>
          </p:nvPr>
        </p:nvSpPr>
        <p:spPr/>
        <p:txBody>
          <a:bodyPr>
            <a:normAutofit lnSpcReduction="10000"/>
          </a:bodyPr>
          <a:lstStyle/>
          <a:p>
            <a:r>
              <a:rPr lang="en-US" dirty="0" smtClean="0">
                <a:latin typeface="+mj-lt"/>
              </a:rPr>
              <a:t>“Regular” (Non-REM)</a:t>
            </a:r>
          </a:p>
          <a:p>
            <a:pPr lvl="1"/>
            <a:r>
              <a:rPr lang="en-US" dirty="0" smtClean="0">
                <a:latin typeface="+mj-lt"/>
              </a:rPr>
              <a:t>Brain activity reduced but varied</a:t>
            </a:r>
          </a:p>
          <a:p>
            <a:pPr lvl="1"/>
            <a:r>
              <a:rPr lang="en-US" dirty="0" smtClean="0">
                <a:latin typeface="+mj-lt"/>
              </a:rPr>
              <a:t>4 repeating stages of different                                     depths</a:t>
            </a:r>
          </a:p>
          <a:p>
            <a:r>
              <a:rPr lang="en-US" dirty="0" smtClean="0">
                <a:latin typeface="+mj-lt"/>
              </a:rPr>
              <a:t>Rapid Eye Movement (REM)</a:t>
            </a:r>
          </a:p>
          <a:p>
            <a:pPr lvl="1"/>
            <a:r>
              <a:rPr lang="en-US" dirty="0" smtClean="0">
                <a:latin typeface="+mj-lt"/>
              </a:rPr>
              <a:t>Brain active</a:t>
            </a:r>
          </a:p>
          <a:p>
            <a:pPr lvl="1"/>
            <a:r>
              <a:rPr lang="en-US" dirty="0" smtClean="0">
                <a:latin typeface="+mj-lt"/>
              </a:rPr>
              <a:t>Eye movements</a:t>
            </a:r>
          </a:p>
          <a:p>
            <a:pPr lvl="1"/>
            <a:r>
              <a:rPr lang="en-US" dirty="0" smtClean="0">
                <a:latin typeface="+mj-lt"/>
              </a:rPr>
              <a:t>Dreams</a:t>
            </a:r>
          </a:p>
          <a:p>
            <a:pPr lvl="1"/>
            <a:r>
              <a:rPr lang="en-US" dirty="0" smtClean="0">
                <a:latin typeface="+mj-lt"/>
              </a:rPr>
              <a:t>Loss of muscle tone (~paralysis)</a:t>
            </a:r>
            <a:r>
              <a:rPr lang="en-US" dirty="0" smtClean="0"/>
              <a:t> </a:t>
            </a:r>
            <a:endParaRPr lang="en-US" dirty="0"/>
          </a:p>
        </p:txBody>
      </p:sp>
      <p:pic>
        <p:nvPicPr>
          <p:cNvPr id="4" name="Picture 2" title="Drawing of man sleeping, ZZZ overhead"/>
          <p:cNvPicPr>
            <a:picLocks noChangeAspect="1" noChangeArrowheads="1"/>
          </p:cNvPicPr>
          <p:nvPr/>
        </p:nvPicPr>
        <p:blipFill>
          <a:blip r:embed="rId3" cstate="print"/>
          <a:srcRect l="13000" t="2000" r="19000" b="6000"/>
          <a:stretch>
            <a:fillRect/>
          </a:stretch>
        </p:blipFill>
        <p:spPr bwMode="auto">
          <a:xfrm>
            <a:off x="5985330" y="1714500"/>
            <a:ext cx="2778284" cy="28194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235" b="7923"/>
          <a:stretch/>
        </p:blipFill>
        <p:spPr>
          <a:xfrm>
            <a:off x="990600" y="1676400"/>
            <a:ext cx="7233653" cy="4608575"/>
          </a:xfrm>
        </p:spPr>
      </p:pic>
      <p:sp>
        <p:nvSpPr>
          <p:cNvPr id="2" name="Title 1"/>
          <p:cNvSpPr>
            <a:spLocks noGrp="1"/>
          </p:cNvSpPr>
          <p:nvPr>
            <p:ph type="title"/>
          </p:nvPr>
        </p:nvSpPr>
        <p:spPr/>
        <p:txBody>
          <a:bodyPr>
            <a:normAutofit/>
          </a:bodyPr>
          <a:lstStyle/>
          <a:p>
            <a:r>
              <a:rPr lang="en-US" dirty="0" smtClean="0"/>
              <a:t>Sleep States &amp; Stages</a:t>
            </a:r>
            <a:endParaRPr lang="en-US" dirty="0"/>
          </a:p>
        </p:txBody>
      </p:sp>
    </p:spTree>
    <p:extLst>
      <p:ext uri="{BB962C8B-B14F-4D97-AF65-F5344CB8AC3E}">
        <p14:creationId xmlns:p14="http://schemas.microsoft.com/office/powerpoint/2010/main" val="3439260959"/>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 Inertia</a:t>
            </a:r>
            <a:endParaRPr lang="en-US" dirty="0"/>
          </a:p>
        </p:txBody>
      </p:sp>
      <p:sp>
        <p:nvSpPr>
          <p:cNvPr id="3" name="Content Placeholder 2"/>
          <p:cNvSpPr>
            <a:spLocks noGrp="1"/>
          </p:cNvSpPr>
          <p:nvPr>
            <p:ph idx="1"/>
          </p:nvPr>
        </p:nvSpPr>
        <p:spPr>
          <a:xfrm>
            <a:off x="457200" y="1600200"/>
            <a:ext cx="5029200" cy="4525963"/>
          </a:xfrm>
        </p:spPr>
        <p:txBody>
          <a:bodyPr>
            <a:normAutofit/>
          </a:bodyPr>
          <a:lstStyle/>
          <a:p>
            <a:r>
              <a:rPr lang="en-US" dirty="0" smtClean="0"/>
              <a:t>Grogginess upon awakening</a:t>
            </a:r>
            <a:endParaRPr lang="en-US" sz="2800" dirty="0" smtClean="0"/>
          </a:p>
          <a:p>
            <a:r>
              <a:rPr lang="en-US" dirty="0" smtClean="0"/>
              <a:t>Can last 20 minutes or more</a:t>
            </a:r>
          </a:p>
          <a:p>
            <a:r>
              <a:rPr lang="en-US" dirty="0" smtClean="0"/>
              <a:t>Can affect driving (especially before daybreak)</a:t>
            </a:r>
          </a:p>
          <a:p>
            <a:r>
              <a:rPr lang="en-US" dirty="0" smtClean="0"/>
              <a:t>Caffeine helps</a:t>
            </a:r>
            <a:endParaRPr lang="en-US" dirty="0"/>
          </a:p>
        </p:txBody>
      </p:sp>
      <p:pic>
        <p:nvPicPr>
          <p:cNvPr id="20482" name="Picture 2" title="Sleepy man with tow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62" y="1955154"/>
            <a:ext cx="2357437" cy="353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468633"/>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Age Differences in Sleep </a:t>
            </a:r>
            <a:endParaRPr lang="en-US" dirty="0"/>
          </a:p>
        </p:txBody>
      </p:sp>
      <p:sp>
        <p:nvSpPr>
          <p:cNvPr id="3" name="Content Placeholder 2"/>
          <p:cNvSpPr>
            <a:spLocks noGrp="1"/>
          </p:cNvSpPr>
          <p:nvPr>
            <p:ph idx="1"/>
          </p:nvPr>
        </p:nvSpPr>
        <p:spPr>
          <a:xfrm>
            <a:off x="457200" y="1600200"/>
            <a:ext cx="5334000" cy="4525963"/>
          </a:xfrm>
        </p:spPr>
        <p:txBody>
          <a:bodyPr>
            <a:normAutofit fontScale="85000" lnSpcReduction="20000"/>
          </a:bodyPr>
          <a:lstStyle/>
          <a:p>
            <a:r>
              <a:rPr lang="en-US" dirty="0" smtClean="0"/>
              <a:t>Adults need 7-8 hours</a:t>
            </a:r>
          </a:p>
          <a:p>
            <a:r>
              <a:rPr lang="en-US" dirty="0" smtClean="0"/>
              <a:t>Teenagers and children need more</a:t>
            </a:r>
          </a:p>
          <a:p>
            <a:r>
              <a:rPr lang="en-US" dirty="0" smtClean="0"/>
              <a:t>Older adults:</a:t>
            </a:r>
          </a:p>
          <a:p>
            <a:pPr lvl="1"/>
            <a:r>
              <a:rPr lang="en-US" dirty="0" smtClean="0"/>
              <a:t>Lighter sleep</a:t>
            </a:r>
          </a:p>
          <a:p>
            <a:pPr lvl="1"/>
            <a:r>
              <a:rPr lang="en-US" dirty="0" smtClean="0"/>
              <a:t>More easily disrupted</a:t>
            </a:r>
          </a:p>
          <a:p>
            <a:pPr lvl="1"/>
            <a:r>
              <a:rPr lang="en-US" dirty="0" smtClean="0"/>
              <a:t>May take more naps</a:t>
            </a:r>
          </a:p>
          <a:p>
            <a:pPr lvl="1"/>
            <a:r>
              <a:rPr lang="en-US" i="1" dirty="0" smtClean="0"/>
              <a:t>Not</a:t>
            </a:r>
            <a:r>
              <a:rPr lang="en-US" dirty="0" smtClean="0"/>
              <a:t> more likely to fall asleep at the wheel.</a:t>
            </a:r>
          </a:p>
          <a:p>
            <a:r>
              <a:rPr lang="en-US" b="1" dirty="0" smtClean="0"/>
              <a:t>Young males </a:t>
            </a:r>
            <a:r>
              <a:rPr lang="en-US" dirty="0" smtClean="0"/>
              <a:t>(&lt;30) are highest risk group for asleep-at-the-wheel crashes</a:t>
            </a:r>
          </a:p>
          <a:p>
            <a:r>
              <a:rPr lang="en-US" dirty="0" smtClean="0"/>
              <a:t>But </a:t>
            </a:r>
            <a:r>
              <a:rPr lang="en-US" b="1" i="1" dirty="0" smtClean="0"/>
              <a:t>everyone</a:t>
            </a:r>
            <a:r>
              <a:rPr lang="en-US" dirty="0" smtClean="0"/>
              <a:t> can be at risk!</a:t>
            </a:r>
            <a:endParaRPr lang="en-US" dirty="0"/>
          </a:p>
        </p:txBody>
      </p:sp>
      <p:pic>
        <p:nvPicPr>
          <p:cNvPr id="21506" name="Picture 2" title="Man sleeping, head on pi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52600"/>
            <a:ext cx="275617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title="Older man sleeping, head on pil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885" y="3886200"/>
            <a:ext cx="2895600" cy="191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965810"/>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Factors Affecting Sleep Quality </a:t>
            </a:r>
            <a:endParaRPr lang="en-US" dirty="0"/>
          </a:p>
        </p:txBody>
      </p:sp>
      <p:sp>
        <p:nvSpPr>
          <p:cNvPr id="3" name="Content Placeholder 2"/>
          <p:cNvSpPr>
            <a:spLocks noGrp="1"/>
          </p:cNvSpPr>
          <p:nvPr>
            <p:ph idx="1"/>
          </p:nvPr>
        </p:nvSpPr>
        <p:spPr>
          <a:xfrm>
            <a:off x="457200" y="1600200"/>
            <a:ext cx="5334000" cy="4525963"/>
          </a:xfrm>
        </p:spPr>
        <p:txBody>
          <a:bodyPr>
            <a:normAutofit fontScale="92500" lnSpcReduction="10000"/>
          </a:bodyPr>
          <a:lstStyle/>
          <a:p>
            <a:r>
              <a:rPr lang="en-US" dirty="0" smtClean="0"/>
              <a:t>Quantity affects quality</a:t>
            </a:r>
            <a:endParaRPr lang="en-US" sz="2600" dirty="0" smtClean="0"/>
          </a:p>
          <a:p>
            <a:r>
              <a:rPr lang="en-US" dirty="0" smtClean="0"/>
              <a:t>Other factors affecting quality:</a:t>
            </a:r>
          </a:p>
          <a:p>
            <a:pPr lvl="1"/>
            <a:r>
              <a:rPr lang="en-US" dirty="0" smtClean="0"/>
              <a:t>Bed comfort</a:t>
            </a:r>
          </a:p>
          <a:p>
            <a:pPr lvl="1"/>
            <a:r>
              <a:rPr lang="en-US" dirty="0" smtClean="0"/>
              <a:t>Darkness of room</a:t>
            </a:r>
          </a:p>
          <a:p>
            <a:pPr lvl="1"/>
            <a:r>
              <a:rPr lang="en-US" dirty="0" smtClean="0"/>
              <a:t>Time-of-day (best sleep during circadian valleys)</a:t>
            </a:r>
          </a:p>
          <a:p>
            <a:pPr lvl="1"/>
            <a:r>
              <a:rPr lang="en-US" dirty="0" smtClean="0"/>
              <a:t>Noise</a:t>
            </a:r>
          </a:p>
          <a:p>
            <a:pPr lvl="1"/>
            <a:r>
              <a:rPr lang="en-US" dirty="0" smtClean="0"/>
              <a:t>Temperature (cool is best)</a:t>
            </a:r>
          </a:p>
          <a:p>
            <a:pPr lvl="1"/>
            <a:r>
              <a:rPr lang="en-US" dirty="0" smtClean="0"/>
              <a:t>Anything else that might awaken you</a:t>
            </a:r>
          </a:p>
          <a:p>
            <a:pPr lvl="1"/>
            <a:endParaRPr lang="en-US" dirty="0"/>
          </a:p>
        </p:txBody>
      </p:sp>
      <p:pic>
        <p:nvPicPr>
          <p:cNvPr id="239619" name="Picture 3" descr="C:\Users\Leslie\AppData\Local\Microsoft\Windows\Temporary Internet Files\Content.IE5\ZIHHL6FH\MC900128144[1].wmf"/>
          <p:cNvPicPr>
            <a:picLocks noChangeAspect="1" noChangeArrowheads="1"/>
          </p:cNvPicPr>
          <p:nvPr/>
        </p:nvPicPr>
        <p:blipFill>
          <a:blip r:embed="rId3" cstate="print"/>
          <a:srcRect/>
          <a:stretch>
            <a:fillRect/>
          </a:stretch>
        </p:blipFill>
        <p:spPr bwMode="auto">
          <a:xfrm>
            <a:off x="6705600" y="1450472"/>
            <a:ext cx="2375122" cy="2435728"/>
          </a:xfrm>
          <a:prstGeom prst="rect">
            <a:avLst/>
          </a:prstGeom>
          <a:noFill/>
        </p:spPr>
      </p:pic>
      <p:pic>
        <p:nvPicPr>
          <p:cNvPr id="22530" name="Picture 2" title="Man sleeping, head on pil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9491" y="3962400"/>
            <a:ext cx="1509712" cy="2263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30352"/>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i="1" dirty="0" smtClean="0">
                <a:solidFill>
                  <a:srgbClr val="002060"/>
                </a:solidFill>
              </a:rPr>
              <a:t/>
            </a:r>
            <a:br>
              <a:rPr lang="en-US" sz="4000" i="1" dirty="0" smtClean="0">
                <a:solidFill>
                  <a:srgbClr val="002060"/>
                </a:solidFill>
              </a:rPr>
            </a:br>
            <a:r>
              <a:rPr lang="en-US" sz="4900" dirty="0" smtClean="0"/>
              <a:t>Factors Affecting Alertness &amp; Performance </a:t>
            </a:r>
            <a:br>
              <a:rPr lang="en-US" sz="4900" dirty="0" smtClean="0"/>
            </a:br>
            <a:endParaRPr lang="en-US" sz="4900" dirty="0"/>
          </a:p>
        </p:txBody>
      </p:sp>
      <p:sp>
        <p:nvSpPr>
          <p:cNvPr id="3" name="Content Placeholder 2"/>
          <p:cNvSpPr>
            <a:spLocks noGrp="1"/>
          </p:cNvSpPr>
          <p:nvPr>
            <p:ph idx="1"/>
          </p:nvPr>
        </p:nvSpPr>
        <p:spPr/>
        <p:txBody>
          <a:bodyPr>
            <a:normAutofit lnSpcReduction="10000"/>
          </a:bodyPr>
          <a:lstStyle/>
          <a:p>
            <a:pPr>
              <a:buNone/>
            </a:pPr>
            <a:r>
              <a:rPr lang="en-US" u="sng" dirty="0" smtClean="0"/>
              <a:t>Topics</a:t>
            </a:r>
            <a:r>
              <a:rPr lang="en-US" dirty="0" smtClean="0"/>
              <a:t>:</a:t>
            </a:r>
          </a:p>
          <a:p>
            <a:pPr lvl="0"/>
            <a:r>
              <a:rPr lang="en-US" dirty="0" smtClean="0"/>
              <a:t>Review: internal vs. task-related fatigue</a:t>
            </a:r>
          </a:p>
          <a:p>
            <a:pPr lvl="0"/>
            <a:r>
              <a:rPr lang="en-US" dirty="0" smtClean="0"/>
              <a:t>Amount of sleep</a:t>
            </a:r>
          </a:p>
          <a:p>
            <a:pPr lvl="0"/>
            <a:r>
              <a:rPr lang="en-US" dirty="0" smtClean="0"/>
              <a:t>Time-of-day (circadian rhythms)</a:t>
            </a:r>
          </a:p>
          <a:p>
            <a:pPr lvl="0"/>
            <a:r>
              <a:rPr lang="en-US" dirty="0" smtClean="0"/>
              <a:t>Time awake</a:t>
            </a:r>
          </a:p>
          <a:p>
            <a:pPr lvl="0"/>
            <a:r>
              <a:rPr lang="en-US" dirty="0" smtClean="0"/>
              <a:t>Time on-task</a:t>
            </a:r>
          </a:p>
          <a:p>
            <a:pPr lvl="0"/>
            <a:r>
              <a:rPr lang="en-US" dirty="0" smtClean="0"/>
              <a:t>Other task-related and environmental factors</a:t>
            </a:r>
          </a:p>
          <a:p>
            <a:pPr lvl="0"/>
            <a:r>
              <a:rPr lang="en-US" dirty="0" smtClean="0"/>
              <a:t>Task demands and performance</a:t>
            </a:r>
          </a:p>
          <a:p>
            <a:pPr lvl="0">
              <a:buNone/>
            </a:pPr>
            <a:endParaRPr lang="en-US" dirty="0" smtClean="0">
              <a:solidFill>
                <a:srgbClr val="002060"/>
              </a:solidFill>
            </a:endParaRPr>
          </a:p>
          <a:p>
            <a:pPr>
              <a:buNone/>
            </a:pPr>
            <a:endParaRPr lang="en-US" dirty="0"/>
          </a:p>
        </p:txBody>
      </p:sp>
    </p:spTree>
    <p:extLst>
      <p:ext uri="{BB962C8B-B14F-4D97-AF65-F5344CB8AC3E}">
        <p14:creationId xmlns:p14="http://schemas.microsoft.com/office/powerpoint/2010/main" val="1755267180"/>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Internal vs. Task-Related Fatigue</a:t>
            </a:r>
            <a:br>
              <a:rPr lang="en-US" sz="4900" dirty="0" smtClean="0"/>
            </a:br>
            <a:r>
              <a:rPr lang="en-US" sz="4900" dirty="0" smtClean="0"/>
              <a:t>(1 of 2)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5487441"/>
              </p:ext>
            </p:extLst>
          </p:nvPr>
        </p:nvGraphicFramePr>
        <p:xfrm>
          <a:off x="457200" y="1600200"/>
          <a:ext cx="8229600" cy="4541520"/>
        </p:xfrm>
        <a:graphic>
          <a:graphicData uri="http://schemas.openxmlformats.org/drawingml/2006/table">
            <a:tbl>
              <a:tblPr firstRow="1" bandRow="1">
                <a:tableStyleId>{5C22544A-7EE6-4342-B048-85BDC9FD1C3A}</a:tableStyleId>
              </a:tblPr>
              <a:tblGrid>
                <a:gridCol w="1773621"/>
                <a:gridCol w="1915510"/>
                <a:gridCol w="4540469"/>
              </a:tblGrid>
              <a:tr h="533400">
                <a:tc>
                  <a:txBody>
                    <a:bodyPr/>
                    <a:lstStyle/>
                    <a:p>
                      <a:r>
                        <a:rPr lang="en-US" sz="2200" dirty="0" smtClean="0"/>
                        <a:t>Fatigue</a:t>
                      </a:r>
                      <a:r>
                        <a:rPr lang="en-US" sz="2200" baseline="0" dirty="0" smtClean="0"/>
                        <a:t> Category</a:t>
                      </a:r>
                      <a:endParaRPr lang="en-US" sz="2200" dirty="0"/>
                    </a:p>
                  </a:txBody>
                  <a:tcPr marL="85134" marR="85134" anchor="ctr"/>
                </a:tc>
                <a:tc>
                  <a:txBody>
                    <a:bodyPr/>
                    <a:lstStyle/>
                    <a:p>
                      <a:r>
                        <a:rPr lang="en-US" sz="2200" dirty="0" smtClean="0"/>
                        <a:t>General</a:t>
                      </a:r>
                      <a:r>
                        <a:rPr lang="en-US" sz="2200" baseline="0" dirty="0" smtClean="0"/>
                        <a:t> </a:t>
                      </a:r>
                      <a:r>
                        <a:rPr lang="en-US" sz="2200" dirty="0" smtClean="0"/>
                        <a:t>Source</a:t>
                      </a:r>
                      <a:endParaRPr lang="en-US" sz="2200" dirty="0"/>
                    </a:p>
                  </a:txBody>
                  <a:tcPr marL="85134" marR="85134" anchor="ctr"/>
                </a:tc>
                <a:tc>
                  <a:txBody>
                    <a:bodyPr/>
                    <a:lstStyle/>
                    <a:p>
                      <a:r>
                        <a:rPr lang="en-US" sz="2200" dirty="0" smtClean="0"/>
                        <a:t>Specific</a:t>
                      </a:r>
                      <a:r>
                        <a:rPr lang="en-US" sz="2200" baseline="0" dirty="0" smtClean="0"/>
                        <a:t> Factors</a:t>
                      </a:r>
                      <a:endParaRPr lang="en-US" sz="2200" dirty="0"/>
                    </a:p>
                  </a:txBody>
                  <a:tcPr marL="85134" marR="85134" anchor="ctr"/>
                </a:tc>
              </a:tr>
              <a:tr h="533400">
                <a:tc>
                  <a:txBody>
                    <a:bodyPr/>
                    <a:lstStyle/>
                    <a:p>
                      <a:r>
                        <a:rPr lang="en-US" sz="2200" b="1" dirty="0" smtClean="0">
                          <a:solidFill>
                            <a:srgbClr val="800000"/>
                          </a:solidFill>
                        </a:rPr>
                        <a:t>Internal </a:t>
                      </a:r>
                    </a:p>
                    <a:p>
                      <a:r>
                        <a:rPr lang="en-US" sz="2200" b="1" dirty="0" smtClean="0">
                          <a:solidFill>
                            <a:srgbClr val="800000"/>
                          </a:solidFill>
                        </a:rPr>
                        <a:t>Fatigue</a:t>
                      </a:r>
                      <a:endParaRPr lang="en-US" sz="2200" b="1" dirty="0">
                        <a:solidFill>
                          <a:srgbClr val="800000"/>
                        </a:solidFill>
                      </a:endParaRPr>
                    </a:p>
                  </a:txBody>
                  <a:tcPr marL="85134" marR="85134"/>
                </a:tc>
                <a:tc>
                  <a:txBody>
                    <a:bodyPr/>
                    <a:lstStyle/>
                    <a:p>
                      <a:r>
                        <a:rPr lang="en-US" sz="2200" b="1" dirty="0" smtClean="0">
                          <a:solidFill>
                            <a:srgbClr val="800000"/>
                          </a:solidFill>
                        </a:rPr>
                        <a:t>Body Physiology</a:t>
                      </a:r>
                      <a:endParaRPr lang="en-US" sz="2200" b="1" dirty="0">
                        <a:solidFill>
                          <a:srgbClr val="800000"/>
                        </a:solidFill>
                      </a:endParaRPr>
                    </a:p>
                  </a:txBody>
                  <a:tcPr marL="85134" marR="85134"/>
                </a:tc>
                <a:tc>
                  <a:txBody>
                    <a:bodyPr/>
                    <a:lstStyle/>
                    <a:p>
                      <a:pPr>
                        <a:buFont typeface="Arial" pitchFamily="34" charset="0"/>
                        <a:buChar char="•"/>
                      </a:pPr>
                      <a:r>
                        <a:rPr lang="en-US" sz="2200" dirty="0" smtClean="0">
                          <a:solidFill>
                            <a:srgbClr val="800000"/>
                          </a:solidFill>
                        </a:rPr>
                        <a:t> </a:t>
                      </a:r>
                      <a:r>
                        <a:rPr lang="en-US" sz="2200" b="1" dirty="0" smtClean="0">
                          <a:solidFill>
                            <a:srgbClr val="800000"/>
                          </a:solidFill>
                        </a:rPr>
                        <a:t>Amount of recent sleep</a:t>
                      </a:r>
                    </a:p>
                    <a:p>
                      <a:pPr>
                        <a:buFont typeface="Arial" pitchFamily="34" charset="0"/>
                        <a:buChar char="•"/>
                      </a:pPr>
                      <a:r>
                        <a:rPr lang="en-US" sz="2200" b="1" dirty="0" smtClean="0">
                          <a:solidFill>
                            <a:srgbClr val="800000"/>
                          </a:solidFill>
                        </a:rPr>
                        <a:t> Time-of-day</a:t>
                      </a:r>
                    </a:p>
                    <a:p>
                      <a:pPr>
                        <a:buFont typeface="Arial" pitchFamily="34" charset="0"/>
                        <a:buChar char="•"/>
                      </a:pPr>
                      <a:r>
                        <a:rPr lang="en-US" sz="2200" b="1" dirty="0" smtClean="0">
                          <a:solidFill>
                            <a:srgbClr val="800000"/>
                          </a:solidFill>
                        </a:rPr>
                        <a:t> Time awake</a:t>
                      </a:r>
                    </a:p>
                    <a:p>
                      <a:pPr>
                        <a:buFont typeface="Arial" pitchFamily="34" charset="0"/>
                        <a:buChar char="•"/>
                      </a:pPr>
                      <a:r>
                        <a:rPr lang="en-US" sz="2200" b="1" dirty="0" smtClean="0">
                          <a:solidFill>
                            <a:srgbClr val="800000"/>
                          </a:solidFill>
                        </a:rPr>
                        <a:t> Stimulants/</a:t>
                      </a:r>
                      <a:r>
                        <a:rPr lang="en-US" sz="2200" b="1" baseline="0" dirty="0" smtClean="0">
                          <a:solidFill>
                            <a:srgbClr val="800000"/>
                          </a:solidFill>
                        </a:rPr>
                        <a:t>other drugs</a:t>
                      </a:r>
                    </a:p>
                    <a:p>
                      <a:pPr>
                        <a:buFont typeface="Arial" pitchFamily="34" charset="0"/>
                        <a:buChar char="•"/>
                      </a:pPr>
                      <a:r>
                        <a:rPr lang="en-US" sz="2200" b="1" baseline="0" dirty="0" smtClean="0">
                          <a:solidFill>
                            <a:srgbClr val="800000"/>
                          </a:solidFill>
                        </a:rPr>
                        <a:t> General health</a:t>
                      </a:r>
                      <a:endParaRPr lang="en-US" sz="2200" b="1" dirty="0" smtClean="0">
                        <a:solidFill>
                          <a:srgbClr val="800000"/>
                        </a:solidFill>
                      </a:endParaRPr>
                    </a:p>
                    <a:p>
                      <a:pPr>
                        <a:buFont typeface="Arial" pitchFamily="34" charset="0"/>
                        <a:buChar char="•"/>
                      </a:pPr>
                      <a:r>
                        <a:rPr lang="en-US" sz="2200" b="1" dirty="0" smtClean="0">
                          <a:solidFill>
                            <a:srgbClr val="800000"/>
                          </a:solidFill>
                        </a:rPr>
                        <a:t> Mood</a:t>
                      </a:r>
                    </a:p>
                    <a:p>
                      <a:pPr>
                        <a:buFont typeface="Arial" pitchFamily="34" charset="0"/>
                        <a:buChar char="•"/>
                      </a:pPr>
                      <a:r>
                        <a:rPr lang="en-US" sz="2200" b="1" dirty="0" smtClean="0">
                          <a:solidFill>
                            <a:srgbClr val="800000"/>
                          </a:solidFill>
                        </a:rPr>
                        <a:t> Individual differences</a:t>
                      </a:r>
                      <a:br>
                        <a:rPr lang="en-US" sz="2200" b="1" dirty="0" smtClean="0">
                          <a:solidFill>
                            <a:srgbClr val="800000"/>
                          </a:solidFill>
                        </a:rPr>
                      </a:br>
                      <a:r>
                        <a:rPr lang="en-US" sz="2200" b="1" dirty="0" smtClean="0">
                          <a:solidFill>
                            <a:srgbClr val="800000"/>
                          </a:solidFill>
                        </a:rPr>
                        <a:t>   in susceptibility</a:t>
                      </a:r>
                      <a:endParaRPr lang="en-US" sz="2200" b="1" dirty="0">
                        <a:solidFill>
                          <a:srgbClr val="800000"/>
                        </a:solidFill>
                      </a:endParaRPr>
                    </a:p>
                  </a:txBody>
                  <a:tcPr marL="85134" marR="85134"/>
                </a:tc>
              </a:tr>
              <a:tr h="533400">
                <a:tc>
                  <a:txBody>
                    <a:bodyPr/>
                    <a:lstStyle/>
                    <a:p>
                      <a:r>
                        <a:rPr lang="en-US" sz="2000" b="0" dirty="0" smtClean="0">
                          <a:solidFill>
                            <a:srgbClr val="002060"/>
                          </a:solidFill>
                        </a:rPr>
                        <a:t>Task-Related</a:t>
                      </a:r>
                    </a:p>
                    <a:p>
                      <a:r>
                        <a:rPr lang="en-US" sz="2000" b="0" dirty="0" smtClean="0">
                          <a:solidFill>
                            <a:srgbClr val="002060"/>
                          </a:solidFill>
                        </a:rPr>
                        <a:t>Fatigue</a:t>
                      </a:r>
                      <a:endParaRPr lang="en-US" sz="2000" b="0" dirty="0">
                        <a:solidFill>
                          <a:srgbClr val="002060"/>
                        </a:solidFill>
                      </a:endParaRPr>
                    </a:p>
                  </a:txBody>
                  <a:tcPr marL="85134" marR="85134"/>
                </a:tc>
                <a:tc>
                  <a:txBody>
                    <a:bodyPr/>
                    <a:lstStyle/>
                    <a:p>
                      <a:r>
                        <a:rPr lang="en-US" sz="2000" b="0" dirty="0" smtClean="0">
                          <a:solidFill>
                            <a:srgbClr val="002060"/>
                          </a:solidFill>
                        </a:rPr>
                        <a:t>Task</a:t>
                      </a:r>
                      <a:r>
                        <a:rPr lang="en-US" sz="2000" b="0" baseline="0" dirty="0" smtClean="0">
                          <a:solidFill>
                            <a:srgbClr val="002060"/>
                          </a:solidFill>
                        </a:rPr>
                        <a:t> (Driving,</a:t>
                      </a:r>
                    </a:p>
                    <a:p>
                      <a:r>
                        <a:rPr lang="en-US" sz="2000" b="0" baseline="0" dirty="0" smtClean="0">
                          <a:solidFill>
                            <a:srgbClr val="002060"/>
                          </a:solidFill>
                        </a:rPr>
                        <a:t>Other Work)</a:t>
                      </a:r>
                      <a:endParaRPr lang="en-US" sz="2000" b="0" dirty="0">
                        <a:solidFill>
                          <a:srgbClr val="002060"/>
                        </a:solidFill>
                      </a:endParaRPr>
                    </a:p>
                  </a:txBody>
                  <a:tcPr marL="85134" marR="85134"/>
                </a:tc>
                <a:tc>
                  <a:txBody>
                    <a:bodyPr/>
                    <a:lstStyle/>
                    <a:p>
                      <a:pPr>
                        <a:buFont typeface="Arial" pitchFamily="34" charset="0"/>
                        <a:buChar char="•"/>
                      </a:pPr>
                      <a:r>
                        <a:rPr lang="en-US" sz="2000" b="0" dirty="0" smtClean="0">
                          <a:solidFill>
                            <a:srgbClr val="002060"/>
                          </a:solidFill>
                        </a:rPr>
                        <a:t> Time-on-task (e.g., hours driving)</a:t>
                      </a:r>
                    </a:p>
                    <a:p>
                      <a:pPr>
                        <a:buFont typeface="Arial" pitchFamily="34" charset="0"/>
                        <a:buChar char="•"/>
                      </a:pPr>
                      <a:r>
                        <a:rPr lang="en-US" sz="2000" b="0" dirty="0" smtClean="0">
                          <a:solidFill>
                            <a:srgbClr val="002060"/>
                          </a:solidFill>
                        </a:rPr>
                        <a:t> Task complexity</a:t>
                      </a:r>
                    </a:p>
                    <a:p>
                      <a:pPr>
                        <a:buFont typeface="Arial" pitchFamily="34" charset="0"/>
                        <a:buChar char="•"/>
                      </a:pPr>
                      <a:r>
                        <a:rPr lang="en-US" sz="2000" b="0" dirty="0" smtClean="0">
                          <a:solidFill>
                            <a:srgbClr val="002060"/>
                          </a:solidFill>
                        </a:rPr>
                        <a:t> Task monotony</a:t>
                      </a:r>
                      <a:endParaRPr lang="en-US" sz="2000" b="0" dirty="0">
                        <a:solidFill>
                          <a:srgbClr val="002060"/>
                        </a:solidFill>
                      </a:endParaRPr>
                    </a:p>
                  </a:txBody>
                  <a:tcPr marL="85134" marR="85134"/>
                </a:tc>
              </a:tr>
            </a:tbl>
          </a:graphicData>
        </a:graphic>
      </p:graphicFrame>
    </p:spTree>
    <p:extLst>
      <p:ext uri="{BB962C8B-B14F-4D97-AF65-F5344CB8AC3E}">
        <p14:creationId xmlns:p14="http://schemas.microsoft.com/office/powerpoint/2010/main" val="20868390"/>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Internal vs. Task-Related Fatigue</a:t>
            </a:r>
            <a:br>
              <a:rPr lang="en-US" dirty="0"/>
            </a:br>
            <a:r>
              <a:rPr lang="en-US" dirty="0" smtClean="0"/>
              <a:t>(2 of </a:t>
            </a:r>
            <a:r>
              <a:rPr lang="en-US" dirty="0"/>
              <a:t>2)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4675389"/>
              </p:ext>
            </p:extLst>
          </p:nvPr>
        </p:nvGraphicFramePr>
        <p:xfrm>
          <a:off x="457200" y="1600200"/>
          <a:ext cx="8229600" cy="3855720"/>
        </p:xfrm>
        <a:graphic>
          <a:graphicData uri="http://schemas.openxmlformats.org/drawingml/2006/table">
            <a:tbl>
              <a:tblPr firstRow="1" bandRow="1">
                <a:tableStyleId>{5C22544A-7EE6-4342-B048-85BDC9FD1C3A}</a:tableStyleId>
              </a:tblPr>
              <a:tblGrid>
                <a:gridCol w="1773621"/>
                <a:gridCol w="1915510"/>
                <a:gridCol w="4540469"/>
              </a:tblGrid>
              <a:tr h="533400">
                <a:tc>
                  <a:txBody>
                    <a:bodyPr/>
                    <a:lstStyle/>
                    <a:p>
                      <a:r>
                        <a:rPr lang="en-US" dirty="0" smtClean="0"/>
                        <a:t>Fatigue</a:t>
                      </a:r>
                      <a:r>
                        <a:rPr lang="en-US" baseline="0" dirty="0" smtClean="0"/>
                        <a:t> Category</a:t>
                      </a:r>
                      <a:endParaRPr lang="en-US" dirty="0"/>
                    </a:p>
                  </a:txBody>
                  <a:tcPr marL="85134" marR="85134" anchor="ctr"/>
                </a:tc>
                <a:tc>
                  <a:txBody>
                    <a:bodyPr/>
                    <a:lstStyle/>
                    <a:p>
                      <a:r>
                        <a:rPr lang="en-US" dirty="0" smtClean="0"/>
                        <a:t>General</a:t>
                      </a:r>
                      <a:r>
                        <a:rPr lang="en-US" baseline="0" dirty="0" smtClean="0"/>
                        <a:t> </a:t>
                      </a:r>
                      <a:r>
                        <a:rPr lang="en-US" dirty="0" smtClean="0"/>
                        <a:t>Source</a:t>
                      </a:r>
                      <a:endParaRPr lang="en-US" dirty="0"/>
                    </a:p>
                  </a:txBody>
                  <a:tcPr marL="85134" marR="85134" anchor="ctr"/>
                </a:tc>
                <a:tc>
                  <a:txBody>
                    <a:bodyPr/>
                    <a:lstStyle/>
                    <a:p>
                      <a:r>
                        <a:rPr lang="en-US" dirty="0" smtClean="0"/>
                        <a:t>Specific</a:t>
                      </a:r>
                      <a:r>
                        <a:rPr lang="en-US" baseline="0" dirty="0" smtClean="0"/>
                        <a:t> Factors</a:t>
                      </a:r>
                      <a:endParaRPr lang="en-US" dirty="0"/>
                    </a:p>
                  </a:txBody>
                  <a:tcPr marL="85134" marR="85134" anchor="ctr"/>
                </a:tc>
              </a:tr>
              <a:tr h="533400">
                <a:tc>
                  <a:txBody>
                    <a:bodyPr/>
                    <a:lstStyle/>
                    <a:p>
                      <a:r>
                        <a:rPr lang="en-US" sz="2000" b="0" dirty="0" smtClean="0">
                          <a:solidFill>
                            <a:srgbClr val="002060"/>
                          </a:solidFill>
                        </a:rPr>
                        <a:t>Internal </a:t>
                      </a:r>
                    </a:p>
                    <a:p>
                      <a:r>
                        <a:rPr lang="en-US" sz="2000" b="0" dirty="0" smtClean="0">
                          <a:solidFill>
                            <a:srgbClr val="002060"/>
                          </a:solidFill>
                        </a:rPr>
                        <a:t>Fatigue</a:t>
                      </a:r>
                      <a:endParaRPr lang="en-US" sz="2000" b="0" dirty="0">
                        <a:solidFill>
                          <a:srgbClr val="002060"/>
                        </a:solidFill>
                      </a:endParaRPr>
                    </a:p>
                  </a:txBody>
                  <a:tcPr marL="85134" marR="85134"/>
                </a:tc>
                <a:tc>
                  <a:txBody>
                    <a:bodyPr/>
                    <a:lstStyle/>
                    <a:p>
                      <a:r>
                        <a:rPr lang="en-US" sz="2000" b="0" dirty="0" smtClean="0">
                          <a:solidFill>
                            <a:srgbClr val="002060"/>
                          </a:solidFill>
                        </a:rPr>
                        <a:t>Body Physiology</a:t>
                      </a:r>
                      <a:endParaRPr lang="en-US" sz="2000" b="0" dirty="0">
                        <a:solidFill>
                          <a:srgbClr val="002060"/>
                        </a:solidFill>
                      </a:endParaRPr>
                    </a:p>
                  </a:txBody>
                  <a:tcPr marL="85134" marR="85134"/>
                </a:tc>
                <a:tc>
                  <a:txBody>
                    <a:bodyPr/>
                    <a:lstStyle/>
                    <a:p>
                      <a:pPr>
                        <a:buFont typeface="Arial" pitchFamily="34" charset="0"/>
                        <a:buChar char="•"/>
                      </a:pPr>
                      <a:r>
                        <a:rPr lang="en-US" sz="2000" dirty="0" smtClean="0">
                          <a:solidFill>
                            <a:srgbClr val="002060"/>
                          </a:solidFill>
                        </a:rPr>
                        <a:t> Amount of recent sleep</a:t>
                      </a:r>
                    </a:p>
                    <a:p>
                      <a:pPr>
                        <a:buFont typeface="Arial" pitchFamily="34" charset="0"/>
                        <a:buChar char="•"/>
                      </a:pPr>
                      <a:r>
                        <a:rPr lang="en-US" sz="2000" dirty="0" smtClean="0">
                          <a:solidFill>
                            <a:srgbClr val="002060"/>
                          </a:solidFill>
                        </a:rPr>
                        <a:t> Time-of-day </a:t>
                      </a:r>
                    </a:p>
                    <a:p>
                      <a:pPr>
                        <a:buFont typeface="Arial" pitchFamily="34" charset="0"/>
                        <a:buChar char="•"/>
                      </a:pPr>
                      <a:r>
                        <a:rPr lang="en-US" sz="2000" dirty="0" smtClean="0">
                          <a:solidFill>
                            <a:srgbClr val="002060"/>
                          </a:solidFill>
                        </a:rPr>
                        <a:t> Time awake</a:t>
                      </a:r>
                    </a:p>
                    <a:p>
                      <a:pPr>
                        <a:buFont typeface="Arial" pitchFamily="34" charset="0"/>
                        <a:buChar char="•"/>
                      </a:pPr>
                      <a:r>
                        <a:rPr lang="en-US" sz="2000" dirty="0" smtClean="0">
                          <a:solidFill>
                            <a:srgbClr val="002060"/>
                          </a:solidFill>
                        </a:rPr>
                        <a:t> Stimulants/</a:t>
                      </a:r>
                      <a:r>
                        <a:rPr lang="en-US" sz="2000" baseline="0" dirty="0" smtClean="0">
                          <a:solidFill>
                            <a:srgbClr val="002060"/>
                          </a:solidFill>
                        </a:rPr>
                        <a:t>other drugs</a:t>
                      </a:r>
                    </a:p>
                    <a:p>
                      <a:pPr>
                        <a:buFont typeface="Arial" pitchFamily="34" charset="0"/>
                        <a:buChar char="•"/>
                      </a:pPr>
                      <a:r>
                        <a:rPr lang="en-US" sz="2000" baseline="0" dirty="0" smtClean="0">
                          <a:solidFill>
                            <a:srgbClr val="002060"/>
                          </a:solidFill>
                        </a:rPr>
                        <a:t> General health</a:t>
                      </a:r>
                      <a:endParaRPr lang="en-US" sz="2000" dirty="0" smtClean="0">
                        <a:solidFill>
                          <a:srgbClr val="002060"/>
                        </a:solidFill>
                      </a:endParaRPr>
                    </a:p>
                    <a:p>
                      <a:pPr>
                        <a:buFont typeface="Arial" pitchFamily="34" charset="0"/>
                        <a:buChar char="•"/>
                      </a:pPr>
                      <a:r>
                        <a:rPr lang="en-US" sz="2000" dirty="0" smtClean="0">
                          <a:solidFill>
                            <a:srgbClr val="002060"/>
                          </a:solidFill>
                        </a:rPr>
                        <a:t> Mood</a:t>
                      </a:r>
                    </a:p>
                    <a:p>
                      <a:pPr>
                        <a:buFont typeface="Arial" pitchFamily="34" charset="0"/>
                        <a:buChar char="•"/>
                      </a:pPr>
                      <a:r>
                        <a:rPr lang="en-US" sz="2000" dirty="0" smtClean="0">
                          <a:solidFill>
                            <a:srgbClr val="002060"/>
                          </a:solidFill>
                        </a:rPr>
                        <a:t> Individual differences in susceptibility</a:t>
                      </a:r>
                      <a:endParaRPr lang="en-US" sz="2000" dirty="0">
                        <a:solidFill>
                          <a:srgbClr val="002060"/>
                        </a:solidFill>
                      </a:endParaRPr>
                    </a:p>
                  </a:txBody>
                  <a:tcPr marL="85134" marR="85134"/>
                </a:tc>
              </a:tr>
              <a:tr h="533400">
                <a:tc>
                  <a:txBody>
                    <a:bodyPr/>
                    <a:lstStyle/>
                    <a:p>
                      <a:r>
                        <a:rPr lang="en-US" sz="2200" b="1" dirty="0" smtClean="0">
                          <a:solidFill>
                            <a:srgbClr val="800000"/>
                          </a:solidFill>
                        </a:rPr>
                        <a:t>Task-Related</a:t>
                      </a:r>
                    </a:p>
                    <a:p>
                      <a:r>
                        <a:rPr lang="en-US" sz="2200" b="1" dirty="0" smtClean="0">
                          <a:solidFill>
                            <a:srgbClr val="800000"/>
                          </a:solidFill>
                        </a:rPr>
                        <a:t>Fatigue</a:t>
                      </a:r>
                      <a:endParaRPr lang="en-US" sz="2200" b="1" dirty="0">
                        <a:solidFill>
                          <a:srgbClr val="800000"/>
                        </a:solidFill>
                      </a:endParaRPr>
                    </a:p>
                  </a:txBody>
                  <a:tcPr marL="85134" marR="85134"/>
                </a:tc>
                <a:tc>
                  <a:txBody>
                    <a:bodyPr/>
                    <a:lstStyle/>
                    <a:p>
                      <a:r>
                        <a:rPr lang="en-US" sz="2200" b="1" dirty="0" smtClean="0">
                          <a:solidFill>
                            <a:srgbClr val="800000"/>
                          </a:solidFill>
                        </a:rPr>
                        <a:t>Task</a:t>
                      </a:r>
                      <a:r>
                        <a:rPr lang="en-US" sz="2200" b="1" baseline="0" dirty="0" smtClean="0">
                          <a:solidFill>
                            <a:srgbClr val="800000"/>
                          </a:solidFill>
                        </a:rPr>
                        <a:t> (Driving,</a:t>
                      </a:r>
                    </a:p>
                    <a:p>
                      <a:r>
                        <a:rPr lang="en-US" sz="2200" b="1" baseline="0" dirty="0" smtClean="0">
                          <a:solidFill>
                            <a:srgbClr val="800000"/>
                          </a:solidFill>
                        </a:rPr>
                        <a:t>Other Work)</a:t>
                      </a:r>
                      <a:endParaRPr lang="en-US" sz="2200" b="1" dirty="0">
                        <a:solidFill>
                          <a:srgbClr val="800000"/>
                        </a:solidFill>
                      </a:endParaRPr>
                    </a:p>
                  </a:txBody>
                  <a:tcPr marL="85134" marR="85134"/>
                </a:tc>
                <a:tc>
                  <a:txBody>
                    <a:bodyPr/>
                    <a:lstStyle/>
                    <a:p>
                      <a:pPr>
                        <a:buFont typeface="Arial" pitchFamily="34" charset="0"/>
                        <a:buChar char="•"/>
                      </a:pPr>
                      <a:r>
                        <a:rPr lang="en-US" sz="2200" b="1" dirty="0" smtClean="0">
                          <a:solidFill>
                            <a:srgbClr val="800000"/>
                          </a:solidFill>
                        </a:rPr>
                        <a:t> Time-on-task (e.g., hours driving)</a:t>
                      </a:r>
                    </a:p>
                    <a:p>
                      <a:pPr>
                        <a:buFont typeface="Arial" pitchFamily="34" charset="0"/>
                        <a:buChar char="•"/>
                      </a:pPr>
                      <a:r>
                        <a:rPr lang="en-US" sz="2200" b="1" dirty="0" smtClean="0">
                          <a:solidFill>
                            <a:srgbClr val="800000"/>
                          </a:solidFill>
                        </a:rPr>
                        <a:t> Task complexity</a:t>
                      </a:r>
                    </a:p>
                    <a:p>
                      <a:pPr>
                        <a:buFont typeface="Arial" pitchFamily="34" charset="0"/>
                        <a:buChar char="•"/>
                      </a:pPr>
                      <a:r>
                        <a:rPr lang="en-US" sz="2200" b="1" dirty="0" smtClean="0">
                          <a:solidFill>
                            <a:srgbClr val="800000"/>
                          </a:solidFill>
                        </a:rPr>
                        <a:t> Task monotony</a:t>
                      </a:r>
                      <a:endParaRPr lang="en-US" sz="2200" b="1" dirty="0">
                        <a:solidFill>
                          <a:srgbClr val="800000"/>
                        </a:solidFill>
                      </a:endParaRPr>
                    </a:p>
                  </a:txBody>
                  <a:tcPr marL="85134" marR="85134"/>
                </a:tc>
              </a:tr>
            </a:tbl>
          </a:graphicData>
        </a:graphic>
      </p:graphicFrame>
    </p:spTree>
    <p:extLst>
      <p:ext uri="{BB962C8B-B14F-4D97-AF65-F5344CB8AC3E}">
        <p14:creationId xmlns:p14="http://schemas.microsoft.com/office/powerpoint/2010/main" val="126006605"/>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847991583"/>
              </p:ext>
            </p:extLst>
          </p:nvPr>
        </p:nvGraphicFramePr>
        <p:xfrm>
          <a:off x="457200" y="1600200"/>
          <a:ext cx="8229600" cy="4724400"/>
        </p:xfrm>
        <a:graphic>
          <a:graphicData uri="http://schemas.openxmlformats.org/drawingml/2006/table">
            <a:tbl>
              <a:tblPr firstRow="1" bandRow="1">
                <a:tableStyleId>{3B4B98B0-60AC-42C2-AFA5-B58CD77FA1E5}</a:tableStyleId>
              </a:tblPr>
              <a:tblGrid>
                <a:gridCol w="2743200"/>
                <a:gridCol w="2743200"/>
                <a:gridCol w="2743200"/>
              </a:tblGrid>
              <a:tr h="4724400">
                <a:tc>
                  <a:txBody>
                    <a:bodyPr/>
                    <a:lstStyle/>
                    <a:p>
                      <a:r>
                        <a:rPr lang="en-US" sz="2000" u="none" dirty="0" smtClean="0">
                          <a:solidFill>
                            <a:srgbClr val="006600"/>
                          </a:solidFill>
                        </a:rPr>
                        <a:t>Intro</a:t>
                      </a:r>
                      <a:r>
                        <a:rPr lang="en-US" sz="2000" u="none" baseline="0" dirty="0" smtClean="0">
                          <a:solidFill>
                            <a:srgbClr val="006600"/>
                          </a:solidFill>
                        </a:rPr>
                        <a:t>duction </a:t>
                      </a:r>
                      <a:endParaRPr lang="en-US" sz="2000" u="none" dirty="0" smtClean="0">
                        <a:solidFill>
                          <a:srgbClr val="006600"/>
                        </a:solidFill>
                      </a:endParaRPr>
                    </a:p>
                    <a:p>
                      <a:pPr>
                        <a:buFont typeface="Arial" pitchFamily="34" charset="0"/>
                        <a:buChar char="•"/>
                      </a:pPr>
                      <a:r>
                        <a:rPr lang="en-US" sz="2000" u="none" dirty="0" smtClean="0">
                          <a:solidFill>
                            <a:srgbClr val="002060"/>
                          </a:solidFill>
                        </a:rPr>
                        <a:t> Introduction to Module</a:t>
                      </a:r>
                    </a:p>
                    <a:p>
                      <a:pPr>
                        <a:buFont typeface="Arial" pitchFamily="34" charset="0"/>
                        <a:buChar char="•"/>
                      </a:pPr>
                      <a:r>
                        <a:rPr lang="en-US" sz="2000" u="none" dirty="0" smtClean="0">
                          <a:solidFill>
                            <a:srgbClr val="002060"/>
                          </a:solidFill>
                        </a:rPr>
                        <a:t> Sleep, Alertness, Wellness, &amp; Performance</a:t>
                      </a:r>
                    </a:p>
                    <a:p>
                      <a:pPr>
                        <a:buFont typeface="Arial" pitchFamily="34" charset="0"/>
                        <a:buNone/>
                      </a:pPr>
                      <a:endParaRPr lang="en-US" sz="2000" u="none" dirty="0" smtClean="0"/>
                    </a:p>
                    <a:p>
                      <a:pPr>
                        <a:buFont typeface="Arial" pitchFamily="34" charset="0"/>
                        <a:buNone/>
                      </a:pPr>
                      <a:r>
                        <a:rPr lang="en-US" sz="2000" u="none" dirty="0" smtClean="0">
                          <a:solidFill>
                            <a:srgbClr val="006600"/>
                          </a:solidFill>
                        </a:rPr>
                        <a:t>Lesson 1: Characteristics of Fatigue &amp; Fatigue Crashes</a:t>
                      </a:r>
                    </a:p>
                    <a:p>
                      <a:pPr>
                        <a:buFont typeface="Arial" pitchFamily="34" charset="0"/>
                        <a:buChar char="•"/>
                      </a:pPr>
                      <a:r>
                        <a:rPr lang="en-US" sz="2000" u="none" dirty="0" smtClean="0"/>
                        <a:t> </a:t>
                      </a:r>
                      <a:r>
                        <a:rPr lang="en-US" sz="2000" u="none" dirty="0" smtClean="0">
                          <a:solidFill>
                            <a:srgbClr val="002060"/>
                          </a:solidFill>
                        </a:rPr>
                        <a:t>What is Fatigue?</a:t>
                      </a:r>
                    </a:p>
                    <a:p>
                      <a:pPr>
                        <a:buFont typeface="Arial" pitchFamily="34" charset="0"/>
                        <a:buChar char="•"/>
                      </a:pPr>
                      <a:r>
                        <a:rPr lang="en-US" sz="2000" u="none" dirty="0" smtClean="0">
                          <a:solidFill>
                            <a:srgbClr val="002060"/>
                          </a:solidFill>
                        </a:rPr>
                        <a:t> Fatigue</a:t>
                      </a:r>
                      <a:r>
                        <a:rPr lang="en-US" sz="2000" u="none" baseline="0" dirty="0" smtClean="0">
                          <a:solidFill>
                            <a:srgbClr val="002060"/>
                          </a:solidFill>
                        </a:rPr>
                        <a:t> </a:t>
                      </a:r>
                      <a:r>
                        <a:rPr lang="en-US" sz="2000" u="none" dirty="0" smtClean="0">
                          <a:solidFill>
                            <a:srgbClr val="002060"/>
                          </a:solidFill>
                        </a:rPr>
                        <a:t>Characteristics </a:t>
                      </a:r>
                    </a:p>
                    <a:p>
                      <a:pPr>
                        <a:buFont typeface="Arial" pitchFamily="34" charset="0"/>
                        <a:buChar char="•"/>
                      </a:pPr>
                      <a:r>
                        <a:rPr lang="en-US" sz="2000" u="none" dirty="0" smtClean="0">
                          <a:solidFill>
                            <a:srgbClr val="002060"/>
                          </a:solidFill>
                        </a:rPr>
                        <a:t> Fatigue-Related Crashes</a:t>
                      </a:r>
                      <a:endParaRPr lang="en-US" sz="2000" u="none" dirty="0"/>
                    </a:p>
                  </a:txBody>
                  <a:tcPr marL="85134" marR="85134"/>
                </a:tc>
                <a:tc>
                  <a:txBody>
                    <a:bodyPr/>
                    <a:lstStyle/>
                    <a:p>
                      <a:r>
                        <a:rPr lang="en-US" sz="2000" u="none" dirty="0" smtClean="0">
                          <a:solidFill>
                            <a:srgbClr val="006600"/>
                          </a:solidFill>
                        </a:rPr>
                        <a:t>Lesson 2: Sleep &amp; Other Factors Affecting Alertnes</a:t>
                      </a:r>
                      <a:r>
                        <a:rPr lang="en-US" sz="2000" u="none" dirty="0" smtClean="0"/>
                        <a:t>s</a:t>
                      </a:r>
                    </a:p>
                    <a:p>
                      <a:pPr>
                        <a:buFont typeface="Arial" pitchFamily="34" charset="0"/>
                        <a:buChar char="•"/>
                      </a:pPr>
                      <a:r>
                        <a:rPr lang="en-US" sz="2000" u="none" dirty="0" smtClean="0"/>
                        <a:t> </a:t>
                      </a:r>
                      <a:r>
                        <a:rPr lang="en-US" sz="2000" u="none" dirty="0" smtClean="0">
                          <a:solidFill>
                            <a:srgbClr val="002060"/>
                          </a:solidFill>
                        </a:rPr>
                        <a:t>What is Sleep? </a:t>
                      </a:r>
                    </a:p>
                    <a:p>
                      <a:pPr>
                        <a:buFont typeface="Arial" pitchFamily="34" charset="0"/>
                        <a:buChar char="•"/>
                      </a:pPr>
                      <a:r>
                        <a:rPr lang="en-US" sz="2000" u="none" dirty="0" smtClean="0">
                          <a:solidFill>
                            <a:srgbClr val="002060"/>
                          </a:solidFill>
                        </a:rPr>
                        <a:t> Factors Affecting Alertness &amp; Performance</a:t>
                      </a:r>
                    </a:p>
                    <a:p>
                      <a:pPr>
                        <a:buFont typeface="Arial" pitchFamily="34" charset="0"/>
                        <a:buChar char="•"/>
                      </a:pPr>
                      <a:r>
                        <a:rPr lang="en-US" sz="2000" u="none" dirty="0" smtClean="0">
                          <a:solidFill>
                            <a:srgbClr val="002060"/>
                          </a:solidFill>
                        </a:rPr>
                        <a:t> Individual Differences in Fatigue Susceptibility</a:t>
                      </a:r>
                    </a:p>
                    <a:p>
                      <a:pPr>
                        <a:buFont typeface="Arial" pitchFamily="34" charset="0"/>
                        <a:buNone/>
                      </a:pPr>
                      <a:endParaRPr lang="en-US" sz="2000" u="none" dirty="0" smtClean="0"/>
                    </a:p>
                    <a:p>
                      <a:r>
                        <a:rPr lang="en-US" sz="2000" u="none" dirty="0" smtClean="0">
                          <a:solidFill>
                            <a:srgbClr val="006600"/>
                          </a:solidFill>
                        </a:rPr>
                        <a:t>Lesson 3: Health, Wellness,</a:t>
                      </a:r>
                      <a:r>
                        <a:rPr lang="en-US" sz="2000" u="none" baseline="0" dirty="0" smtClean="0">
                          <a:solidFill>
                            <a:srgbClr val="006600"/>
                          </a:solidFill>
                        </a:rPr>
                        <a:t> Drugs, &amp; Medications</a:t>
                      </a:r>
                      <a:endParaRPr lang="en-US" sz="2000" u="none" dirty="0" smtClean="0">
                        <a:solidFill>
                          <a:srgbClr val="006600"/>
                        </a:solidFill>
                      </a:endParaRPr>
                    </a:p>
                    <a:p>
                      <a:pPr>
                        <a:buFont typeface="Arial" pitchFamily="34" charset="0"/>
                        <a:buChar char="•"/>
                      </a:pPr>
                      <a:r>
                        <a:rPr lang="en-US" sz="2000" u="none" dirty="0" smtClean="0"/>
                        <a:t> </a:t>
                      </a:r>
                      <a:r>
                        <a:rPr lang="en-US" sz="2000" u="none" dirty="0" smtClean="0">
                          <a:solidFill>
                            <a:srgbClr val="002060"/>
                          </a:solidFill>
                        </a:rPr>
                        <a:t>Health &amp; Wellness </a:t>
                      </a:r>
                    </a:p>
                    <a:p>
                      <a:pPr>
                        <a:buFont typeface="Arial" pitchFamily="34" charset="0"/>
                        <a:buChar char="•"/>
                      </a:pPr>
                      <a:r>
                        <a:rPr lang="en-US" sz="2000" u="none" dirty="0" smtClean="0">
                          <a:solidFill>
                            <a:srgbClr val="002060"/>
                          </a:solidFill>
                        </a:rPr>
                        <a:t> Drugs</a:t>
                      </a:r>
                      <a:r>
                        <a:rPr lang="en-US" sz="2000" u="none" baseline="0" dirty="0" smtClean="0">
                          <a:solidFill>
                            <a:srgbClr val="002060"/>
                          </a:solidFill>
                        </a:rPr>
                        <a:t> &amp; Medications</a:t>
                      </a:r>
                      <a:endParaRPr lang="en-US" sz="2000" u="none" dirty="0"/>
                    </a:p>
                  </a:txBody>
                  <a:tcPr marL="85134" marR="85134"/>
                </a:tc>
                <a:tc>
                  <a:txBody>
                    <a:bodyPr/>
                    <a:lstStyle/>
                    <a:p>
                      <a:r>
                        <a:rPr lang="en-US" sz="2000" u="none" dirty="0" smtClean="0">
                          <a:solidFill>
                            <a:srgbClr val="006600"/>
                          </a:solidFill>
                        </a:rPr>
                        <a:t>Lesson 4: Alertness &amp; CMV Driving</a:t>
                      </a:r>
                    </a:p>
                    <a:p>
                      <a:pPr>
                        <a:buFont typeface="Arial" pitchFamily="34" charset="0"/>
                        <a:buChar char="•"/>
                      </a:pPr>
                      <a:r>
                        <a:rPr lang="en-US" sz="2000" u="none" dirty="0" smtClean="0"/>
                        <a:t> </a:t>
                      </a:r>
                      <a:r>
                        <a:rPr lang="en-US" sz="2000" u="none" dirty="0" smtClean="0">
                          <a:solidFill>
                            <a:srgbClr val="002060"/>
                          </a:solidFill>
                        </a:rPr>
                        <a:t>Improving Sleep &amp; Alertness</a:t>
                      </a:r>
                    </a:p>
                    <a:p>
                      <a:pPr>
                        <a:buFont typeface="Arial" pitchFamily="34" charset="0"/>
                        <a:buChar char="•"/>
                      </a:pPr>
                      <a:r>
                        <a:rPr lang="en-US" sz="2000" u="none" dirty="0" smtClean="0">
                          <a:solidFill>
                            <a:srgbClr val="002060"/>
                          </a:solidFill>
                        </a:rPr>
                        <a:t> Scheduling &amp; HOS </a:t>
                      </a:r>
                    </a:p>
                    <a:p>
                      <a:pPr>
                        <a:buFont typeface="Arial" pitchFamily="34" charset="0"/>
                        <a:buChar char="•"/>
                      </a:pPr>
                      <a:r>
                        <a:rPr lang="en-US" sz="2000" u="none" dirty="0" smtClean="0">
                          <a:solidFill>
                            <a:srgbClr val="002060"/>
                          </a:solidFill>
                        </a:rPr>
                        <a:t> Team Driving</a:t>
                      </a:r>
                    </a:p>
                    <a:p>
                      <a:pPr>
                        <a:buFont typeface="Arial" pitchFamily="34" charset="0"/>
                        <a:buNone/>
                      </a:pPr>
                      <a:endParaRPr lang="en-US" sz="2000" u="none" dirty="0" smtClean="0"/>
                    </a:p>
                    <a:p>
                      <a:r>
                        <a:rPr lang="en-US" sz="2000" u="none" baseline="0" dirty="0" smtClean="0">
                          <a:solidFill>
                            <a:srgbClr val="006600"/>
                          </a:solidFill>
                        </a:rPr>
                        <a:t>Conclusion</a:t>
                      </a:r>
                      <a:endParaRPr lang="en-US" sz="2000" u="none" dirty="0" smtClean="0">
                        <a:solidFill>
                          <a:srgbClr val="006600"/>
                        </a:solidFill>
                      </a:endParaRPr>
                    </a:p>
                    <a:p>
                      <a:pPr>
                        <a:buFont typeface="Arial" pitchFamily="34" charset="0"/>
                        <a:buChar char="•"/>
                      </a:pPr>
                      <a:r>
                        <a:rPr lang="en-US" sz="2000" u="none" dirty="0" smtClean="0"/>
                        <a:t> </a:t>
                      </a:r>
                      <a:r>
                        <a:rPr lang="en-US" sz="2000" u="none" dirty="0" smtClean="0">
                          <a:solidFill>
                            <a:srgbClr val="002060"/>
                          </a:solidFill>
                        </a:rPr>
                        <a:t>Review</a:t>
                      </a:r>
                    </a:p>
                    <a:p>
                      <a:pPr>
                        <a:buFont typeface="Arial" pitchFamily="34" charset="0"/>
                        <a:buChar char="•"/>
                      </a:pPr>
                      <a:r>
                        <a:rPr lang="en-US" sz="2000" u="none" dirty="0" smtClean="0">
                          <a:solidFill>
                            <a:srgbClr val="002060"/>
                          </a:solidFill>
                        </a:rPr>
                        <a:t> Module Exam</a:t>
                      </a:r>
                      <a:endParaRPr lang="en-US" sz="2000" u="none" dirty="0">
                        <a:solidFill>
                          <a:srgbClr val="002060"/>
                        </a:solidFill>
                      </a:endParaRPr>
                    </a:p>
                  </a:txBody>
                  <a:tcPr marL="85134" marR="85134"/>
                </a:tc>
              </a:tr>
            </a:tbl>
          </a:graphicData>
        </a:graphic>
      </p:graphicFrame>
      <p:sp>
        <p:nvSpPr>
          <p:cNvPr id="3" name="Title 2"/>
          <p:cNvSpPr>
            <a:spLocks noGrp="1"/>
          </p:cNvSpPr>
          <p:nvPr>
            <p:ph type="title"/>
          </p:nvPr>
        </p:nvSpPr>
        <p:spPr/>
        <p:txBody>
          <a:bodyPr/>
          <a:lstStyle/>
          <a:p>
            <a:r>
              <a:rPr lang="en-US" dirty="0" smtClean="0"/>
              <a:t>Module 3 Overview</a:t>
            </a:r>
            <a:endParaRPr lang="en-US" dirty="0"/>
          </a:p>
        </p:txBody>
      </p:sp>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smtClean="0"/>
              <a:t>Amount of Sleep </a:t>
            </a:r>
            <a:endParaRPr lang="en-US" dirty="0"/>
          </a:p>
        </p:txBody>
      </p:sp>
      <p:sp>
        <p:nvSpPr>
          <p:cNvPr id="3" name="Content Placeholder 2"/>
          <p:cNvSpPr>
            <a:spLocks noGrp="1"/>
          </p:cNvSpPr>
          <p:nvPr>
            <p:ph idx="1"/>
          </p:nvPr>
        </p:nvSpPr>
        <p:spPr/>
        <p:txBody>
          <a:bodyPr/>
          <a:lstStyle/>
          <a:p>
            <a:r>
              <a:rPr lang="en-US" dirty="0" smtClean="0"/>
              <a:t>Last main sleep period</a:t>
            </a:r>
            <a:br>
              <a:rPr lang="en-US" dirty="0" smtClean="0"/>
            </a:br>
            <a:r>
              <a:rPr lang="en-US" dirty="0" smtClean="0"/>
              <a:t>(e.g., last night)</a:t>
            </a:r>
          </a:p>
          <a:p>
            <a:r>
              <a:rPr lang="en-US" dirty="0" smtClean="0"/>
              <a:t>Previous sleep periods</a:t>
            </a:r>
            <a:br>
              <a:rPr lang="en-US" dirty="0" smtClean="0"/>
            </a:br>
            <a:r>
              <a:rPr lang="en-US" dirty="0" smtClean="0"/>
              <a:t>(e.g., the nights before;                                         even previous weekend)</a:t>
            </a:r>
          </a:p>
          <a:p>
            <a:r>
              <a:rPr lang="en-US" dirty="0" smtClean="0"/>
              <a:t>Naps</a:t>
            </a:r>
            <a:endParaRPr lang="en-US" dirty="0"/>
          </a:p>
        </p:txBody>
      </p:sp>
      <p:pic>
        <p:nvPicPr>
          <p:cNvPr id="23554" name="Picture 2" title="Man sleeping, head on pi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743200"/>
            <a:ext cx="3479144" cy="230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543136"/>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fontScale="90000"/>
          </a:bodyPr>
          <a:lstStyle/>
          <a:p>
            <a:r>
              <a:rPr lang="en-US" sz="4000" dirty="0" smtClean="0"/>
              <a:t>Cumulative, Progressive Effects of Different Amounts of Sleep on Performance</a:t>
            </a:r>
            <a:r>
              <a:rPr lang="en-US" dirty="0" smtClean="0"/>
              <a:t/>
            </a:r>
            <a:br>
              <a:rPr lang="en-US" dirty="0" smtClean="0"/>
            </a:b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414691555"/>
              </p:ext>
            </p:extLst>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Naps </a:t>
            </a:r>
            <a:endParaRPr lang="en-US" dirty="0"/>
          </a:p>
        </p:txBody>
      </p:sp>
      <p:sp>
        <p:nvSpPr>
          <p:cNvPr id="3" name="Content Placeholder 2"/>
          <p:cNvSpPr>
            <a:spLocks noGrp="1"/>
          </p:cNvSpPr>
          <p:nvPr>
            <p:ph idx="1"/>
          </p:nvPr>
        </p:nvSpPr>
        <p:spPr>
          <a:xfrm>
            <a:off x="404192" y="1585119"/>
            <a:ext cx="8206408" cy="4525963"/>
          </a:xfrm>
        </p:spPr>
        <p:txBody>
          <a:bodyPr>
            <a:normAutofit fontScale="85000" lnSpcReduction="20000"/>
          </a:bodyPr>
          <a:lstStyle/>
          <a:p>
            <a:r>
              <a:rPr lang="en-US" dirty="0" smtClean="0"/>
              <a:t>Best on-the road countermeasure to drowsiness!</a:t>
            </a:r>
          </a:p>
          <a:p>
            <a:r>
              <a:rPr lang="en-US" dirty="0" smtClean="0"/>
              <a:t>Can greatly improve alertness and performance                 for hours afterwards</a:t>
            </a:r>
          </a:p>
          <a:p>
            <a:r>
              <a:rPr lang="en-US" dirty="0" smtClean="0"/>
              <a:t>NASA study of airline pilots:  Planned                                                         naps reduced subsequent dozing by 50%                                                     and errors by 34% </a:t>
            </a:r>
          </a:p>
          <a:p>
            <a:r>
              <a:rPr lang="en-US" dirty="0" smtClean="0"/>
              <a:t>Optimal nap duration: 20-40 minutes </a:t>
            </a:r>
          </a:p>
          <a:p>
            <a:r>
              <a:rPr lang="en-US" dirty="0" smtClean="0"/>
              <a:t>Two cautions:</a:t>
            </a:r>
          </a:p>
          <a:p>
            <a:pPr lvl="1"/>
            <a:r>
              <a:rPr lang="en-US" dirty="0" smtClean="0"/>
              <a:t>Grogginess (sleep inertia) following naps,                                                    especially longer ones</a:t>
            </a:r>
          </a:p>
          <a:p>
            <a:pPr lvl="1"/>
            <a:r>
              <a:rPr lang="en-US" dirty="0" smtClean="0"/>
              <a:t>Possible disruption of sleep in next main sleep period, also especially for longer naps</a:t>
            </a:r>
            <a:endParaRPr lang="en-US" dirty="0"/>
          </a:p>
        </p:txBody>
      </p:sp>
      <p:pic>
        <p:nvPicPr>
          <p:cNvPr id="24578" name="Picture 2" title="Dozing man with ZZZ in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974" y="2511183"/>
            <a:ext cx="1911626" cy="2729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460387"/>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Time-of-Day</a:t>
            </a:r>
            <a:r>
              <a:rPr lang="en-US" dirty="0" smtClean="0">
                <a:solidFill>
                  <a:srgbClr val="002060"/>
                </a:solidFill>
              </a:rPr>
              <a:t> </a:t>
            </a:r>
            <a:endParaRPr lang="en-US" dirty="0"/>
          </a:p>
        </p:txBody>
      </p:sp>
      <p:sp>
        <p:nvSpPr>
          <p:cNvPr id="3" name="Content Placeholder 2"/>
          <p:cNvSpPr>
            <a:spLocks noGrp="1"/>
          </p:cNvSpPr>
          <p:nvPr>
            <p:ph idx="1"/>
          </p:nvPr>
        </p:nvSpPr>
        <p:spPr/>
        <p:txBody>
          <a:bodyPr>
            <a:normAutofit fontScale="92500" lnSpcReduction="10000"/>
          </a:bodyPr>
          <a:lstStyle/>
          <a:p>
            <a:pPr>
              <a:buNone/>
            </a:pPr>
            <a:r>
              <a:rPr lang="en-US" u="sng" dirty="0" smtClean="0"/>
              <a:t>Circadian rhythms</a:t>
            </a:r>
            <a:r>
              <a:rPr lang="en-US" dirty="0" smtClean="0"/>
              <a:t>:</a:t>
            </a:r>
          </a:p>
          <a:p>
            <a:r>
              <a:rPr lang="en-US" dirty="0" smtClean="0"/>
              <a:t>Physiological; e.g.,</a:t>
            </a:r>
          </a:p>
          <a:p>
            <a:pPr lvl="1"/>
            <a:r>
              <a:rPr lang="en-US" dirty="0" smtClean="0"/>
              <a:t>Body temperature</a:t>
            </a:r>
          </a:p>
          <a:p>
            <a:pPr lvl="1"/>
            <a:r>
              <a:rPr lang="en-US" dirty="0" smtClean="0"/>
              <a:t>Hormone secretions</a:t>
            </a:r>
          </a:p>
          <a:p>
            <a:r>
              <a:rPr lang="en-US" dirty="0" smtClean="0"/>
              <a:t>Controlled by the brain</a:t>
            </a:r>
          </a:p>
          <a:p>
            <a:r>
              <a:rPr lang="en-US" dirty="0" smtClean="0"/>
              <a:t>Virtually all animals</a:t>
            </a:r>
          </a:p>
          <a:p>
            <a:r>
              <a:rPr lang="en-US" dirty="0" smtClean="0"/>
              <a:t>Resistant to change (e.g., jet lag)</a:t>
            </a:r>
          </a:p>
          <a:p>
            <a:r>
              <a:rPr lang="en-US" dirty="0" smtClean="0"/>
              <a:t>Occur even if you get plenty of sleep</a:t>
            </a:r>
          </a:p>
          <a:p>
            <a:r>
              <a:rPr lang="en-US" dirty="0" smtClean="0"/>
              <a:t>Affected by light and dark</a:t>
            </a:r>
            <a:endParaRPr lang="en-US" sz="2800" dirty="0"/>
          </a:p>
        </p:txBody>
      </p:sp>
      <p:pic>
        <p:nvPicPr>
          <p:cNvPr id="5" name="Picture 3" title="Cartoon man with clock on chest"/>
          <p:cNvPicPr>
            <a:picLocks noChangeAspect="1" noChangeArrowheads="1"/>
          </p:cNvPicPr>
          <p:nvPr/>
        </p:nvPicPr>
        <p:blipFill>
          <a:blip r:embed="rId3" cstate="print"/>
          <a:srcRect l="20000" t="6000" r="17000" b="6000"/>
          <a:stretch>
            <a:fillRect/>
          </a:stretch>
        </p:blipFill>
        <p:spPr bwMode="auto">
          <a:xfrm>
            <a:off x="6248400" y="1981200"/>
            <a:ext cx="2691436" cy="2819400"/>
          </a:xfrm>
          <a:prstGeom prst="rect">
            <a:avLst/>
          </a:prstGeom>
          <a:noFill/>
          <a:ln w="9525">
            <a:noFill/>
            <a:miter lim="800000"/>
            <a:headEnd/>
            <a:tailEnd/>
          </a:ln>
        </p:spPr>
      </p:pic>
    </p:spTree>
    <p:extLst>
      <p:ext uri="{BB962C8B-B14F-4D97-AF65-F5344CB8AC3E}">
        <p14:creationId xmlns:p14="http://schemas.microsoft.com/office/powerpoint/2010/main" val="3875324518"/>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Daily Circadian Rhythm </a:t>
            </a:r>
            <a:endParaRPr lang="en-US" dirty="0"/>
          </a:p>
        </p:txBody>
      </p:sp>
      <p:graphicFrame>
        <p:nvGraphicFramePr>
          <p:cNvPr id="5" name="Chart 4"/>
          <p:cNvGraphicFramePr/>
          <p:nvPr>
            <p:extLst>
              <p:ext uri="{D42A27DB-BD31-4B8C-83A1-F6EECF244321}">
                <p14:modId xmlns:p14="http://schemas.microsoft.com/office/powerpoint/2010/main" val="1327986025"/>
              </p:ext>
            </p:extLst>
          </p:nvPr>
        </p:nvGraphicFramePr>
        <p:xfrm>
          <a:off x="990600" y="1600200"/>
          <a:ext cx="73914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3013976"/>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Circadian Effects on Our </a:t>
            </a:r>
            <a:br>
              <a:rPr lang="en-US" sz="4900" dirty="0" smtClean="0"/>
            </a:br>
            <a:r>
              <a:rPr lang="en-US" sz="4900" dirty="0" smtClean="0"/>
              <a:t>Lives &amp; Work </a:t>
            </a:r>
            <a:endParaRPr lang="en-US" dirty="0"/>
          </a:p>
        </p:txBody>
      </p:sp>
      <p:sp>
        <p:nvSpPr>
          <p:cNvPr id="4" name="Content Placeholder 3"/>
          <p:cNvSpPr>
            <a:spLocks noGrp="1"/>
          </p:cNvSpPr>
          <p:nvPr>
            <p:ph idx="1"/>
          </p:nvPr>
        </p:nvSpPr>
        <p:spPr/>
        <p:txBody>
          <a:bodyPr>
            <a:noAutofit/>
          </a:bodyPr>
          <a:lstStyle/>
          <a:p>
            <a:r>
              <a:rPr lang="en-US" sz="2400" dirty="0" smtClean="0"/>
              <a:t>Peak performance times include:</a:t>
            </a:r>
          </a:p>
          <a:p>
            <a:pPr lvl="1"/>
            <a:r>
              <a:rPr lang="en-US" sz="2400" dirty="0" smtClean="0"/>
              <a:t>Mornings after 8 am</a:t>
            </a:r>
          </a:p>
          <a:p>
            <a:pPr lvl="1"/>
            <a:r>
              <a:rPr lang="en-US" sz="2400" dirty="0" smtClean="0"/>
              <a:t>Evenings</a:t>
            </a:r>
          </a:p>
          <a:p>
            <a:r>
              <a:rPr lang="en-US" sz="2400" dirty="0" smtClean="0"/>
              <a:t>Valleys include:</a:t>
            </a:r>
          </a:p>
          <a:p>
            <a:pPr lvl="1"/>
            <a:r>
              <a:rPr lang="en-US" sz="2400" dirty="0" smtClean="0"/>
              <a:t>Deep valley:  early mornings before sunrise</a:t>
            </a:r>
          </a:p>
          <a:p>
            <a:pPr lvl="1"/>
            <a:r>
              <a:rPr lang="en-US" sz="2400" dirty="0" smtClean="0"/>
              <a:t>Shallow dip:  early- to mid-afternoon (e.g., after lunch)</a:t>
            </a:r>
          </a:p>
          <a:p>
            <a:r>
              <a:rPr lang="en-US" sz="2400" dirty="0" smtClean="0"/>
              <a:t>Circadian disruption (e.g., time zone and shift changes) can be difficult</a:t>
            </a:r>
          </a:p>
          <a:p>
            <a:r>
              <a:rPr lang="en-US" sz="2400" dirty="0" smtClean="0"/>
              <a:t>Sleep loss makes circadian valleys deeper</a:t>
            </a:r>
          </a:p>
          <a:p>
            <a:r>
              <a:rPr lang="en-US" sz="2400" dirty="0" smtClean="0"/>
              <a:t>Some people are “larks” or “night owls”</a:t>
            </a:r>
          </a:p>
          <a:p>
            <a:r>
              <a:rPr lang="en-US" sz="2400" dirty="0" smtClean="0"/>
              <a:t>Performance is almost always better during peak periods  </a:t>
            </a:r>
            <a:endParaRPr lang="en-US" sz="2400" dirty="0"/>
          </a:p>
        </p:txBody>
      </p:sp>
      <p:pic>
        <p:nvPicPr>
          <p:cNvPr id="25602" name="Picture 2" title="Rollerco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00200"/>
            <a:ext cx="2321453" cy="174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020043"/>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smtClean="0"/>
              <a:t>Time Awake </a:t>
            </a:r>
            <a:endParaRPr lang="en-US" dirty="0"/>
          </a:p>
        </p:txBody>
      </p:sp>
      <p:sp>
        <p:nvSpPr>
          <p:cNvPr id="3" name="Content Placeholder 2"/>
          <p:cNvSpPr>
            <a:spLocks noGrp="1"/>
          </p:cNvSpPr>
          <p:nvPr>
            <p:ph idx="1"/>
          </p:nvPr>
        </p:nvSpPr>
        <p:spPr/>
        <p:txBody>
          <a:bodyPr>
            <a:normAutofit lnSpcReduction="10000"/>
          </a:bodyPr>
          <a:lstStyle/>
          <a:p>
            <a:r>
              <a:rPr lang="en-US" dirty="0" smtClean="0"/>
              <a:t>16 hours awake:  “Nature’s HOS rule”</a:t>
            </a:r>
          </a:p>
          <a:p>
            <a:r>
              <a:rPr lang="en-US" dirty="0" smtClean="0"/>
              <a:t>Lab study compared alertness effects of long times awake to those of alcohol (BAC):</a:t>
            </a:r>
          </a:p>
          <a:p>
            <a:pPr lvl="1"/>
            <a:r>
              <a:rPr lang="en-US" dirty="0" smtClean="0">
                <a:latin typeface="+mj-lt"/>
              </a:rPr>
              <a:t>17+ hours awake </a:t>
            </a:r>
            <a:r>
              <a:rPr lang="en-US" dirty="0" smtClean="0">
                <a:latin typeface="+mj-lt"/>
                <a:cs typeface="Arial"/>
              </a:rPr>
              <a:t>≈ 0.05% BAC</a:t>
            </a:r>
          </a:p>
          <a:p>
            <a:pPr lvl="1"/>
            <a:r>
              <a:rPr lang="en-US" dirty="0" smtClean="0">
                <a:latin typeface="+mj-lt"/>
                <a:cs typeface="Arial"/>
              </a:rPr>
              <a:t>24+ hours awake ≈ 0.1% BAC</a:t>
            </a:r>
            <a:r>
              <a:rPr lang="en-US" dirty="0" smtClean="0">
                <a:latin typeface="+mj-lt"/>
              </a:rPr>
              <a:t> </a:t>
            </a:r>
          </a:p>
          <a:p>
            <a:r>
              <a:rPr lang="en-US" dirty="0" smtClean="0"/>
              <a:t>Interactions:</a:t>
            </a:r>
          </a:p>
          <a:p>
            <a:pPr lvl="1"/>
            <a:r>
              <a:rPr lang="en-US" dirty="0" smtClean="0"/>
              <a:t>Naps</a:t>
            </a:r>
          </a:p>
          <a:p>
            <a:pPr lvl="1"/>
            <a:r>
              <a:rPr lang="en-US" dirty="0" smtClean="0"/>
              <a:t>Circadian effects</a:t>
            </a:r>
          </a:p>
          <a:p>
            <a:pPr lvl="1"/>
            <a:r>
              <a:rPr lang="en-US" dirty="0" smtClean="0"/>
              <a:t>Sleep inertia (grogginess) </a:t>
            </a:r>
            <a:endParaRPr lang="en-US" dirty="0"/>
          </a:p>
        </p:txBody>
      </p:sp>
      <p:sp>
        <p:nvSpPr>
          <p:cNvPr id="5" name="TextBox 4" title="16 Hours Awake"/>
          <p:cNvSpPr txBox="1"/>
          <p:nvPr/>
        </p:nvSpPr>
        <p:spPr>
          <a:xfrm>
            <a:off x="6324600" y="3505200"/>
            <a:ext cx="2286000" cy="1200329"/>
          </a:xfrm>
          <a:prstGeom prst="rect">
            <a:avLst/>
          </a:prstGeom>
          <a:noFill/>
        </p:spPr>
        <p:txBody>
          <a:bodyPr wrap="square" rtlCol="0">
            <a:spAutoFit/>
          </a:bodyPr>
          <a:lstStyle/>
          <a:p>
            <a:pPr algn="ctr"/>
            <a:r>
              <a:rPr lang="en-US" sz="3600" dirty="0" smtClean="0">
                <a:solidFill>
                  <a:srgbClr val="C00000"/>
                </a:solidFill>
                <a:latin typeface="Impact" pitchFamily="34" charset="0"/>
              </a:rPr>
              <a:t>16 HOURS</a:t>
            </a:r>
          </a:p>
          <a:p>
            <a:pPr algn="ctr"/>
            <a:r>
              <a:rPr lang="en-US" sz="3600" dirty="0" smtClean="0">
                <a:solidFill>
                  <a:srgbClr val="C00000"/>
                </a:solidFill>
                <a:latin typeface="Impact" pitchFamily="34" charset="0"/>
              </a:rPr>
              <a:t>AWAKE</a:t>
            </a:r>
            <a:endParaRPr lang="en-US" sz="3600" dirty="0">
              <a:solidFill>
                <a:srgbClr val="C00000"/>
              </a:solidFill>
              <a:latin typeface="Impact" pitchFamily="34" charset="0"/>
            </a:endParaRPr>
          </a:p>
        </p:txBody>
      </p:sp>
    </p:spTree>
    <p:extLst>
      <p:ext uri="{BB962C8B-B14F-4D97-AF65-F5344CB8AC3E}">
        <p14:creationId xmlns:p14="http://schemas.microsoft.com/office/powerpoint/2010/main" val="1232222800"/>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Time-on-Task </a:t>
            </a:r>
            <a:br>
              <a:rPr lang="en-US" dirty="0" smtClean="0"/>
            </a:br>
            <a:r>
              <a:rPr lang="en-US" dirty="0" smtClean="0"/>
              <a:t>(Hours Driving or Working) </a:t>
            </a:r>
            <a:endParaRPr lang="en-US" dirty="0"/>
          </a:p>
        </p:txBody>
      </p:sp>
      <p:sp>
        <p:nvSpPr>
          <p:cNvPr id="3" name="Content Placeholder 2"/>
          <p:cNvSpPr>
            <a:spLocks noGrp="1"/>
          </p:cNvSpPr>
          <p:nvPr>
            <p:ph idx="1"/>
          </p:nvPr>
        </p:nvSpPr>
        <p:spPr>
          <a:xfrm>
            <a:off x="457200" y="1600200"/>
            <a:ext cx="5638800" cy="4525963"/>
          </a:xfrm>
        </p:spPr>
        <p:txBody>
          <a:bodyPr>
            <a:noAutofit/>
          </a:bodyPr>
          <a:lstStyle/>
          <a:p>
            <a:r>
              <a:rPr lang="en-US" sz="2800" dirty="0" smtClean="0"/>
              <a:t>Some studies show increased crash risks after long hours of driving</a:t>
            </a:r>
          </a:p>
          <a:p>
            <a:r>
              <a:rPr lang="en-US" sz="2800" dirty="0" smtClean="0"/>
              <a:t>Factors which increase time-on-task effects:</a:t>
            </a:r>
          </a:p>
          <a:p>
            <a:pPr lvl="1"/>
            <a:r>
              <a:rPr lang="en-US" sz="2400" dirty="0" smtClean="0"/>
              <a:t>Task difficulty</a:t>
            </a:r>
          </a:p>
          <a:p>
            <a:pPr lvl="1"/>
            <a:r>
              <a:rPr lang="en-US" sz="2400" dirty="0" smtClean="0"/>
              <a:t>Task monotony</a:t>
            </a:r>
          </a:p>
          <a:p>
            <a:pPr lvl="1"/>
            <a:r>
              <a:rPr lang="en-US" sz="2400" dirty="0" smtClean="0"/>
              <a:t>Other alertness factors (those already discussed</a:t>
            </a:r>
            <a:r>
              <a:rPr lang="en-US" dirty="0" smtClean="0"/>
              <a:t>)</a:t>
            </a:r>
          </a:p>
          <a:p>
            <a:r>
              <a:rPr lang="en-US" sz="2800" dirty="0" smtClean="0"/>
              <a:t>Countermeasure:  take breaks (with nap if possible) </a:t>
            </a:r>
            <a:endParaRPr lang="en-US" sz="2800" dirty="0"/>
          </a:p>
        </p:txBody>
      </p:sp>
      <p:pic>
        <p:nvPicPr>
          <p:cNvPr id="26626" name="Picture 2" title="Motor coach on rural high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057400"/>
            <a:ext cx="2289501" cy="1571004"/>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P:\457407\Working\Documents\Module Content\istock photos\Module 3\CMV tru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619" y="4114800"/>
            <a:ext cx="2405062" cy="159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689618"/>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c 11"/>
          <p:cNvSpPr/>
          <p:nvPr/>
        </p:nvSpPr>
        <p:spPr>
          <a:xfrm>
            <a:off x="2208228" y="1790700"/>
            <a:ext cx="4876800" cy="4953000"/>
          </a:xfrm>
          <a:prstGeom prst="arc">
            <a:avLst>
              <a:gd name="adj1" fmla="val 10714997"/>
              <a:gd name="adj2" fmla="val 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5-Point Star 9"/>
          <p:cNvSpPr/>
          <p:nvPr/>
        </p:nvSpPr>
        <p:spPr>
          <a:xfrm>
            <a:off x="2126862" y="3162300"/>
            <a:ext cx="470676" cy="52297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title"/>
          </p:nvPr>
        </p:nvSpPr>
        <p:spPr/>
        <p:txBody>
          <a:bodyPr>
            <a:noAutofit/>
          </a:bodyPr>
          <a:lstStyle/>
          <a:p>
            <a:r>
              <a:rPr lang="en-US" dirty="0" smtClean="0"/>
              <a:t>Task Demands &amp; Performance:</a:t>
            </a:r>
            <a:endParaRPr lang="en-US" dirty="0"/>
          </a:p>
        </p:txBody>
      </p:sp>
      <p:cxnSp>
        <p:nvCxnSpPr>
          <p:cNvPr id="14" name="Straight Arrow Connector 13"/>
          <p:cNvCxnSpPr/>
          <p:nvPr/>
        </p:nvCxnSpPr>
        <p:spPr>
          <a:xfrm flipV="1">
            <a:off x="1981200" y="1600200"/>
            <a:ext cx="0" cy="312420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176781" y="5029200"/>
            <a:ext cx="5105400" cy="0"/>
          </a:xfrm>
          <a:prstGeom prst="straightConnector1">
            <a:avLst/>
          </a:prstGeom>
          <a:ln w="635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14400" y="1714500"/>
            <a:ext cx="677108" cy="2895600"/>
          </a:xfrm>
          <a:prstGeom prst="rect">
            <a:avLst/>
          </a:prstGeom>
          <a:noFill/>
        </p:spPr>
        <p:txBody>
          <a:bodyPr vert="vert270" wrap="square" rtlCol="0">
            <a:spAutoFit/>
          </a:bodyPr>
          <a:lstStyle/>
          <a:p>
            <a:pPr algn="ctr"/>
            <a:r>
              <a:rPr lang="en-US" sz="3200" b="1" dirty="0" smtClean="0"/>
              <a:t>Performance</a:t>
            </a:r>
            <a:endParaRPr lang="en-US" sz="3200" b="1" dirty="0"/>
          </a:p>
        </p:txBody>
      </p:sp>
      <p:sp>
        <p:nvSpPr>
          <p:cNvPr id="19" name="TextBox 18"/>
          <p:cNvSpPr txBox="1"/>
          <p:nvPr/>
        </p:nvSpPr>
        <p:spPr>
          <a:xfrm rot="5400000">
            <a:off x="4460474" y="3461182"/>
            <a:ext cx="677108" cy="4270343"/>
          </a:xfrm>
          <a:prstGeom prst="rect">
            <a:avLst/>
          </a:prstGeom>
          <a:noFill/>
        </p:spPr>
        <p:txBody>
          <a:bodyPr vert="vert270" wrap="square" rtlCol="0">
            <a:spAutoFit/>
          </a:bodyPr>
          <a:lstStyle/>
          <a:p>
            <a:pPr algn="ctr"/>
            <a:r>
              <a:rPr lang="en-US" sz="3200" b="1" dirty="0" smtClean="0"/>
              <a:t>Task Demands</a:t>
            </a:r>
            <a:endParaRPr lang="en-US" sz="3200" b="1" dirty="0"/>
          </a:p>
        </p:txBody>
      </p:sp>
    </p:spTree>
    <p:extLst>
      <p:ext uri="{BB962C8B-B14F-4D97-AF65-F5344CB8AC3E}">
        <p14:creationId xmlns:p14="http://schemas.microsoft.com/office/powerpoint/2010/main" val="2777656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950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250"/>
                                        <p:tgtEl>
                                          <p:spTgt spid="10"/>
                                        </p:tgtEl>
                                      </p:cBhvr>
                                    </p:animEffect>
                                  </p:childTnLst>
                                </p:cTn>
                              </p:par>
                              <p:par>
                                <p:cTn id="8" presetID="0" presetClass="path" presetSubtype="0" accel="50000" decel="50000" fill="hold" grpId="1" nodeType="withEffect">
                                  <p:stCondLst>
                                    <p:cond delay="38000"/>
                                  </p:stCondLst>
                                  <p:childTnLst>
                                    <p:animMotion origin="layout" path="M 0 0 C 0.00122 -0.00971 0.00156 -0.01295 0.00677 -0.01942 C 0.01059 -0.03584 0.0099 -0.03839 0.01875 -0.04972 C 0.0283 -0.06197 0.01406 -0.04856 0.02535 -0.05851 C 0.02691 -0.06475 0.02934 -0.06776 0.03212 -0.07284 C 0.03906 -0.0851 0.04393 -0.09921 0.05209 -0.11008 C 0.05365 -0.11725 0.05677 -0.11702 0.06007 -0.12257 C 0.06337 -0.12812 0.06684 -0.13529 0.07066 -0.14037 C 0.07274 -0.14315 0.07535 -0.14454 0.07743 -0.14731 C 0.08524 -0.15772 0.0809 -0.15494 0.08802 -0.15795 C 0.09115 -0.16975 0.09913 -0.17067 0.10538 -0.17761 C 0.11215 -0.18501 0.10625 -0.18154 0.11337 -0.18478 C 0.11649 -0.19102 0.11875 -0.19287 0.12396 -0.19542 C 0.12865 -0.2012 0.13524 -0.20189 0.14132 -0.2042 C 0.15434 -0.20952 0.16788 -0.21253 0.18143 -0.21484 C 0.21424 -0.22641 0.22709 -0.22594 0.26806 -0.22733 C 0.29132 -0.22617 0.30087 -0.22594 0.31997 -0.22201 C 0.31858 -0.22086 0.31597 -0.22062 0.31597 -0.21854 C 0.31597 -0.21646 0.3184 -0.21577 0.31997 -0.21484 C 0.32257 -0.21322 0.32535 -0.21253 0.32813 -0.21137 C 0.33924 -0.20652 0.35018 -0.2012 0.36146 -0.19703 C 0.36615 -0.19518 0.37153 -0.19472 0.37604 -0.19172 C 0.3809 -0.18848 0.38455 -0.1827 0.38941 -0.17946 C 0.39636 -0.17483 0.40295 -0.16928 0.40938 -0.16327 C 0.41198 -0.16073 0.41563 -0.16096 0.41875 -0.1598 C 0.42899 -0.15587 0.43924 -0.15148 0.44809 -0.14384 C 0.45104 -0.13783 0.45868 -0.12789 0.45868 -0.12789 C 0.46198 -0.11563 0.46771 -0.10314 0.47604 -0.09597 C 0.47691 -0.09412 0.47761 -0.09227 0.47865 -0.09065 C 0.47952 -0.08926 0.48073 -0.08834 0.48143 -0.08695 C 0.48334 -0.08348 0.48663 -0.07631 0.48663 -0.07631 C 0.49011 -0.05827 0.49584 -0.04347 0.50538 -0.03006 C 0.50747 -0.02197 0.50781 -0.01364 0.50938 -0.00531 C 0.51042 0.00764 0.51198 0.01758 0.51198 0.0303 " pathEditMode="relative" ptsTypes="fffffffffffffffffffffffffffffffffA">
                                      <p:cBhvr>
                                        <p:cTn id="9" dur="2000" fill="hold"/>
                                        <p:tgtEl>
                                          <p:spTgt spid="10"/>
                                        </p:tgtEl>
                                        <p:attrNameLst>
                                          <p:attrName>ppt_x</p:attrName>
                                          <p:attrName>ppt_y</p:attrName>
                                        </p:attrNameLst>
                                      </p:cBhvr>
                                    </p:animMotion>
                                  </p:childTnLst>
                                </p:cTn>
                              </p:par>
                              <p:par>
                                <p:cTn id="10" presetID="0" presetClass="path" presetSubtype="0" accel="50000" decel="50000" fill="hold" grpId="2" nodeType="withEffect">
                                  <p:stCondLst>
                                    <p:cond delay="55000"/>
                                  </p:stCondLst>
                                  <p:childTnLst>
                                    <p:animMotion origin="layout" path="M 0.51199 0.0303 C 0.50921 0.01619 0.5007 0.00347 0.49463 -0.00878 C 0.49202 -0.0141 0.48525 -0.02289 0.48525 -0.02289 C 0.48126 -0.03376 0.4757 -0.04463 0.46928 -0.05319 C 0.4672 -0.06267 0.46876 -0.05689 0.46268 -0.06915 C 0.46181 -0.07076 0.46199 -0.07285 0.46129 -0.07446 C 0.45417 -0.09135 0.44463 -0.10707 0.43595 -0.12234 C 0.43299 -0.12742 0.43074 -0.13297 0.42796 -0.13829 C 0.42431 -0.14523 0.41806 -0.14916 0.41459 -0.1561 C 0.41112 -0.16327 0.41338 -0.16026 0.40799 -0.16489 C 0.40383 -0.17368 0.40053 -0.17853 0.39324 -0.18108 C 0.38994 -0.18802 0.38404 -0.19125 0.37865 -0.19519 C 0.37726 -0.19611 0.37588 -0.19727 0.37466 -0.19865 C 0.37362 -0.19981 0.3731 -0.20143 0.37206 -0.20236 C 0.36963 -0.20421 0.3665 -0.20421 0.36407 -0.20582 C 0.35539 -0.21137 0.34706 -0.21461 0.33733 -0.21646 C 0.32657 -0.22155 0.28768 -0.22456 0.27605 -0.22548 C 0.26494 -0.22779 0.27084 -0.2271 0.25869 -0.2271 " pathEditMode="relative" ptsTypes="fffffffffffffffffA">
                                      <p:cBhvr>
                                        <p:cTn id="11" dur="2000" fill="hold"/>
                                        <p:tgtEl>
                                          <p:spTgt spid="10"/>
                                        </p:tgtEl>
                                        <p:attrNameLst>
                                          <p:attrName>ppt_x</p:attrName>
                                          <p:attrName>ppt_y</p:attrName>
                                        </p:attrNameLst>
                                      </p:cBhvr>
                                    </p:animMotion>
                                  </p:childTnLst>
                                </p:cTn>
                              </p:par>
                              <p:par>
                                <p:cTn id="12" presetID="26" presetClass="emph" presetSubtype="0" fill="hold" grpId="3" nodeType="withEffect">
                                  <p:stCondLst>
                                    <p:cond delay="59000"/>
                                  </p:stCondLst>
                                  <p:childTnLst>
                                    <p:animEffect transition="out" filter="fade">
                                      <p:cBhvr>
                                        <p:cTn id="13" dur="500" tmFilter="0, 0; .2, .5; .8, .5; 1, 0"/>
                                        <p:tgtEl>
                                          <p:spTgt spid="10"/>
                                        </p:tgtEl>
                                      </p:cBhvr>
                                    </p:animEffect>
                                    <p:animScale>
                                      <p:cBhvr>
                                        <p:cTn id="14"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0" grpId="3"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Environmental</a:t>
            </a:r>
            <a:br>
              <a:rPr lang="en-US" dirty="0" smtClean="0"/>
            </a:br>
            <a:r>
              <a:rPr lang="en-US" dirty="0" smtClean="0"/>
              <a:t>Factors Affecting Alertness </a:t>
            </a:r>
            <a:endParaRPr lang="en-US" dirty="0"/>
          </a:p>
        </p:txBody>
      </p:sp>
      <p:sp>
        <p:nvSpPr>
          <p:cNvPr id="3" name="Content Placeholder 2"/>
          <p:cNvSpPr>
            <a:spLocks noGrp="1"/>
          </p:cNvSpPr>
          <p:nvPr>
            <p:ph idx="1"/>
          </p:nvPr>
        </p:nvSpPr>
        <p:spPr/>
        <p:txBody>
          <a:bodyPr>
            <a:normAutofit lnSpcReduction="10000"/>
          </a:bodyPr>
          <a:lstStyle/>
          <a:p>
            <a:r>
              <a:rPr lang="en-US" dirty="0" smtClean="0"/>
              <a:t>Road conditions</a:t>
            </a:r>
          </a:p>
          <a:p>
            <a:r>
              <a:rPr lang="en-US" dirty="0" smtClean="0"/>
              <a:t>Weather</a:t>
            </a:r>
            <a:endParaRPr lang="en-US" sz="2400" dirty="0" smtClean="0"/>
          </a:p>
          <a:p>
            <a:r>
              <a:rPr lang="en-US" dirty="0" smtClean="0"/>
              <a:t>Environmental stress</a:t>
            </a:r>
            <a:br>
              <a:rPr lang="en-US" dirty="0" smtClean="0"/>
            </a:br>
            <a:r>
              <a:rPr lang="en-US" dirty="0" smtClean="0"/>
              <a:t>(heat, noise, vibration)</a:t>
            </a:r>
          </a:p>
          <a:p>
            <a:r>
              <a:rPr lang="en-US" dirty="0" smtClean="0"/>
              <a:t>Vehicle design</a:t>
            </a:r>
          </a:p>
          <a:p>
            <a:r>
              <a:rPr lang="en-US" dirty="0" smtClean="0"/>
              <a:t>Light/dark</a:t>
            </a:r>
          </a:p>
          <a:p>
            <a:r>
              <a:rPr lang="en-US" dirty="0" smtClean="0"/>
              <a:t>Social interaction</a:t>
            </a:r>
          </a:p>
          <a:p>
            <a:r>
              <a:rPr lang="en-US" dirty="0" smtClean="0"/>
              <a:t>Other stimulation</a:t>
            </a:r>
            <a:endParaRPr lang="en-US" dirty="0"/>
          </a:p>
        </p:txBody>
      </p:sp>
      <p:pic>
        <p:nvPicPr>
          <p:cNvPr id="27650" name="Picture 2" title="White truck on desert r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95600"/>
            <a:ext cx="3387793"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213606"/>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Module 3 Driver Education</a:t>
            </a:r>
            <a:br>
              <a:rPr lang="en-US" dirty="0" smtClean="0"/>
            </a:br>
            <a:r>
              <a:rPr lang="en-US" dirty="0" smtClean="0"/>
              <a:t>Learning Goals</a:t>
            </a:r>
            <a:endParaRPr lang="en-US" dirty="0"/>
          </a:p>
        </p:txBody>
      </p:sp>
      <p:sp>
        <p:nvSpPr>
          <p:cNvPr id="3" name="Content Placeholder 2"/>
          <p:cNvSpPr>
            <a:spLocks noGrp="1"/>
          </p:cNvSpPr>
          <p:nvPr>
            <p:ph idx="1"/>
          </p:nvPr>
        </p:nvSpPr>
        <p:spPr>
          <a:xfrm>
            <a:off x="457200" y="1600200"/>
            <a:ext cx="6098678" cy="4525963"/>
          </a:xfrm>
        </p:spPr>
        <p:txBody>
          <a:bodyPr>
            <a:normAutofit fontScale="92500" lnSpcReduction="10000"/>
          </a:bodyPr>
          <a:lstStyle/>
          <a:p>
            <a:r>
              <a:rPr lang="en-US" sz="3000" b="1" i="1" dirty="0" smtClean="0"/>
              <a:t>Knowledge:</a:t>
            </a:r>
            <a:r>
              <a:rPr lang="en-US" sz="3000" dirty="0" smtClean="0"/>
              <a:t>  Know major facts and principles of driver fatigue, alertness, sleep, &amp; wellness.</a:t>
            </a:r>
          </a:p>
          <a:p>
            <a:r>
              <a:rPr lang="en-US" sz="3000" b="1" i="1" dirty="0" smtClean="0"/>
              <a:t>Skills:</a:t>
            </a:r>
            <a:r>
              <a:rPr lang="en-US" sz="3000" dirty="0" smtClean="0"/>
              <a:t>  Apply this knowledge to better manage demands of your work and life.</a:t>
            </a:r>
          </a:p>
          <a:p>
            <a:r>
              <a:rPr lang="en-US" sz="3000" b="1" i="1" dirty="0" smtClean="0"/>
              <a:t>Attitudes:</a:t>
            </a:r>
            <a:r>
              <a:rPr lang="en-US" sz="3000" dirty="0" smtClean="0"/>
              <a:t>  Value sleep, alertness, and wellness as major factors in your driving performance, safety, and happiness</a:t>
            </a:r>
            <a:r>
              <a:rPr lang="en-US" dirty="0" smtClean="0"/>
              <a:t>.</a:t>
            </a:r>
            <a:endParaRPr lang="en-US" dirty="0"/>
          </a:p>
        </p:txBody>
      </p:sp>
      <p:pic>
        <p:nvPicPr>
          <p:cNvPr id="2050" name="Picture 2" title="Referee signaling go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2239273"/>
            <a:ext cx="2068283" cy="3078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i="1" dirty="0" smtClean="0">
                <a:solidFill>
                  <a:srgbClr val="002060"/>
                </a:solidFill>
              </a:rPr>
              <a:t/>
            </a:r>
            <a:br>
              <a:rPr lang="en-US" sz="4000" i="1" dirty="0" smtClean="0">
                <a:solidFill>
                  <a:srgbClr val="002060"/>
                </a:solidFill>
              </a:rPr>
            </a:br>
            <a:r>
              <a:rPr lang="en-US" sz="4900" dirty="0" smtClean="0"/>
              <a:t>Individual Differences in             Fatigue Susceptibility</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20000"/>
          </a:bodyPr>
          <a:lstStyle/>
          <a:p>
            <a:pPr>
              <a:buNone/>
            </a:pPr>
            <a:r>
              <a:rPr lang="en-US" u="sng" dirty="0" smtClean="0"/>
              <a:t>Topics</a:t>
            </a:r>
            <a:r>
              <a:rPr lang="en-US" dirty="0" smtClean="0"/>
              <a:t>:</a:t>
            </a:r>
          </a:p>
          <a:p>
            <a:pPr lvl="0"/>
            <a:r>
              <a:rPr lang="en-US" dirty="0" smtClean="0"/>
              <a:t>Evidence</a:t>
            </a:r>
          </a:p>
          <a:p>
            <a:pPr lvl="0"/>
            <a:r>
              <a:rPr lang="en-US" dirty="0" smtClean="0"/>
              <a:t>Causes</a:t>
            </a:r>
          </a:p>
          <a:p>
            <a:pPr lvl="0"/>
            <a:r>
              <a:rPr lang="en-US" dirty="0" smtClean="0"/>
              <a:t>Sleep disorders:</a:t>
            </a:r>
          </a:p>
          <a:p>
            <a:pPr lvl="1"/>
            <a:r>
              <a:rPr lang="en-US" dirty="0" smtClean="0"/>
              <a:t>Obstructive Sleep Apnea </a:t>
            </a:r>
          </a:p>
          <a:p>
            <a:pPr lvl="1"/>
            <a:r>
              <a:rPr lang="en-US" dirty="0" smtClean="0"/>
              <a:t>Insomnia</a:t>
            </a:r>
          </a:p>
          <a:p>
            <a:pPr lvl="1"/>
            <a:r>
              <a:rPr lang="en-US" dirty="0" smtClean="0"/>
              <a:t>Other:</a:t>
            </a:r>
          </a:p>
          <a:p>
            <a:pPr lvl="2"/>
            <a:r>
              <a:rPr lang="en-US" dirty="0" smtClean="0"/>
              <a:t>Narcolepsy</a:t>
            </a:r>
          </a:p>
          <a:p>
            <a:pPr lvl="2"/>
            <a:r>
              <a:rPr lang="en-US" dirty="0" smtClean="0"/>
              <a:t>Restless Leg Syndrome</a:t>
            </a:r>
          </a:p>
          <a:p>
            <a:r>
              <a:rPr lang="en-US" dirty="0" smtClean="0"/>
              <a:t>Are </a:t>
            </a:r>
            <a:r>
              <a:rPr lang="en-US" b="1" i="1" dirty="0" smtClean="0"/>
              <a:t>you</a:t>
            </a:r>
            <a:r>
              <a:rPr lang="en-US" dirty="0" smtClean="0"/>
              <a:t> highly susceptible?</a:t>
            </a:r>
          </a:p>
          <a:p>
            <a:pPr>
              <a:buNone/>
            </a:pPr>
            <a:endParaRPr lang="en-US" dirty="0"/>
          </a:p>
        </p:txBody>
      </p:sp>
    </p:spTree>
    <p:extLst>
      <p:ext uri="{BB962C8B-B14F-4D97-AF65-F5344CB8AC3E}">
        <p14:creationId xmlns:p14="http://schemas.microsoft.com/office/powerpoint/2010/main" val="3759631430"/>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Evidence of Individual Differences</a:t>
            </a:r>
            <a:r>
              <a:rPr lang="en-US" dirty="0" smtClean="0"/>
              <a:t/>
            </a:r>
            <a:br>
              <a:rPr lang="en-US" dirty="0" smtClean="0"/>
            </a:br>
            <a:r>
              <a:rPr lang="en-US" sz="4000" dirty="0" smtClean="0"/>
              <a:t>10 Truck Drivers from Safety Study </a:t>
            </a:r>
            <a:endParaRPr lang="en-US" sz="4000" dirty="0"/>
          </a:p>
        </p:txBody>
      </p:sp>
      <p:graphicFrame>
        <p:nvGraphicFramePr>
          <p:cNvPr id="4" name="Chart 3"/>
          <p:cNvGraphicFramePr/>
          <p:nvPr>
            <p:extLst>
              <p:ext uri="{D42A27DB-BD31-4B8C-83A1-F6EECF244321}">
                <p14:modId xmlns:p14="http://schemas.microsoft.com/office/powerpoint/2010/main" val="930767197"/>
              </p:ext>
            </p:extLst>
          </p:nvPr>
        </p:nvGraphicFramePr>
        <p:xfrm>
          <a:off x="533400" y="1524000"/>
          <a:ext cx="79248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5809740"/>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dirty="0" smtClean="0"/>
              <a:t>Individual Differences in the</a:t>
            </a:r>
            <a:br>
              <a:rPr lang="en-US" dirty="0" smtClean="0"/>
            </a:br>
            <a:r>
              <a:rPr lang="en-US" dirty="0" smtClean="0"/>
              <a:t>Driver Fatigue &amp; Alertness Study </a:t>
            </a:r>
            <a:br>
              <a:rPr lang="en-US" dirty="0" smtClean="0"/>
            </a:br>
            <a:endParaRPr lang="en-US" dirty="0"/>
          </a:p>
        </p:txBody>
      </p:sp>
      <p:graphicFrame>
        <p:nvGraphicFramePr>
          <p:cNvPr id="4" name="Chart 3"/>
          <p:cNvGraphicFramePr/>
          <p:nvPr>
            <p:extLst>
              <p:ext uri="{D42A27DB-BD31-4B8C-83A1-F6EECF244321}">
                <p14:modId xmlns:p14="http://schemas.microsoft.com/office/powerpoint/2010/main" val="841311100"/>
              </p:ext>
            </p:extLst>
          </p:nvPr>
        </p:nvGraphicFramePr>
        <p:xfrm>
          <a:off x="609600" y="1447800"/>
          <a:ext cx="7924800" cy="51054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040218"/>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What Causes Individual Differences</a:t>
            </a:r>
            <a:br>
              <a:rPr lang="en-US" dirty="0" smtClean="0"/>
            </a:br>
            <a:r>
              <a:rPr lang="en-US" dirty="0" smtClean="0"/>
              <a:t>in Fatigue Susceptibility? </a:t>
            </a:r>
            <a:endParaRPr lang="en-US" dirty="0"/>
          </a:p>
        </p:txBody>
      </p:sp>
      <p:sp>
        <p:nvSpPr>
          <p:cNvPr id="3" name="Content Placeholder 2"/>
          <p:cNvSpPr>
            <a:spLocks noGrp="1"/>
          </p:cNvSpPr>
          <p:nvPr>
            <p:ph idx="1"/>
          </p:nvPr>
        </p:nvSpPr>
        <p:spPr/>
        <p:txBody>
          <a:bodyPr>
            <a:normAutofit/>
          </a:bodyPr>
          <a:lstStyle/>
          <a:p>
            <a:r>
              <a:rPr lang="en-US" dirty="0" smtClean="0"/>
              <a:t>Differences in sleep-related behaviors</a:t>
            </a:r>
          </a:p>
          <a:p>
            <a:r>
              <a:rPr lang="en-US" dirty="0" smtClean="0"/>
              <a:t>Differences in health and fitness</a:t>
            </a:r>
          </a:p>
          <a:p>
            <a:r>
              <a:rPr lang="en-US" dirty="0" smtClean="0"/>
              <a:t>Medications</a:t>
            </a:r>
          </a:p>
          <a:p>
            <a:r>
              <a:rPr lang="en-US" dirty="0" smtClean="0"/>
              <a:t>Natural, genetic variations</a:t>
            </a:r>
          </a:p>
          <a:p>
            <a:r>
              <a:rPr lang="en-US" dirty="0" smtClean="0"/>
              <a:t>Sleep disorders; most important:                                       Obstructive Sleep Apnea (OSA)</a:t>
            </a:r>
            <a:endParaRPr lang="en-US" sz="2600" dirty="0" smtClean="0"/>
          </a:p>
          <a:p>
            <a:pPr lvl="1"/>
            <a:endParaRPr lang="en-US" dirty="0" smtClean="0">
              <a:solidFill>
                <a:srgbClr val="002060"/>
              </a:solidFill>
            </a:endParaRPr>
          </a:p>
        </p:txBody>
      </p:sp>
      <p:pic>
        <p:nvPicPr>
          <p:cNvPr id="28674" name="Picture 2" title="Sleepy woman yawning with coffee c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362199"/>
            <a:ext cx="2136749" cy="3203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731174"/>
      </p:ext>
    </p:extLst>
  </p:cSld>
  <p:clrMapOvr>
    <a:masterClrMapping/>
  </p:clrMapOvr>
  <p:transition spd="slow">
    <p:wip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a:normAutofit fontScale="90000"/>
          </a:bodyPr>
          <a:lstStyle/>
          <a:p>
            <a:pPr>
              <a:lnSpc>
                <a:spcPts val="4575"/>
              </a:lnSpc>
            </a:pPr>
            <a:r>
              <a:rPr lang="en-US" dirty="0" smtClean="0"/>
              <a:t>What is Obstructive Sleep Apnea (OSA)?</a:t>
            </a:r>
          </a:p>
        </p:txBody>
      </p:sp>
      <p:sp>
        <p:nvSpPr>
          <p:cNvPr id="9" name="Content Placeholder 8"/>
          <p:cNvSpPr>
            <a:spLocks noGrp="1"/>
          </p:cNvSpPr>
          <p:nvPr>
            <p:ph idx="1"/>
          </p:nvPr>
        </p:nvSpPr>
        <p:spPr>
          <a:xfrm>
            <a:off x="457200" y="1600200"/>
            <a:ext cx="5867400" cy="4525963"/>
          </a:xfrm>
        </p:spPr>
        <p:txBody>
          <a:bodyPr rtlCol="0">
            <a:normAutofit fontScale="85000" lnSpcReduction="20000"/>
          </a:bodyPr>
          <a:lstStyle/>
          <a:p>
            <a:pPr fontAlgn="auto">
              <a:spcAft>
                <a:spcPts val="0"/>
              </a:spcAft>
              <a:buFont typeface="Arial" pitchFamily="34" charset="0"/>
              <a:buChar char="•"/>
              <a:defRPr/>
            </a:pPr>
            <a:r>
              <a:rPr lang="en-US" b="1" dirty="0" smtClean="0"/>
              <a:t>Apnea</a:t>
            </a:r>
            <a:r>
              <a:rPr lang="en-US" dirty="0" smtClean="0"/>
              <a:t> = stoppage of breathing lasting 10+ seconds</a:t>
            </a:r>
          </a:p>
          <a:p>
            <a:pPr fontAlgn="auto">
              <a:spcAft>
                <a:spcPts val="0"/>
              </a:spcAft>
              <a:buFont typeface="Arial" pitchFamily="34" charset="0"/>
              <a:buChar char="•"/>
              <a:defRPr/>
            </a:pPr>
            <a:r>
              <a:rPr lang="en-US" dirty="0" smtClean="0"/>
              <a:t>OSA = breathing stops repeatedly during sleep due to closures of the upper airway</a:t>
            </a:r>
          </a:p>
          <a:p>
            <a:pPr fontAlgn="auto">
              <a:spcAft>
                <a:spcPts val="0"/>
              </a:spcAft>
              <a:buFont typeface="Arial" pitchFamily="34" charset="0"/>
              <a:buChar char="•"/>
              <a:defRPr/>
            </a:pPr>
            <a:r>
              <a:rPr lang="en-US" dirty="0" smtClean="0"/>
              <a:t>Apnea rate per hour:</a:t>
            </a:r>
          </a:p>
          <a:p>
            <a:pPr lvl="1" fontAlgn="auto">
              <a:spcAft>
                <a:spcPts val="0"/>
              </a:spcAft>
              <a:buFont typeface="Arial" pitchFamily="34" charset="0"/>
              <a:buChar char="–"/>
              <a:defRPr/>
            </a:pPr>
            <a:r>
              <a:rPr lang="en-US" dirty="0" smtClean="0"/>
              <a:t>&lt;5 = normal</a:t>
            </a:r>
          </a:p>
          <a:p>
            <a:pPr lvl="1" fontAlgn="auto">
              <a:spcAft>
                <a:spcPts val="0"/>
              </a:spcAft>
              <a:buFont typeface="Arial" pitchFamily="34" charset="0"/>
              <a:buChar char="–"/>
              <a:defRPr/>
            </a:pPr>
            <a:r>
              <a:rPr lang="en-US" u="sng" dirty="0" smtClean="0"/>
              <a:t>&gt;</a:t>
            </a:r>
            <a:r>
              <a:rPr lang="en-US" dirty="0" smtClean="0"/>
              <a:t>5 = OSA</a:t>
            </a:r>
          </a:p>
          <a:p>
            <a:pPr fontAlgn="auto">
              <a:spcAft>
                <a:spcPts val="0"/>
              </a:spcAft>
              <a:buFont typeface="Arial" pitchFamily="34" charset="0"/>
              <a:buChar char="•"/>
              <a:defRPr/>
            </a:pPr>
            <a:r>
              <a:rPr lang="en-US" dirty="0" smtClean="0"/>
              <a:t>OSA severity (mild, moderate, severe) based on rate</a:t>
            </a:r>
          </a:p>
          <a:p>
            <a:pPr fontAlgn="auto">
              <a:spcAft>
                <a:spcPts val="0"/>
              </a:spcAft>
              <a:buFont typeface="Arial" pitchFamily="34" charset="0"/>
              <a:buChar char="•"/>
              <a:defRPr/>
            </a:pPr>
            <a:r>
              <a:rPr lang="en-US" dirty="0" smtClean="0"/>
              <a:t>Some people with severe OSA can have 100 per hour! </a:t>
            </a:r>
          </a:p>
          <a:p>
            <a:pPr fontAlgn="auto">
              <a:spcAft>
                <a:spcPts val="0"/>
              </a:spcAft>
              <a:buFont typeface="Arial" pitchFamily="34" charset="0"/>
              <a:buChar char="•"/>
              <a:defRPr/>
            </a:pPr>
            <a:endParaRPr lang="en-US" dirty="0"/>
          </a:p>
        </p:txBody>
      </p:sp>
      <p:pic>
        <p:nvPicPr>
          <p:cNvPr id="165891" name="Content Placeholder 5" title="Vue latérale d’une respiration normale  "/>
          <p:cNvPicPr>
            <a:picLocks noGrp="1" noChangeAspect="1"/>
          </p:cNvPicPr>
          <p:nvPr>
            <p:ph sz="half" idx="4294967295"/>
          </p:nvPr>
        </p:nvPicPr>
        <p:blipFill>
          <a:blip r:embed="rId3" cstate="print"/>
          <a:srcRect/>
          <a:stretch>
            <a:fillRect/>
          </a:stretch>
        </p:blipFill>
        <p:spPr>
          <a:xfrm>
            <a:off x="6324600" y="1524000"/>
            <a:ext cx="2678113" cy="2286000"/>
          </a:xfrm>
        </p:spPr>
      </p:pic>
      <p:pic>
        <p:nvPicPr>
          <p:cNvPr id="165892" name="Picture 6" title="Vue latérale d’une respiration obstruée"/>
          <p:cNvPicPr>
            <a:picLocks noChangeAspect="1"/>
          </p:cNvPicPr>
          <p:nvPr/>
        </p:nvPicPr>
        <p:blipFill>
          <a:blip r:embed="rId4" cstate="print"/>
          <a:srcRect/>
          <a:stretch>
            <a:fillRect/>
          </a:stretch>
        </p:blipFill>
        <p:spPr bwMode="auto">
          <a:xfrm>
            <a:off x="6343650" y="3810000"/>
            <a:ext cx="2625725" cy="2241550"/>
          </a:xfrm>
          <a:prstGeom prst="rect">
            <a:avLst/>
          </a:prstGeom>
          <a:noFill/>
          <a:ln w="9525">
            <a:noFill/>
            <a:miter lim="800000"/>
            <a:headEnd/>
            <a:tailEnd/>
          </a:ln>
        </p:spPr>
      </p:pic>
      <p:sp>
        <p:nvSpPr>
          <p:cNvPr id="165893" name="Rectangle 7"/>
          <p:cNvSpPr>
            <a:spLocks noChangeArrowheads="1"/>
          </p:cNvSpPr>
          <p:nvPr/>
        </p:nvSpPr>
        <p:spPr bwMode="auto">
          <a:xfrm>
            <a:off x="6430963" y="6118225"/>
            <a:ext cx="2449512" cy="260350"/>
          </a:xfrm>
          <a:prstGeom prst="rect">
            <a:avLst/>
          </a:prstGeom>
          <a:noFill/>
          <a:ln w="9525">
            <a:noFill/>
            <a:miter lim="800000"/>
            <a:headEnd/>
            <a:tailEnd/>
          </a:ln>
        </p:spPr>
        <p:txBody>
          <a:bodyPr wrap="none">
            <a:spAutoFit/>
          </a:bodyPr>
          <a:lstStyle/>
          <a:p>
            <a:r>
              <a:rPr lang="en-US" sz="1100" dirty="0">
                <a:latin typeface="Calibri" pitchFamily="34" charset="0"/>
              </a:rPr>
              <a:t>© ResMed 2011   Used with Permission</a:t>
            </a:r>
          </a:p>
        </p:txBody>
      </p:sp>
    </p:spTree>
  </p:cSld>
  <p:clrMapOvr>
    <a:masterClrMapping/>
  </p:clrMapOvr>
  <p:transition spd="slow">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OSA Risk Factors &amp; Warning Signs </a:t>
            </a:r>
            <a:endParaRPr lang="en-US" dirty="0"/>
          </a:p>
        </p:txBody>
      </p:sp>
      <p:sp>
        <p:nvSpPr>
          <p:cNvPr id="3" name="Content Placeholder 2"/>
          <p:cNvSpPr>
            <a:spLocks noGrp="1"/>
          </p:cNvSpPr>
          <p:nvPr>
            <p:ph idx="1"/>
          </p:nvPr>
        </p:nvSpPr>
        <p:spPr>
          <a:xfrm>
            <a:off x="457200" y="1524000"/>
            <a:ext cx="8686800" cy="4525963"/>
          </a:xfrm>
        </p:spPr>
        <p:txBody>
          <a:bodyPr>
            <a:noAutofit/>
          </a:bodyPr>
          <a:lstStyle/>
          <a:p>
            <a:pPr>
              <a:spcBef>
                <a:spcPts val="0"/>
              </a:spcBef>
            </a:pPr>
            <a:r>
              <a:rPr lang="en-US" sz="2400" dirty="0" smtClean="0"/>
              <a:t>Higher risk:</a:t>
            </a:r>
          </a:p>
          <a:p>
            <a:pPr lvl="1">
              <a:spcBef>
                <a:spcPts val="0"/>
              </a:spcBef>
            </a:pPr>
            <a:r>
              <a:rPr lang="en-US" sz="2400" dirty="0" smtClean="0"/>
              <a:t>Obese and overweight individuals</a:t>
            </a:r>
          </a:p>
          <a:p>
            <a:pPr lvl="1">
              <a:spcBef>
                <a:spcPts val="0"/>
              </a:spcBef>
            </a:pPr>
            <a:r>
              <a:rPr lang="en-US" sz="2400" dirty="0" smtClean="0"/>
              <a:t>Male</a:t>
            </a:r>
          </a:p>
          <a:p>
            <a:pPr lvl="1">
              <a:spcBef>
                <a:spcPts val="0"/>
              </a:spcBef>
            </a:pPr>
            <a:r>
              <a:rPr lang="en-US" sz="2400" dirty="0" smtClean="0"/>
              <a:t>40+ years old</a:t>
            </a:r>
          </a:p>
          <a:p>
            <a:pPr lvl="1">
              <a:spcBef>
                <a:spcPts val="0"/>
              </a:spcBef>
            </a:pPr>
            <a:r>
              <a:rPr lang="en-US" sz="2400" dirty="0" smtClean="0"/>
              <a:t>Large neck size (&gt;17” for men, &gt;16” for women)</a:t>
            </a:r>
          </a:p>
          <a:p>
            <a:pPr lvl="1">
              <a:spcBef>
                <a:spcPts val="0"/>
              </a:spcBef>
            </a:pPr>
            <a:r>
              <a:rPr lang="en-US" sz="2400" dirty="0" smtClean="0"/>
              <a:t>Recessed chin, small jaw, or large overbite</a:t>
            </a:r>
          </a:p>
          <a:p>
            <a:pPr lvl="1">
              <a:spcBef>
                <a:spcPts val="0"/>
              </a:spcBef>
            </a:pPr>
            <a:r>
              <a:rPr lang="en-US" sz="2400" dirty="0" smtClean="0"/>
              <a:t>Family history</a:t>
            </a:r>
          </a:p>
          <a:p>
            <a:pPr>
              <a:spcBef>
                <a:spcPts val="0"/>
              </a:spcBef>
            </a:pPr>
            <a:r>
              <a:rPr lang="en-US" sz="2400" dirty="0" smtClean="0"/>
              <a:t>Physical effects and warning signs:</a:t>
            </a:r>
          </a:p>
          <a:p>
            <a:pPr lvl="1">
              <a:spcBef>
                <a:spcPts val="0"/>
              </a:spcBef>
            </a:pPr>
            <a:r>
              <a:rPr lang="en-US" sz="2400" dirty="0" smtClean="0"/>
              <a:t>Excessive daytime sleepiness and reduced performance</a:t>
            </a:r>
          </a:p>
          <a:p>
            <a:pPr lvl="1">
              <a:spcBef>
                <a:spcPts val="0"/>
              </a:spcBef>
            </a:pPr>
            <a:r>
              <a:rPr lang="en-US" sz="2400" dirty="0" smtClean="0"/>
              <a:t>Snoring</a:t>
            </a:r>
          </a:p>
          <a:p>
            <a:pPr lvl="1">
              <a:spcBef>
                <a:spcPts val="0"/>
              </a:spcBef>
            </a:pPr>
            <a:r>
              <a:rPr lang="en-US" sz="2400" dirty="0" smtClean="0"/>
              <a:t>High blood pressure (hypertension)</a:t>
            </a:r>
          </a:p>
          <a:p>
            <a:pPr lvl="1">
              <a:spcBef>
                <a:spcPts val="0"/>
              </a:spcBef>
            </a:pPr>
            <a:r>
              <a:rPr lang="en-US" sz="2400" dirty="0" smtClean="0"/>
              <a:t>Diabetes</a:t>
            </a:r>
          </a:p>
          <a:p>
            <a:pPr lvl="1">
              <a:spcBef>
                <a:spcPts val="0"/>
              </a:spcBef>
            </a:pPr>
            <a:r>
              <a:rPr lang="en-US" sz="2400" dirty="0" smtClean="0"/>
              <a:t>OSA tends to worsen obesity</a:t>
            </a:r>
            <a:endParaRPr lang="en-US" sz="2400" dirty="0"/>
          </a:p>
        </p:txBody>
      </p:sp>
      <p:pic>
        <p:nvPicPr>
          <p:cNvPr id="29698" name="Picture 2" title="Man with tape measure around large stom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676400"/>
            <a:ext cx="1797050" cy="26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703632"/>
      </p:ext>
    </p:extLst>
  </p:cSld>
  <p:clrMapOvr>
    <a:masterClrMapping/>
  </p:clrMapOvr>
  <p:transition spd="slow">
    <p:wip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900" dirty="0" smtClean="0"/>
              <a:t>OSA &amp; Driving </a:t>
            </a:r>
            <a:endParaRPr lang="en-US" dirty="0"/>
          </a:p>
        </p:txBody>
      </p:sp>
      <p:sp>
        <p:nvSpPr>
          <p:cNvPr id="3" name="Content Placeholder 2"/>
          <p:cNvSpPr>
            <a:spLocks noGrp="1"/>
          </p:cNvSpPr>
          <p:nvPr>
            <p:ph idx="1"/>
          </p:nvPr>
        </p:nvSpPr>
        <p:spPr>
          <a:xfrm>
            <a:off x="457200" y="1600200"/>
            <a:ext cx="5715000" cy="4525963"/>
          </a:xfrm>
        </p:spPr>
        <p:txBody>
          <a:bodyPr>
            <a:normAutofit/>
          </a:bodyPr>
          <a:lstStyle/>
          <a:p>
            <a:r>
              <a:rPr lang="en-US" dirty="0" smtClean="0"/>
              <a:t>Studies of non-CMV drivers suggest 2 to 7-fold crash risk</a:t>
            </a:r>
            <a:endParaRPr lang="en-US" sz="2800" dirty="0" smtClean="0"/>
          </a:p>
          <a:p>
            <a:r>
              <a:rPr lang="en-US" dirty="0" smtClean="0"/>
              <a:t>Can result in medical disqualification </a:t>
            </a:r>
            <a:r>
              <a:rPr lang="en-US" sz="2800" dirty="0" smtClean="0"/>
              <a:t>(although often undiagnosed and undetected during qualification process)</a:t>
            </a:r>
          </a:p>
          <a:p>
            <a:r>
              <a:rPr lang="en-US" dirty="0" smtClean="0"/>
              <a:t>Estimated 28% of CMV drivers have mild to severe OSA</a:t>
            </a:r>
            <a:endParaRPr lang="en-US" dirty="0"/>
          </a:p>
        </p:txBody>
      </p:sp>
      <p:pic>
        <p:nvPicPr>
          <p:cNvPr id="30722" name="Picture 2" title="Bus driver behind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1821457"/>
            <a:ext cx="2286000" cy="342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587513"/>
      </p:ext>
    </p:extLst>
  </p:cSld>
  <p:clrMapOvr>
    <a:masterClrMapping/>
  </p:clrMapOvr>
  <p:transition spd="slow">
    <p:wip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p:cNvSpPr>
            <a:spLocks noGrp="1"/>
          </p:cNvSpPr>
          <p:nvPr>
            <p:ph type="title"/>
          </p:nvPr>
        </p:nvSpPr>
        <p:spPr/>
        <p:txBody>
          <a:bodyPr/>
          <a:lstStyle/>
          <a:p>
            <a:pPr>
              <a:lnSpc>
                <a:spcPts val="4575"/>
              </a:lnSpc>
            </a:pPr>
            <a:r>
              <a:rPr lang="en-US" dirty="0" smtClean="0"/>
              <a:t>OSA Screening &amp; Treatment </a:t>
            </a:r>
          </a:p>
        </p:txBody>
      </p:sp>
      <p:sp>
        <p:nvSpPr>
          <p:cNvPr id="3" name="Content Placeholder 2"/>
          <p:cNvSpPr>
            <a:spLocks noGrp="1"/>
          </p:cNvSpPr>
          <p:nvPr>
            <p:ph idx="1"/>
          </p:nvPr>
        </p:nvSpPr>
        <p:spPr>
          <a:xfrm>
            <a:off x="457200" y="1600200"/>
            <a:ext cx="6019800" cy="4525963"/>
          </a:xfrm>
        </p:spPr>
        <p:txBody>
          <a:bodyPr rtlCol="0">
            <a:normAutofit fontScale="92500" lnSpcReduction="10000"/>
          </a:bodyPr>
          <a:lstStyle/>
          <a:p>
            <a:pPr fontAlgn="auto">
              <a:spcAft>
                <a:spcPts val="0"/>
              </a:spcAft>
              <a:buFont typeface="Arial" pitchFamily="34" charset="0"/>
              <a:buChar char="•"/>
              <a:defRPr/>
            </a:pPr>
            <a:r>
              <a:rPr lang="en-US" sz="2800" dirty="0" smtClean="0"/>
              <a:t>Screening</a:t>
            </a:r>
          </a:p>
          <a:p>
            <a:pPr lvl="1" fontAlgn="auto">
              <a:spcAft>
                <a:spcPts val="0"/>
              </a:spcAft>
              <a:buFont typeface="Arial" pitchFamily="34" charset="0"/>
              <a:buChar char="–"/>
              <a:defRPr/>
            </a:pPr>
            <a:r>
              <a:rPr lang="en-US" dirty="0" smtClean="0"/>
              <a:t>Assessment of risk</a:t>
            </a:r>
          </a:p>
          <a:p>
            <a:pPr lvl="1" fontAlgn="auto">
              <a:spcAft>
                <a:spcPts val="0"/>
              </a:spcAft>
              <a:buFont typeface="Arial" pitchFamily="34" charset="0"/>
              <a:buChar char="–"/>
              <a:defRPr/>
            </a:pPr>
            <a:r>
              <a:rPr lang="en-US" dirty="0" smtClean="0"/>
              <a:t>Sleep study</a:t>
            </a:r>
          </a:p>
          <a:p>
            <a:pPr fontAlgn="auto">
              <a:spcAft>
                <a:spcPts val="0"/>
              </a:spcAft>
              <a:buFont typeface="Arial" pitchFamily="34" charset="0"/>
              <a:buChar char="•"/>
              <a:defRPr/>
            </a:pPr>
            <a:r>
              <a:rPr lang="en-US" sz="2800" dirty="0" smtClean="0"/>
              <a:t>Treatments can be very effective if followed; e.g.,</a:t>
            </a:r>
          </a:p>
          <a:p>
            <a:pPr lvl="1" fontAlgn="auto">
              <a:spcAft>
                <a:spcPts val="0"/>
              </a:spcAft>
              <a:buFont typeface="Arial" pitchFamily="34" charset="0"/>
              <a:buChar char="–"/>
              <a:defRPr/>
            </a:pPr>
            <a:r>
              <a:rPr lang="en-US" dirty="0" smtClean="0"/>
              <a:t>Continuous Positive Airway Pressure (CPAP) machine</a:t>
            </a:r>
          </a:p>
          <a:p>
            <a:pPr lvl="1" fontAlgn="auto">
              <a:spcAft>
                <a:spcPts val="0"/>
              </a:spcAft>
              <a:buFont typeface="Arial" pitchFamily="34" charset="0"/>
              <a:buChar char="–"/>
              <a:defRPr/>
            </a:pPr>
            <a:r>
              <a:rPr lang="en-US" dirty="0" smtClean="0"/>
              <a:t>Weight reduction and behavioral changes</a:t>
            </a:r>
          </a:p>
          <a:p>
            <a:pPr fontAlgn="auto">
              <a:spcAft>
                <a:spcPts val="0"/>
              </a:spcAft>
              <a:buFont typeface="Arial" pitchFamily="34" charset="0"/>
              <a:buChar char="•"/>
              <a:defRPr/>
            </a:pPr>
            <a:r>
              <a:rPr lang="en-US" sz="2800" dirty="0" smtClean="0"/>
              <a:t>NAFMP Module 8 provides additional driver education</a:t>
            </a:r>
            <a:endParaRPr lang="en-US" sz="2800" dirty="0"/>
          </a:p>
        </p:txBody>
      </p:sp>
      <p:pic>
        <p:nvPicPr>
          <p:cNvPr id="172035" name="Picture 2" title="Man using CPAP machine while sleeping"/>
          <p:cNvPicPr>
            <a:picLocks noChangeAspect="1" noChangeArrowheads="1"/>
          </p:cNvPicPr>
          <p:nvPr/>
        </p:nvPicPr>
        <p:blipFill>
          <a:blip r:embed="rId3" cstate="print"/>
          <a:srcRect/>
          <a:stretch>
            <a:fillRect/>
          </a:stretch>
        </p:blipFill>
        <p:spPr bwMode="auto">
          <a:xfrm>
            <a:off x="5943600" y="1828800"/>
            <a:ext cx="2803525" cy="18605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900" dirty="0" smtClean="0"/>
              <a:t>Insomnia</a:t>
            </a:r>
            <a:r>
              <a:rPr lang="en-US" sz="4000" b="1" dirty="0" smtClean="0">
                <a:solidFill>
                  <a:srgbClr val="002060"/>
                </a:solidFill>
              </a:rPr>
              <a:t> </a:t>
            </a:r>
            <a:endParaRPr lang="en-US" dirty="0"/>
          </a:p>
        </p:txBody>
      </p:sp>
      <p:sp>
        <p:nvSpPr>
          <p:cNvPr id="3" name="Content Placeholder 2"/>
          <p:cNvSpPr>
            <a:spLocks noGrp="1"/>
          </p:cNvSpPr>
          <p:nvPr>
            <p:ph idx="1"/>
          </p:nvPr>
        </p:nvSpPr>
        <p:spPr>
          <a:xfrm>
            <a:off x="509016" y="1524000"/>
            <a:ext cx="8190530" cy="4525963"/>
          </a:xfrm>
        </p:spPr>
        <p:txBody>
          <a:bodyPr>
            <a:noAutofit/>
          </a:bodyPr>
          <a:lstStyle/>
          <a:p>
            <a:pPr>
              <a:spcBef>
                <a:spcPts val="100"/>
              </a:spcBef>
            </a:pPr>
            <a:r>
              <a:rPr lang="en-US" sz="2400" dirty="0" smtClean="0"/>
              <a:t>Inability to fall or stay asleep</a:t>
            </a:r>
          </a:p>
          <a:p>
            <a:pPr>
              <a:spcBef>
                <a:spcPts val="100"/>
              </a:spcBef>
            </a:pPr>
            <a:r>
              <a:rPr lang="en-US" sz="2400" dirty="0" smtClean="0"/>
              <a:t>Very common, often related to stress</a:t>
            </a:r>
          </a:p>
          <a:p>
            <a:pPr>
              <a:spcBef>
                <a:spcPts val="100"/>
              </a:spcBef>
            </a:pPr>
            <a:r>
              <a:rPr lang="en-US" sz="2400" dirty="0" smtClean="0"/>
              <a:t>Usually not a medical condition, though it                                can be </a:t>
            </a:r>
          </a:p>
          <a:p>
            <a:pPr>
              <a:spcBef>
                <a:spcPts val="100"/>
              </a:spcBef>
            </a:pPr>
            <a:r>
              <a:rPr lang="en-US" sz="2400" dirty="0" smtClean="0"/>
              <a:t>Irony:  Sleeping pills are often used to treat                        insomnia, yet insomnia can be related to                              excessive use of sleeping pills</a:t>
            </a:r>
          </a:p>
          <a:p>
            <a:pPr>
              <a:spcBef>
                <a:spcPts val="100"/>
              </a:spcBef>
            </a:pPr>
            <a:r>
              <a:rPr lang="en-US" sz="2400" dirty="0" smtClean="0"/>
              <a:t>Steps to reduce insomnia:</a:t>
            </a:r>
          </a:p>
          <a:p>
            <a:pPr lvl="1">
              <a:spcBef>
                <a:spcPts val="100"/>
              </a:spcBef>
            </a:pPr>
            <a:r>
              <a:rPr lang="en-US" sz="2400" dirty="0" smtClean="0"/>
              <a:t>Reduce caffeine intake (amount and timing)</a:t>
            </a:r>
          </a:p>
          <a:p>
            <a:pPr lvl="1">
              <a:spcBef>
                <a:spcPts val="100"/>
              </a:spcBef>
            </a:pPr>
            <a:r>
              <a:rPr lang="en-US" sz="2400" dirty="0" smtClean="0"/>
              <a:t>Have a wind-down routine</a:t>
            </a:r>
          </a:p>
          <a:p>
            <a:pPr lvl="1">
              <a:spcBef>
                <a:spcPts val="100"/>
              </a:spcBef>
            </a:pPr>
            <a:r>
              <a:rPr lang="en-US" sz="2400" dirty="0" smtClean="0"/>
              <a:t>Completely darken bedroom</a:t>
            </a:r>
            <a:endParaRPr lang="en-US" sz="2400" dirty="0"/>
          </a:p>
        </p:txBody>
      </p:sp>
      <p:pic>
        <p:nvPicPr>
          <p:cNvPr id="32770" name="Picture 2" title="Man in bed but unable to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119" y="1600200"/>
            <a:ext cx="1983536"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127372"/>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p:nvPr>
        </p:nvSpPr>
        <p:spPr/>
        <p:txBody>
          <a:bodyPr/>
          <a:lstStyle/>
          <a:p>
            <a:pPr>
              <a:lnSpc>
                <a:spcPts val="4575"/>
              </a:lnSpc>
            </a:pPr>
            <a:r>
              <a:rPr lang="en-US" sz="4900" dirty="0" smtClean="0"/>
              <a:t>Other Sleep Disorders </a:t>
            </a:r>
            <a:endParaRPr lang="en-US" dirty="0" smtClean="0"/>
          </a:p>
        </p:txBody>
      </p:sp>
      <p:sp>
        <p:nvSpPr>
          <p:cNvPr id="176130" name="Content Placeholder 2"/>
          <p:cNvSpPr>
            <a:spLocks noGrp="1"/>
          </p:cNvSpPr>
          <p:nvPr>
            <p:ph idx="1"/>
          </p:nvPr>
        </p:nvSpPr>
        <p:spPr>
          <a:xfrm>
            <a:off x="457200" y="1524000"/>
            <a:ext cx="8686800" cy="4525963"/>
          </a:xfrm>
        </p:spPr>
        <p:txBody>
          <a:bodyPr>
            <a:normAutofit lnSpcReduction="10000"/>
          </a:bodyPr>
          <a:lstStyle/>
          <a:p>
            <a:pPr>
              <a:spcBef>
                <a:spcPts val="300"/>
              </a:spcBef>
            </a:pPr>
            <a:r>
              <a:rPr lang="en-US" sz="2800" dirty="0" smtClean="0"/>
              <a:t>Restless Leg Syndrome (RLS)</a:t>
            </a:r>
          </a:p>
          <a:p>
            <a:pPr lvl="1">
              <a:spcBef>
                <a:spcPts val="300"/>
              </a:spcBef>
            </a:pPr>
            <a:r>
              <a:rPr lang="en-US" sz="2400" dirty="0" smtClean="0"/>
              <a:t>Afflicts </a:t>
            </a:r>
            <a:r>
              <a:rPr lang="en-US" sz="2400" b="1" dirty="0" smtClean="0"/>
              <a:t>~5%</a:t>
            </a:r>
            <a:r>
              <a:rPr lang="en-US" sz="2400" dirty="0" smtClean="0"/>
              <a:t> of adults</a:t>
            </a:r>
          </a:p>
          <a:p>
            <a:pPr lvl="1">
              <a:spcBef>
                <a:spcPts val="300"/>
              </a:spcBef>
            </a:pPr>
            <a:r>
              <a:rPr lang="en-US" sz="2400" dirty="0" smtClean="0"/>
              <a:t>Usually not serious </a:t>
            </a:r>
          </a:p>
          <a:p>
            <a:pPr lvl="1">
              <a:spcBef>
                <a:spcPts val="300"/>
              </a:spcBef>
            </a:pPr>
            <a:r>
              <a:rPr lang="en-US" sz="2400" dirty="0" smtClean="0"/>
              <a:t>Tingling or other leg discomfort causes excessive movement</a:t>
            </a:r>
          </a:p>
          <a:p>
            <a:pPr lvl="1">
              <a:spcBef>
                <a:spcPts val="300"/>
              </a:spcBef>
            </a:pPr>
            <a:r>
              <a:rPr lang="en-US" sz="2400" dirty="0" smtClean="0"/>
              <a:t>Cannot relax to sleep</a:t>
            </a:r>
          </a:p>
          <a:p>
            <a:pPr>
              <a:spcBef>
                <a:spcPts val="300"/>
              </a:spcBef>
            </a:pPr>
            <a:r>
              <a:rPr lang="en-US" sz="2800" dirty="0" smtClean="0"/>
              <a:t>Narcolepsy</a:t>
            </a:r>
          </a:p>
          <a:p>
            <a:pPr lvl="1">
              <a:spcBef>
                <a:spcPts val="300"/>
              </a:spcBef>
            </a:pPr>
            <a:r>
              <a:rPr lang="en-US" sz="2400" dirty="0" smtClean="0"/>
              <a:t>“Seizure of numbness”</a:t>
            </a:r>
          </a:p>
          <a:p>
            <a:pPr lvl="1">
              <a:spcBef>
                <a:spcPts val="300"/>
              </a:spcBef>
            </a:pPr>
            <a:r>
              <a:rPr lang="en-US" sz="2400" dirty="0" smtClean="0"/>
              <a:t>Fall asleep suddenly</a:t>
            </a:r>
          </a:p>
          <a:p>
            <a:pPr lvl="1">
              <a:spcBef>
                <a:spcPts val="300"/>
              </a:spcBef>
            </a:pPr>
            <a:r>
              <a:rPr lang="en-US" sz="2400" dirty="0" smtClean="0"/>
              <a:t>Lasts a few seconds to 30 minutes</a:t>
            </a:r>
          </a:p>
          <a:p>
            <a:pPr lvl="1">
              <a:spcBef>
                <a:spcPts val="300"/>
              </a:spcBef>
            </a:pPr>
            <a:r>
              <a:rPr lang="en-US" sz="2400" dirty="0" smtClean="0"/>
              <a:t>Extremely dangerous, but rare</a:t>
            </a:r>
          </a:p>
          <a:p>
            <a:pPr>
              <a:spcBef>
                <a:spcPts val="300"/>
              </a:spcBef>
            </a:pPr>
            <a:r>
              <a:rPr lang="en-US" sz="2800" dirty="0" smtClean="0"/>
              <a:t>Others (e.g., sleepwalking, abnormal circadian rhythms</a:t>
            </a:r>
            <a:r>
              <a:rPr lang="en-US" sz="2400" dirty="0" smtClean="0"/>
              <a:t>)</a:t>
            </a:r>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Acronyms</a:t>
            </a:r>
            <a:endParaRPr lang="en-US" dirty="0"/>
          </a:p>
        </p:txBody>
      </p:sp>
      <p:sp>
        <p:nvSpPr>
          <p:cNvPr id="6" name="Content Placeholder 5"/>
          <p:cNvSpPr>
            <a:spLocks noGrp="1"/>
          </p:cNvSpPr>
          <p:nvPr>
            <p:ph idx="1"/>
          </p:nvPr>
        </p:nvSpPr>
        <p:spPr/>
        <p:txBody>
          <a:bodyPr>
            <a:normAutofit/>
          </a:bodyPr>
          <a:lstStyle/>
          <a:p>
            <a:pPr>
              <a:buNone/>
            </a:pPr>
            <a:r>
              <a:rPr lang="en-US" b="1" dirty="0" smtClean="0"/>
              <a:t>FMP</a:t>
            </a:r>
            <a:r>
              <a:rPr lang="en-US" dirty="0" smtClean="0"/>
              <a:t> = Fatigue Management Program</a:t>
            </a:r>
          </a:p>
          <a:p>
            <a:pPr>
              <a:buNone/>
            </a:pPr>
            <a:r>
              <a:rPr lang="en-US" b="1" dirty="0" smtClean="0"/>
              <a:t>NAFMP</a:t>
            </a:r>
            <a:r>
              <a:rPr lang="en-US" dirty="0" smtClean="0"/>
              <a:t> = North American FMP</a:t>
            </a:r>
          </a:p>
          <a:p>
            <a:pPr>
              <a:buNone/>
            </a:pPr>
            <a:r>
              <a:rPr lang="en-US" b="1" dirty="0" smtClean="0"/>
              <a:t>CMV </a:t>
            </a:r>
            <a:r>
              <a:rPr lang="en-US" dirty="0" smtClean="0"/>
              <a:t>= Commercial Motor Vehicle</a:t>
            </a:r>
          </a:p>
          <a:p>
            <a:pPr>
              <a:buNone/>
            </a:pPr>
            <a:r>
              <a:rPr lang="en-US" b="1" dirty="0" smtClean="0"/>
              <a:t>REM</a:t>
            </a:r>
            <a:r>
              <a:rPr lang="en-US" dirty="0" smtClean="0"/>
              <a:t> = Rapid Eye Movement</a:t>
            </a:r>
          </a:p>
          <a:p>
            <a:pPr>
              <a:buNone/>
            </a:pPr>
            <a:r>
              <a:rPr lang="en-US" b="1" dirty="0" smtClean="0"/>
              <a:t>OSA </a:t>
            </a:r>
            <a:r>
              <a:rPr lang="en-US" dirty="0" smtClean="0"/>
              <a:t>= Obstructive Sleep Apnea</a:t>
            </a:r>
          </a:p>
          <a:p>
            <a:pPr>
              <a:buNone/>
            </a:pPr>
            <a:r>
              <a:rPr lang="en-US" b="1" dirty="0" smtClean="0"/>
              <a:t>BMI</a:t>
            </a:r>
            <a:r>
              <a:rPr lang="en-US" dirty="0" smtClean="0"/>
              <a:t> = Body Mass Index</a:t>
            </a:r>
          </a:p>
          <a:p>
            <a:pPr>
              <a:buNone/>
            </a:pPr>
            <a:r>
              <a:rPr lang="en-US" b="1" dirty="0" smtClean="0"/>
              <a:t>HOS</a:t>
            </a:r>
            <a:r>
              <a:rPr lang="en-US" dirty="0" smtClean="0"/>
              <a:t> = Hours of Service</a:t>
            </a:r>
            <a:endParaRPr lang="en-US" dirty="0"/>
          </a:p>
        </p:txBody>
      </p:sp>
      <p:pic>
        <p:nvPicPr>
          <p:cNvPr id="1031" name="Picture 7" title="Toy blocks with letters A, B, C"/>
          <p:cNvPicPr>
            <a:picLocks noChangeAspect="1" noChangeArrowheads="1"/>
          </p:cNvPicPr>
          <p:nvPr/>
        </p:nvPicPr>
        <p:blipFill>
          <a:blip r:embed="rId3" cstate="print"/>
          <a:srcRect/>
          <a:stretch>
            <a:fillRect/>
          </a:stretch>
        </p:blipFill>
        <p:spPr bwMode="auto">
          <a:xfrm>
            <a:off x="6781800" y="2514600"/>
            <a:ext cx="1889299" cy="2362200"/>
          </a:xfrm>
          <a:prstGeom prst="rect">
            <a:avLst/>
          </a:prstGeom>
          <a:noFill/>
        </p:spPr>
      </p:pic>
    </p:spTree>
  </p:cSld>
  <p:clrMapOvr>
    <a:masterClrMapping/>
  </p:clrMapOvr>
  <p:transition spd="slow">
    <p:wip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General Symptoms of Sleep Disorders </a:t>
            </a:r>
            <a:endParaRPr lang="en-US" dirty="0"/>
          </a:p>
        </p:txBody>
      </p:sp>
      <p:sp>
        <p:nvSpPr>
          <p:cNvPr id="3" name="Content Placeholder 2"/>
          <p:cNvSpPr>
            <a:spLocks noGrp="1"/>
          </p:cNvSpPr>
          <p:nvPr>
            <p:ph idx="1"/>
          </p:nvPr>
        </p:nvSpPr>
        <p:spPr>
          <a:xfrm>
            <a:off x="457200" y="1600200"/>
            <a:ext cx="5867400" cy="4525963"/>
          </a:xfrm>
        </p:spPr>
        <p:txBody>
          <a:bodyPr>
            <a:noAutofit/>
          </a:bodyPr>
          <a:lstStyle/>
          <a:p>
            <a:r>
              <a:rPr lang="en-US" sz="2800" dirty="0" smtClean="0"/>
              <a:t>Different sleep disorders have different symptoms</a:t>
            </a:r>
          </a:p>
          <a:p>
            <a:r>
              <a:rPr lang="en-US" sz="2800" dirty="0" smtClean="0"/>
              <a:t>Excessive daytime sleepiness</a:t>
            </a:r>
          </a:p>
          <a:p>
            <a:r>
              <a:rPr lang="en-US" sz="2800" dirty="0" smtClean="0"/>
              <a:t>Extremes in ability to go to sleep:</a:t>
            </a:r>
          </a:p>
          <a:p>
            <a:pPr lvl="1"/>
            <a:r>
              <a:rPr lang="en-US" dirty="0" smtClean="0"/>
              <a:t>Able to sleep almost immediately, almost anywhere</a:t>
            </a:r>
          </a:p>
          <a:p>
            <a:pPr lvl="1"/>
            <a:r>
              <a:rPr lang="en-US" dirty="0" smtClean="0"/>
              <a:t>Unable to sleep for a long time, even under ideal conditions</a:t>
            </a:r>
          </a:p>
          <a:p>
            <a:r>
              <a:rPr lang="en-US" sz="2800" dirty="0" smtClean="0"/>
              <a:t>Loud, irregular </a:t>
            </a:r>
            <a:r>
              <a:rPr lang="en-US" sz="2800" b="1" dirty="0" smtClean="0"/>
              <a:t>snoring</a:t>
            </a:r>
            <a:r>
              <a:rPr lang="en-US" sz="2800" dirty="0" smtClean="0"/>
              <a:t>, especially with gasping</a:t>
            </a:r>
            <a:endParaRPr lang="en-US" sz="2800" dirty="0"/>
          </a:p>
        </p:txBody>
      </p:sp>
      <p:pic>
        <p:nvPicPr>
          <p:cNvPr id="33794" name="Picture 2" title="Man snoring in bed, wife cannot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0892" y="1600200"/>
            <a:ext cx="2769647" cy="183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47167"/>
      </p:ext>
    </p:extLst>
  </p:cSld>
  <p:clrMapOvr>
    <a:masterClrMapping/>
  </p:clrMapOvr>
  <p:transition spd="slow">
    <p:wip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a:lnSpc>
                <a:spcPts val="4575"/>
              </a:lnSpc>
            </a:pPr>
            <a:r>
              <a:rPr lang="en-US" sz="4000" dirty="0" smtClean="0"/>
              <a:t>Are you highly susceptible to fatigue? </a:t>
            </a:r>
          </a:p>
        </p:txBody>
      </p:sp>
      <p:sp>
        <p:nvSpPr>
          <p:cNvPr id="180226" name="Content Placeholder 2"/>
          <p:cNvSpPr>
            <a:spLocks noGrp="1"/>
          </p:cNvSpPr>
          <p:nvPr>
            <p:ph idx="1"/>
          </p:nvPr>
        </p:nvSpPr>
        <p:spPr>
          <a:xfrm>
            <a:off x="304800" y="1447800"/>
            <a:ext cx="7162800" cy="4525963"/>
          </a:xfrm>
        </p:spPr>
        <p:txBody>
          <a:bodyPr>
            <a:normAutofit fontScale="92500" lnSpcReduction="10000"/>
          </a:bodyPr>
          <a:lstStyle/>
          <a:p>
            <a:pPr>
              <a:spcBef>
                <a:spcPts val="300"/>
              </a:spcBef>
            </a:pPr>
            <a:r>
              <a:rPr lang="en-US" sz="2400" b="1" dirty="0" smtClean="0"/>
              <a:t>Most highly susceptible people don’t know it!</a:t>
            </a:r>
          </a:p>
          <a:p>
            <a:pPr>
              <a:spcBef>
                <a:spcPts val="300"/>
              </a:spcBef>
            </a:pPr>
            <a:r>
              <a:rPr lang="en-US" sz="2400" dirty="0" smtClean="0"/>
              <a:t>Reasons:</a:t>
            </a:r>
          </a:p>
          <a:p>
            <a:pPr lvl="1">
              <a:spcBef>
                <a:spcPts val="300"/>
              </a:spcBef>
            </a:pPr>
            <a:r>
              <a:rPr lang="en-US" sz="2400" dirty="0" smtClean="0"/>
              <a:t>Self-assessment bias</a:t>
            </a:r>
          </a:p>
          <a:p>
            <a:pPr lvl="1">
              <a:spcBef>
                <a:spcPts val="300"/>
              </a:spcBef>
            </a:pPr>
            <a:r>
              <a:rPr lang="en-US" sz="2400" dirty="0" smtClean="0"/>
              <a:t>Most driving is solitary</a:t>
            </a:r>
          </a:p>
          <a:p>
            <a:pPr lvl="1">
              <a:spcBef>
                <a:spcPts val="300"/>
              </a:spcBef>
            </a:pPr>
            <a:r>
              <a:rPr lang="en-US" sz="2400" dirty="0" smtClean="0"/>
              <a:t>Subjective self-assessments of alertness are poor</a:t>
            </a:r>
          </a:p>
          <a:p>
            <a:pPr lvl="1">
              <a:spcBef>
                <a:spcPts val="300"/>
              </a:spcBef>
            </a:pPr>
            <a:r>
              <a:rPr lang="en-US" sz="2400" dirty="0" smtClean="0"/>
              <a:t>Most sleep disorders are undiagnosed</a:t>
            </a:r>
          </a:p>
          <a:p>
            <a:pPr>
              <a:spcBef>
                <a:spcPts val="300"/>
              </a:spcBef>
            </a:pPr>
            <a:r>
              <a:rPr lang="en-US" sz="2400" dirty="0" smtClean="0"/>
              <a:t>Solution (be honest with yourself):</a:t>
            </a:r>
          </a:p>
          <a:p>
            <a:pPr lvl="1">
              <a:spcBef>
                <a:spcPts val="300"/>
              </a:spcBef>
            </a:pPr>
            <a:r>
              <a:rPr lang="en-US" sz="2400" dirty="0" smtClean="0"/>
              <a:t>Pay attention to:</a:t>
            </a:r>
          </a:p>
          <a:p>
            <a:pPr lvl="2">
              <a:spcBef>
                <a:spcPts val="300"/>
              </a:spcBef>
            </a:pPr>
            <a:r>
              <a:rPr lang="en-US" dirty="0" smtClean="0"/>
              <a:t>Signs of chronic fatigue</a:t>
            </a:r>
          </a:p>
          <a:p>
            <a:pPr lvl="2">
              <a:spcBef>
                <a:spcPts val="300"/>
              </a:spcBef>
            </a:pPr>
            <a:r>
              <a:rPr lang="en-US" dirty="0" smtClean="0"/>
              <a:t>Objective signs of fatigue while driving</a:t>
            </a:r>
          </a:p>
          <a:p>
            <a:pPr lvl="2">
              <a:spcBef>
                <a:spcPts val="300"/>
              </a:spcBef>
            </a:pPr>
            <a:r>
              <a:rPr lang="en-US" dirty="0" smtClean="0"/>
              <a:t>OSA symptoms and risk factors</a:t>
            </a:r>
          </a:p>
          <a:p>
            <a:pPr lvl="1">
              <a:spcBef>
                <a:spcPts val="300"/>
              </a:spcBef>
            </a:pPr>
            <a:r>
              <a:rPr lang="en-US" sz="2400" dirty="0" smtClean="0"/>
              <a:t>Consider any asleep-at-the-wheel incident to be a </a:t>
            </a:r>
            <a:r>
              <a:rPr lang="en-US" sz="2400" b="1" dirty="0" smtClean="0"/>
              <a:t>red flag</a:t>
            </a:r>
            <a:r>
              <a:rPr lang="en-US" sz="2400" dirty="0" smtClean="0"/>
              <a:t>!</a:t>
            </a:r>
          </a:p>
        </p:txBody>
      </p:sp>
      <p:pic>
        <p:nvPicPr>
          <p:cNvPr id="180227" name="Picture 2" title="Red flag"/>
          <p:cNvPicPr>
            <a:picLocks noChangeAspect="1" noChangeArrowheads="1"/>
          </p:cNvPicPr>
          <p:nvPr/>
        </p:nvPicPr>
        <p:blipFill>
          <a:blip r:embed="rId3" cstate="print"/>
          <a:srcRect/>
          <a:stretch>
            <a:fillRect/>
          </a:stretch>
        </p:blipFill>
        <p:spPr bwMode="auto">
          <a:xfrm>
            <a:off x="7391400" y="3581400"/>
            <a:ext cx="1468438" cy="22098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4"/>
          <p:cNvSpPr>
            <a:spLocks noGrp="1"/>
          </p:cNvSpPr>
          <p:nvPr>
            <p:ph type="title"/>
          </p:nvPr>
        </p:nvSpPr>
        <p:spPr/>
        <p:txBody>
          <a:bodyPr/>
          <a:lstStyle/>
          <a:p>
            <a:pPr>
              <a:lnSpc>
                <a:spcPts val="4575"/>
              </a:lnSpc>
            </a:pPr>
            <a:r>
              <a:rPr lang="en-US" dirty="0" smtClean="0"/>
              <a:t>Lesson 2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a:defRPr/>
            </a:pPr>
            <a:r>
              <a:rPr lang="en-US" dirty="0" smtClean="0"/>
              <a:t>Which is true of Rapid Eye Movement (REM) sleep?</a:t>
            </a:r>
          </a:p>
          <a:p>
            <a:pPr marL="914400" lvl="1" indent="-514350" fontAlgn="auto">
              <a:spcAft>
                <a:spcPts val="0"/>
              </a:spcAft>
              <a:buFont typeface="+mj-lt"/>
              <a:buAutoNum type="alphaLcParenR"/>
              <a:defRPr/>
            </a:pPr>
            <a:r>
              <a:rPr lang="en-US" dirty="0" smtClean="0"/>
              <a:t>Takes up the majority of sleep time</a:t>
            </a:r>
          </a:p>
          <a:p>
            <a:pPr marL="914400" lvl="1" indent="-514350" fontAlgn="auto">
              <a:spcAft>
                <a:spcPts val="0"/>
              </a:spcAft>
              <a:buFont typeface="+mj-lt"/>
              <a:buAutoNum type="alphaLcParenR"/>
              <a:defRPr/>
            </a:pPr>
            <a:r>
              <a:rPr lang="en-US" dirty="0" smtClean="0"/>
              <a:t>Includes four repeating stages ranging from light to deep sleep</a:t>
            </a:r>
          </a:p>
          <a:p>
            <a:pPr marL="914400" lvl="1" indent="-514350" fontAlgn="auto">
              <a:spcAft>
                <a:spcPts val="0"/>
              </a:spcAft>
              <a:buFont typeface="+mj-lt"/>
              <a:buAutoNum type="alphaLcParenR"/>
              <a:defRPr/>
            </a:pPr>
            <a:r>
              <a:rPr lang="en-US" dirty="0" smtClean="0"/>
              <a:t>The brain is active</a:t>
            </a:r>
          </a:p>
          <a:p>
            <a:pPr marL="914400" lvl="1" indent="-514350" fontAlgn="auto">
              <a:spcAft>
                <a:spcPts val="0"/>
              </a:spcAft>
              <a:buFont typeface="+mj-lt"/>
              <a:buAutoNum type="alphaLcParenR"/>
              <a:defRPr/>
            </a:pPr>
            <a:r>
              <a:rPr lang="en-US" dirty="0" smtClean="0"/>
              <a:t>Frequent “tossing and turning”</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itle 4"/>
          <p:cNvSpPr>
            <a:spLocks noGrp="1"/>
          </p:cNvSpPr>
          <p:nvPr>
            <p:ph type="title"/>
          </p:nvPr>
        </p:nvSpPr>
        <p:spPr/>
        <p:txBody>
          <a:bodyPr/>
          <a:lstStyle/>
          <a:p>
            <a:pPr>
              <a:lnSpc>
                <a:spcPts val="4575"/>
              </a:lnSpc>
            </a:pPr>
            <a:r>
              <a:rPr lang="en-US" dirty="0" smtClean="0"/>
              <a:t>Lesson 2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2"/>
              <a:defRPr/>
            </a:pPr>
            <a:r>
              <a:rPr lang="en-US" dirty="0" smtClean="0"/>
              <a:t>Joe needs about 7 hours of sleep each day but for several nights gets only 6.  We would say that Joe has:</a:t>
            </a:r>
          </a:p>
          <a:p>
            <a:pPr marL="914400" lvl="1" indent="-514350" fontAlgn="auto">
              <a:spcAft>
                <a:spcPts val="0"/>
              </a:spcAft>
              <a:buFont typeface="+mj-lt"/>
              <a:buAutoNum type="alphaLcParenR"/>
              <a:defRPr/>
            </a:pPr>
            <a:r>
              <a:rPr lang="en-US" dirty="0" smtClean="0"/>
              <a:t>A disrupted circadian rhythm</a:t>
            </a:r>
          </a:p>
          <a:p>
            <a:pPr marL="914400" lvl="1" indent="-514350" fontAlgn="auto">
              <a:spcAft>
                <a:spcPts val="0"/>
              </a:spcAft>
              <a:buFont typeface="+mj-lt"/>
              <a:buAutoNum type="alphaLcParenR"/>
              <a:defRPr/>
            </a:pPr>
            <a:r>
              <a:rPr lang="en-US" dirty="0" smtClean="0"/>
              <a:t>A sleep debt</a:t>
            </a:r>
          </a:p>
          <a:p>
            <a:pPr marL="914400" lvl="1" indent="-514350" fontAlgn="auto">
              <a:spcAft>
                <a:spcPts val="0"/>
              </a:spcAft>
              <a:buFont typeface="+mj-lt"/>
              <a:buAutoNum type="alphaLcParenR"/>
              <a:defRPr/>
            </a:pPr>
            <a:r>
              <a:rPr lang="en-US" dirty="0" smtClean="0"/>
              <a:t>A sleep disorder</a:t>
            </a:r>
          </a:p>
          <a:p>
            <a:pPr marL="914400" lvl="1" indent="-514350" fontAlgn="auto">
              <a:spcAft>
                <a:spcPts val="0"/>
              </a:spcAft>
              <a:buFont typeface="+mj-lt"/>
              <a:buAutoNum type="alphaLcParenR"/>
              <a:defRPr/>
            </a:pPr>
            <a:r>
              <a:rPr lang="en-US" dirty="0" smtClean="0"/>
              <a:t>Sleep inertia</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4"/>
          <p:cNvSpPr>
            <a:spLocks noGrp="1"/>
          </p:cNvSpPr>
          <p:nvPr>
            <p:ph type="title"/>
          </p:nvPr>
        </p:nvSpPr>
        <p:spPr/>
        <p:txBody>
          <a:bodyPr/>
          <a:lstStyle/>
          <a:p>
            <a:pPr>
              <a:lnSpc>
                <a:spcPts val="4575"/>
              </a:lnSpc>
            </a:pPr>
            <a:r>
              <a:rPr lang="en-US" dirty="0" smtClean="0"/>
              <a:t>Lesson 2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3"/>
              <a:defRPr/>
            </a:pPr>
            <a:r>
              <a:rPr lang="en-US" dirty="0" smtClean="0"/>
              <a:t>Which statement is true about circadian rhythms?</a:t>
            </a:r>
          </a:p>
          <a:p>
            <a:pPr marL="914400" lvl="1" indent="-514350" fontAlgn="auto">
              <a:spcAft>
                <a:spcPts val="0"/>
              </a:spcAft>
              <a:buFont typeface="+mj-lt"/>
              <a:buAutoNum type="alphaLcParenR"/>
              <a:defRPr/>
            </a:pPr>
            <a:r>
              <a:rPr lang="en-US" dirty="0" smtClean="0"/>
              <a:t>Controlled by the brain</a:t>
            </a:r>
          </a:p>
          <a:p>
            <a:pPr marL="914400" lvl="1" indent="-514350" fontAlgn="auto">
              <a:spcAft>
                <a:spcPts val="0"/>
              </a:spcAft>
              <a:buFont typeface="+mj-lt"/>
              <a:buAutoNum type="alphaLcParenR"/>
              <a:defRPr/>
            </a:pPr>
            <a:r>
              <a:rPr lang="en-US" dirty="0" smtClean="0"/>
              <a:t>Can completely shift in a day or two</a:t>
            </a:r>
          </a:p>
          <a:p>
            <a:pPr marL="914400" lvl="1" indent="-514350" fontAlgn="auto">
              <a:spcAft>
                <a:spcPts val="0"/>
              </a:spcAft>
              <a:buFont typeface="+mj-lt"/>
              <a:buAutoNum type="alphaLcParenR"/>
              <a:defRPr/>
            </a:pPr>
            <a:r>
              <a:rPr lang="en-US" dirty="0" smtClean="0"/>
              <a:t>Not affected by dark and light</a:t>
            </a:r>
          </a:p>
          <a:p>
            <a:pPr marL="914400" lvl="1" indent="-514350" fontAlgn="auto">
              <a:spcAft>
                <a:spcPts val="0"/>
              </a:spcAft>
              <a:buFont typeface="+mj-lt"/>
              <a:buAutoNum type="alphaLcParenR"/>
              <a:defRPr/>
            </a:pPr>
            <a:r>
              <a:rPr lang="en-US" dirty="0" smtClean="0"/>
              <a:t>“Night owls” actually perform better during the overnight hours than during the daytime. </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4"/>
          <p:cNvSpPr>
            <a:spLocks noGrp="1"/>
          </p:cNvSpPr>
          <p:nvPr>
            <p:ph type="title"/>
          </p:nvPr>
        </p:nvSpPr>
        <p:spPr/>
        <p:txBody>
          <a:bodyPr/>
          <a:lstStyle/>
          <a:p>
            <a:pPr>
              <a:lnSpc>
                <a:spcPts val="4575"/>
              </a:lnSpc>
            </a:pPr>
            <a:r>
              <a:rPr lang="en-US" dirty="0" smtClean="0"/>
              <a:t>Lesson 2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4"/>
              <a:defRPr/>
            </a:pPr>
            <a:r>
              <a:rPr lang="en-US" dirty="0" smtClean="0"/>
              <a:t>Which of the following is most associated with decreased oxygen to the brain?</a:t>
            </a:r>
          </a:p>
          <a:p>
            <a:pPr marL="914400" lvl="1" indent="-514350" fontAlgn="auto">
              <a:spcAft>
                <a:spcPts val="0"/>
              </a:spcAft>
              <a:buFont typeface="+mj-lt"/>
              <a:buAutoNum type="alphaLcParenR"/>
              <a:defRPr/>
            </a:pPr>
            <a:r>
              <a:rPr lang="en-US" dirty="0" smtClean="0"/>
              <a:t>Obstructive </a:t>
            </a:r>
            <a:r>
              <a:rPr lang="en-US" smtClean="0"/>
              <a:t>Sleep Apnea (</a:t>
            </a:r>
            <a:r>
              <a:rPr lang="en-US" dirty="0" smtClean="0"/>
              <a:t>OSA)</a:t>
            </a:r>
          </a:p>
          <a:p>
            <a:pPr marL="914400" lvl="1" indent="-514350" fontAlgn="auto">
              <a:spcAft>
                <a:spcPts val="0"/>
              </a:spcAft>
              <a:buFont typeface="+mj-lt"/>
              <a:buAutoNum type="alphaLcParenR"/>
              <a:defRPr/>
            </a:pPr>
            <a:r>
              <a:rPr lang="en-US" dirty="0" smtClean="0"/>
              <a:t>Insomnia</a:t>
            </a:r>
          </a:p>
          <a:p>
            <a:pPr marL="914400" lvl="1" indent="-514350" fontAlgn="auto">
              <a:spcAft>
                <a:spcPts val="0"/>
              </a:spcAft>
              <a:buFont typeface="+mj-lt"/>
              <a:buAutoNum type="alphaLcParenR"/>
              <a:defRPr/>
            </a:pPr>
            <a:r>
              <a:rPr lang="en-US" dirty="0" smtClean="0"/>
              <a:t>Narcolepsy</a:t>
            </a:r>
          </a:p>
          <a:p>
            <a:pPr marL="914400" lvl="1" indent="-514350" fontAlgn="auto">
              <a:spcAft>
                <a:spcPts val="0"/>
              </a:spcAft>
              <a:buFont typeface="+mj-lt"/>
              <a:buAutoNum type="alphaLcParenR"/>
              <a:defRPr/>
            </a:pPr>
            <a:r>
              <a:rPr lang="en-US" dirty="0" smtClean="0"/>
              <a:t>Restless Leg Syndrome</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4"/>
          <p:cNvSpPr>
            <a:spLocks noGrp="1"/>
          </p:cNvSpPr>
          <p:nvPr>
            <p:ph type="title"/>
          </p:nvPr>
        </p:nvSpPr>
        <p:spPr/>
        <p:txBody>
          <a:bodyPr/>
          <a:lstStyle/>
          <a:p>
            <a:pPr>
              <a:lnSpc>
                <a:spcPts val="4575"/>
              </a:lnSpc>
            </a:pPr>
            <a:r>
              <a:rPr lang="en-US" dirty="0" smtClean="0"/>
              <a:t>Lesson 2 Quiz</a:t>
            </a:r>
          </a:p>
        </p:txBody>
      </p:sp>
      <p:sp>
        <p:nvSpPr>
          <p:cNvPr id="3" name="Content Placeholder 2"/>
          <p:cNvSpPr>
            <a:spLocks noGrp="1"/>
          </p:cNvSpPr>
          <p:nvPr>
            <p:ph idx="1"/>
          </p:nvPr>
        </p:nvSpPr>
        <p:spPr/>
        <p:txBody>
          <a:bodyPr rtlCol="0">
            <a:normAutofit/>
          </a:bodyPr>
          <a:lstStyle/>
          <a:p>
            <a:pPr marL="514350" indent="-514350" fontAlgn="auto">
              <a:spcAft>
                <a:spcPts val="0"/>
              </a:spcAft>
              <a:buFont typeface="+mj-lt"/>
              <a:buAutoNum type="arabicParenR" startAt="5"/>
              <a:defRPr/>
            </a:pPr>
            <a:r>
              <a:rPr lang="en-US" dirty="0" smtClean="0"/>
              <a:t>Which is </a:t>
            </a:r>
            <a:r>
              <a:rPr lang="en-US" b="1" dirty="0" smtClean="0"/>
              <a:t>NOT</a:t>
            </a:r>
            <a:r>
              <a:rPr lang="en-US" dirty="0" smtClean="0"/>
              <a:t> a risk factor or warning sign for Obstructive Sleep Apnea (OSA)?</a:t>
            </a:r>
          </a:p>
          <a:p>
            <a:pPr marL="914400" lvl="1" indent="-514350" fontAlgn="auto">
              <a:spcAft>
                <a:spcPts val="0"/>
              </a:spcAft>
              <a:buFont typeface="+mj-lt"/>
              <a:buAutoNum type="alphaLcParenR"/>
              <a:defRPr/>
            </a:pPr>
            <a:r>
              <a:rPr lang="en-US" dirty="0" smtClean="0"/>
              <a:t>Being a male over 40 years old</a:t>
            </a:r>
          </a:p>
          <a:p>
            <a:pPr marL="914400" lvl="1" indent="-514350" fontAlgn="auto">
              <a:spcAft>
                <a:spcPts val="0"/>
              </a:spcAft>
              <a:buFont typeface="+mj-lt"/>
              <a:buAutoNum type="alphaLcParenR"/>
              <a:defRPr/>
            </a:pPr>
            <a:r>
              <a:rPr lang="en-US" dirty="0" smtClean="0"/>
              <a:t>Obesity</a:t>
            </a:r>
          </a:p>
          <a:p>
            <a:pPr marL="914400" lvl="1" indent="-514350" fontAlgn="auto">
              <a:spcAft>
                <a:spcPts val="0"/>
              </a:spcAft>
              <a:buFont typeface="+mj-lt"/>
              <a:buAutoNum type="alphaLcParenR"/>
              <a:defRPr/>
            </a:pPr>
            <a:r>
              <a:rPr lang="en-US" dirty="0" smtClean="0"/>
              <a:t>Loud snoring</a:t>
            </a:r>
          </a:p>
          <a:p>
            <a:pPr marL="914400" lvl="1" indent="-514350" fontAlgn="auto">
              <a:spcAft>
                <a:spcPts val="0"/>
              </a:spcAft>
              <a:buFont typeface="+mj-lt"/>
              <a:buAutoNum type="alphaLcParenR"/>
              <a:defRPr/>
            </a:pPr>
            <a:r>
              <a:rPr lang="en-US" dirty="0" smtClean="0"/>
              <a:t>Having a small neck size</a:t>
            </a:r>
          </a:p>
          <a:p>
            <a:pPr fontAlgn="auto">
              <a:spcAft>
                <a:spcPts val="0"/>
              </a:spcAft>
              <a:buFont typeface="Arial" pitchFamily="34" charset="0"/>
              <a:buChar char="•"/>
              <a:defRPr/>
            </a:pPr>
            <a:endParaRPr lang="en-US" dirty="0"/>
          </a:p>
        </p:txBody>
      </p:sp>
    </p:spTree>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4"/>
          <p:cNvSpPr>
            <a:spLocks noGrp="1"/>
          </p:cNvSpPr>
          <p:nvPr>
            <p:ph type="ctrTitle"/>
          </p:nvPr>
        </p:nvSpPr>
        <p:spPr>
          <a:solidFill>
            <a:srgbClr val="C00000">
              <a:alpha val="59999"/>
            </a:srgbClr>
          </a:solidFill>
          <a:ln w="9525" cmpd="sng"/>
        </p:spPr>
        <p:txBody>
          <a:bodyPr/>
          <a:lstStyle/>
          <a:p>
            <a:r>
              <a:rPr lang="en-US" dirty="0" smtClean="0"/>
              <a:t>Lesson 3: Health, Wellness,</a:t>
            </a:r>
            <a:br>
              <a:rPr lang="en-US" dirty="0" smtClean="0"/>
            </a:br>
            <a:r>
              <a:rPr lang="en-US" dirty="0" smtClean="0"/>
              <a:t>Drugs, &amp; Medications</a:t>
            </a:r>
          </a:p>
        </p:txBody>
      </p:sp>
      <p:sp>
        <p:nvSpPr>
          <p:cNvPr id="6" name="Slide Number Placeholder 5"/>
          <p:cNvSpPr>
            <a:spLocks noGrp="1"/>
          </p:cNvSpPr>
          <p:nvPr>
            <p:ph type="sldNum" sz="quarter" idx="11"/>
          </p:nvPr>
        </p:nvSpPr>
        <p:spPr/>
        <p:txBody>
          <a:bodyPr/>
          <a:lstStyle/>
          <a:p>
            <a:pPr>
              <a:defRPr/>
            </a:pPr>
            <a:fld id="{83DC5939-AAAF-4754-BF69-6BFA65624CA3}" type="slidenum">
              <a:rPr lang="en-US" smtClean="0"/>
              <a:pPr>
                <a:defRPr/>
              </a:pPr>
              <a:t>87</a:t>
            </a:fld>
            <a:endParaRPr lang="en-US" dirty="0"/>
          </a:p>
        </p:txBody>
      </p:sp>
    </p:spTree>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i="1" dirty="0" smtClean="0">
                <a:solidFill>
                  <a:srgbClr val="002060"/>
                </a:solidFill>
              </a:rPr>
              <a:t/>
            </a:r>
            <a:br>
              <a:rPr lang="en-US" sz="4000" i="1" dirty="0" smtClean="0">
                <a:solidFill>
                  <a:srgbClr val="002060"/>
                </a:solidFill>
              </a:rPr>
            </a:br>
            <a:r>
              <a:rPr lang="en-US" sz="4900" dirty="0" smtClean="0"/>
              <a:t>Health &amp; Wellness </a:t>
            </a:r>
            <a:r>
              <a:rPr lang="en-US" dirty="0" smtClean="0"/>
              <a:t/>
            </a:r>
            <a:br>
              <a:rPr lang="en-US" dirty="0" smtClean="0"/>
            </a:br>
            <a:endParaRPr lang="en-US" dirty="0"/>
          </a:p>
        </p:txBody>
      </p:sp>
      <p:sp>
        <p:nvSpPr>
          <p:cNvPr id="3" name="Content Placeholder 2"/>
          <p:cNvSpPr>
            <a:spLocks noGrp="1"/>
          </p:cNvSpPr>
          <p:nvPr>
            <p:ph idx="1"/>
          </p:nvPr>
        </p:nvSpPr>
        <p:spPr/>
        <p:txBody>
          <a:bodyPr rtlCol="0">
            <a:normAutofit fontScale="85000" lnSpcReduction="20000"/>
          </a:bodyPr>
          <a:lstStyle/>
          <a:p>
            <a:pPr fontAlgn="auto">
              <a:spcAft>
                <a:spcPts val="0"/>
              </a:spcAft>
              <a:buFont typeface="Arial" pitchFamily="34" charset="0"/>
              <a:buNone/>
              <a:defRPr/>
            </a:pPr>
            <a:r>
              <a:rPr lang="en-US" u="sng" dirty="0" smtClean="0"/>
              <a:t>Topics</a:t>
            </a:r>
            <a:r>
              <a:rPr lang="en-US" dirty="0" smtClean="0"/>
              <a:t>:</a:t>
            </a:r>
          </a:p>
          <a:p>
            <a:pPr fontAlgn="auto">
              <a:spcAft>
                <a:spcPts val="0"/>
              </a:spcAft>
              <a:buFont typeface="Arial" pitchFamily="34" charset="0"/>
              <a:buChar char="•"/>
              <a:defRPr/>
            </a:pPr>
            <a:r>
              <a:rPr lang="en-US" dirty="0" smtClean="0"/>
              <a:t>Importance</a:t>
            </a:r>
          </a:p>
          <a:p>
            <a:pPr fontAlgn="auto">
              <a:spcAft>
                <a:spcPts val="0"/>
              </a:spcAft>
              <a:buFont typeface="Arial" pitchFamily="34" charset="0"/>
              <a:buChar char="•"/>
              <a:defRPr/>
            </a:pPr>
            <a:r>
              <a:rPr lang="en-US" dirty="0" smtClean="0"/>
              <a:t>Personal keys to wellness</a:t>
            </a:r>
          </a:p>
          <a:p>
            <a:pPr fontAlgn="auto">
              <a:spcAft>
                <a:spcPts val="0"/>
              </a:spcAft>
              <a:buFont typeface="Arial" pitchFamily="34" charset="0"/>
              <a:buChar char="•"/>
              <a:defRPr/>
            </a:pPr>
            <a:r>
              <a:rPr lang="en-US" dirty="0" smtClean="0"/>
              <a:t>Diet and nutrition</a:t>
            </a:r>
          </a:p>
          <a:p>
            <a:pPr fontAlgn="auto">
              <a:spcAft>
                <a:spcPts val="0"/>
              </a:spcAft>
              <a:buFont typeface="Arial" pitchFamily="34" charset="0"/>
              <a:buChar char="•"/>
              <a:defRPr/>
            </a:pPr>
            <a:r>
              <a:rPr lang="en-US" dirty="0" smtClean="0"/>
              <a:t>Exercise</a:t>
            </a:r>
          </a:p>
          <a:p>
            <a:pPr fontAlgn="auto">
              <a:spcAft>
                <a:spcPts val="0"/>
              </a:spcAft>
              <a:buFont typeface="Arial" pitchFamily="34" charset="0"/>
              <a:buChar char="•"/>
              <a:defRPr/>
            </a:pPr>
            <a:r>
              <a:rPr lang="en-US" dirty="0" smtClean="0"/>
              <a:t>Weight</a:t>
            </a:r>
          </a:p>
          <a:p>
            <a:pPr fontAlgn="auto">
              <a:spcAft>
                <a:spcPts val="0"/>
              </a:spcAft>
              <a:buFont typeface="Arial" pitchFamily="34" charset="0"/>
              <a:buChar char="•"/>
              <a:defRPr/>
            </a:pPr>
            <a:r>
              <a:rPr lang="en-US" dirty="0" smtClean="0"/>
              <a:t>Smoking</a:t>
            </a:r>
          </a:p>
          <a:p>
            <a:pPr fontAlgn="auto">
              <a:spcAft>
                <a:spcPts val="0"/>
              </a:spcAft>
              <a:buFont typeface="Arial" pitchFamily="34" charset="0"/>
              <a:buChar char="•"/>
              <a:defRPr/>
            </a:pPr>
            <a:r>
              <a:rPr lang="en-US" dirty="0" smtClean="0"/>
              <a:t>Stress</a:t>
            </a:r>
          </a:p>
          <a:p>
            <a:pPr fontAlgn="auto">
              <a:spcAft>
                <a:spcPts val="0"/>
              </a:spcAft>
              <a:buFont typeface="Arial" pitchFamily="34" charset="0"/>
              <a:buChar char="•"/>
              <a:defRPr/>
            </a:pPr>
            <a:r>
              <a:rPr lang="en-US" dirty="0" smtClean="0"/>
              <a:t>Personal relationships</a:t>
            </a:r>
          </a:p>
          <a:p>
            <a:pPr fontAlgn="auto">
              <a:spcAft>
                <a:spcPts val="0"/>
              </a:spcAft>
              <a:buFont typeface="Arial" pitchFamily="34" charset="0"/>
              <a:buChar char="•"/>
              <a:defRPr/>
            </a:pPr>
            <a:r>
              <a:rPr lang="en-US" dirty="0" smtClean="0"/>
              <a:t>Steps in behavior change </a:t>
            </a:r>
          </a:p>
          <a:p>
            <a:pPr fontAlgn="auto">
              <a:spcAft>
                <a:spcPts val="0"/>
              </a:spcAft>
              <a:buFont typeface="Arial" pitchFamily="34" charset="0"/>
              <a:buNone/>
              <a:defRPr/>
            </a:pPr>
            <a:endParaRPr lang="en-US" dirty="0"/>
          </a:p>
        </p:txBody>
      </p:sp>
    </p:spTree>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smtClean="0"/>
              <a:t>Health &amp; Wellness:</a:t>
            </a:r>
            <a:br>
              <a:rPr lang="en-US" sz="4900" dirty="0" smtClean="0"/>
            </a:br>
            <a:r>
              <a:rPr lang="en-US" sz="4900" dirty="0" smtClean="0"/>
              <a:t>What’s in it for you? </a:t>
            </a:r>
            <a:endParaRPr lang="en-US" dirty="0"/>
          </a:p>
        </p:txBody>
      </p:sp>
      <p:sp>
        <p:nvSpPr>
          <p:cNvPr id="3" name="Content Placeholder 2"/>
          <p:cNvSpPr>
            <a:spLocks noGrp="1"/>
          </p:cNvSpPr>
          <p:nvPr>
            <p:ph idx="1"/>
          </p:nvPr>
        </p:nvSpPr>
        <p:spPr>
          <a:xfrm>
            <a:off x="457200" y="1600200"/>
            <a:ext cx="5562600" cy="4525963"/>
          </a:xfrm>
        </p:spPr>
        <p:txBody>
          <a:bodyPr rtlCol="0">
            <a:normAutofit lnSpcReduction="10000"/>
          </a:bodyPr>
          <a:lstStyle/>
          <a:p>
            <a:pPr fontAlgn="auto">
              <a:spcAft>
                <a:spcPts val="0"/>
              </a:spcAft>
              <a:buFont typeface="Arial" pitchFamily="34" charset="0"/>
              <a:buChar char="•"/>
              <a:defRPr/>
            </a:pPr>
            <a:r>
              <a:rPr lang="en-US" dirty="0" smtClean="0"/>
              <a:t>How you look and feel</a:t>
            </a:r>
          </a:p>
          <a:p>
            <a:pPr fontAlgn="auto">
              <a:spcAft>
                <a:spcPts val="0"/>
              </a:spcAft>
              <a:buFont typeface="Arial" pitchFamily="34" charset="0"/>
              <a:buChar char="•"/>
              <a:defRPr/>
            </a:pPr>
            <a:r>
              <a:rPr lang="en-US" dirty="0" smtClean="0"/>
              <a:t>Alertness and performance while driving</a:t>
            </a:r>
          </a:p>
          <a:p>
            <a:pPr fontAlgn="auto">
              <a:spcAft>
                <a:spcPts val="0"/>
              </a:spcAft>
              <a:buFont typeface="Arial" pitchFamily="34" charset="0"/>
              <a:buChar char="•"/>
              <a:defRPr/>
            </a:pPr>
            <a:r>
              <a:rPr lang="en-US" dirty="0" smtClean="0"/>
              <a:t>Longevity on the job</a:t>
            </a:r>
          </a:p>
          <a:p>
            <a:pPr fontAlgn="auto">
              <a:spcAft>
                <a:spcPts val="0"/>
              </a:spcAft>
              <a:buFont typeface="Arial" pitchFamily="34" charset="0"/>
              <a:buChar char="•"/>
              <a:defRPr/>
            </a:pPr>
            <a:r>
              <a:rPr lang="en-US" dirty="0" smtClean="0"/>
              <a:t>Increased life expectancy</a:t>
            </a:r>
          </a:p>
          <a:p>
            <a:pPr fontAlgn="auto">
              <a:spcAft>
                <a:spcPts val="0"/>
              </a:spcAft>
              <a:buFont typeface="Arial" pitchFamily="34" charset="0"/>
              <a:buChar char="•"/>
              <a:defRPr/>
            </a:pPr>
            <a:r>
              <a:rPr lang="en-US" dirty="0" smtClean="0"/>
              <a:t>Some unhealthful behaviors are about </a:t>
            </a:r>
            <a:r>
              <a:rPr lang="en-US" b="1" i="1" dirty="0" smtClean="0"/>
              <a:t>twice</a:t>
            </a:r>
            <a:r>
              <a:rPr lang="en-US" dirty="0" smtClean="0"/>
              <a:t> as common among commercial drivers as in general population</a:t>
            </a:r>
            <a:endParaRPr lang="en-US" dirty="0"/>
          </a:p>
        </p:txBody>
      </p:sp>
      <p:pic>
        <p:nvPicPr>
          <p:cNvPr id="196611" name="Picture 2" title="Apple and hand weight wrapped in measuring tape"/>
          <p:cNvPicPr>
            <a:picLocks noChangeAspect="1" noChangeArrowheads="1"/>
          </p:cNvPicPr>
          <p:nvPr/>
        </p:nvPicPr>
        <p:blipFill>
          <a:blip r:embed="rId3" cstate="print"/>
          <a:srcRect/>
          <a:stretch>
            <a:fillRect/>
          </a:stretch>
        </p:blipFill>
        <p:spPr bwMode="auto">
          <a:xfrm>
            <a:off x="5692775" y="1706563"/>
            <a:ext cx="3070225" cy="20383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chemeClr val="bg1">
                    <a:lumMod val="95000"/>
                  </a:schemeClr>
                </a:solidFill>
              </a:rPr>
              <a:t>Sleep, Alertness, Wellness, </a:t>
            </a:r>
            <a:br>
              <a:rPr lang="en-US" dirty="0" smtClean="0">
                <a:solidFill>
                  <a:schemeClr val="bg1">
                    <a:lumMod val="95000"/>
                  </a:schemeClr>
                </a:solidFill>
              </a:rPr>
            </a:br>
            <a:r>
              <a:rPr lang="en-US" dirty="0" smtClean="0">
                <a:solidFill>
                  <a:schemeClr val="bg1">
                    <a:lumMod val="95000"/>
                  </a:schemeClr>
                </a:solidFill>
              </a:rPr>
              <a:t>&amp; Performance </a:t>
            </a:r>
            <a:endParaRPr lang="en-US" dirty="0">
              <a:solidFill>
                <a:schemeClr val="bg1">
                  <a:lumMod val="95000"/>
                </a:schemeClr>
              </a:solidFill>
            </a:endParaRPr>
          </a:p>
        </p:txBody>
      </p:sp>
      <p:sp>
        <p:nvSpPr>
          <p:cNvPr id="3" name="Content Placeholder 2"/>
          <p:cNvSpPr>
            <a:spLocks noGrp="1"/>
          </p:cNvSpPr>
          <p:nvPr>
            <p:ph idx="1"/>
          </p:nvPr>
        </p:nvSpPr>
        <p:spPr/>
        <p:txBody>
          <a:bodyPr>
            <a:normAutofit/>
          </a:bodyPr>
          <a:lstStyle/>
          <a:p>
            <a:pPr>
              <a:buNone/>
            </a:pPr>
            <a:r>
              <a:rPr lang="en-US" u="sng" dirty="0" smtClean="0"/>
              <a:t>Topics</a:t>
            </a:r>
            <a:r>
              <a:rPr lang="en-US" dirty="0" smtClean="0"/>
              <a:t>:</a:t>
            </a:r>
          </a:p>
          <a:p>
            <a:r>
              <a:rPr lang="en-US" dirty="0" smtClean="0"/>
              <a:t>Importance for CMV driver health &amp; safety </a:t>
            </a:r>
          </a:p>
          <a:p>
            <a:pPr lvl="0"/>
            <a:r>
              <a:rPr lang="en-US" dirty="0" smtClean="0"/>
              <a:t>What is alertness?  What is wellness?</a:t>
            </a:r>
          </a:p>
          <a:p>
            <a:pPr lvl="0"/>
            <a:r>
              <a:rPr lang="en-US" dirty="0" smtClean="0"/>
              <a:t>Good sleep:  the key</a:t>
            </a:r>
          </a:p>
          <a:p>
            <a:pPr lvl="0"/>
            <a:r>
              <a:rPr lang="en-US" dirty="0" smtClean="0"/>
              <a:t>Sleep hygiene &amp; self-management </a:t>
            </a:r>
          </a:p>
          <a:p>
            <a:pPr lvl="0"/>
            <a:endParaRPr lang="en-US" dirty="0" smtClean="0">
              <a:solidFill>
                <a:srgbClr val="002060"/>
              </a:solidFill>
            </a:endParaRPr>
          </a:p>
          <a:p>
            <a:pPr>
              <a:buNone/>
            </a:pPr>
            <a:endParaRPr lang="en-US" dirty="0"/>
          </a:p>
        </p:txBody>
      </p:sp>
    </p:spTree>
  </p:cSld>
  <p:clrMapOvr>
    <a:masterClrMapping/>
  </p:clrMapOvr>
  <p:transition spd="slow">
    <p:wip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p:txBody>
          <a:bodyPr/>
          <a:lstStyle/>
          <a:p>
            <a:pPr>
              <a:lnSpc>
                <a:spcPts val="4575"/>
              </a:lnSpc>
            </a:pPr>
            <a:r>
              <a:rPr lang="en-US" dirty="0" smtClean="0"/>
              <a:t>Personal Keys to Wellness</a:t>
            </a:r>
          </a:p>
        </p:txBody>
      </p:sp>
      <p:pic>
        <p:nvPicPr>
          <p:cNvPr id="198658" name="Picture 5"/>
          <p:cNvPicPr>
            <a:picLocks noChangeAspect="1"/>
          </p:cNvPicPr>
          <p:nvPr/>
        </p:nvPicPr>
        <p:blipFill>
          <a:blip r:embed="rId3" cstate="print"/>
          <a:srcRect/>
          <a:stretch>
            <a:fillRect/>
          </a:stretch>
        </p:blipFill>
        <p:spPr bwMode="auto">
          <a:xfrm>
            <a:off x="2362200" y="1447800"/>
            <a:ext cx="4953000" cy="484981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p:txBody>
          <a:bodyPr/>
          <a:lstStyle/>
          <a:p>
            <a:pPr>
              <a:lnSpc>
                <a:spcPts val="4575"/>
              </a:lnSpc>
            </a:pPr>
            <a:r>
              <a:rPr lang="en-US" dirty="0" smtClean="0"/>
              <a:t>Diet &amp; Nutrition (1 of 2) </a:t>
            </a:r>
          </a:p>
        </p:txBody>
      </p:sp>
      <p:sp>
        <p:nvSpPr>
          <p:cNvPr id="3" name="Content Placeholder 2"/>
          <p:cNvSpPr>
            <a:spLocks noGrp="1"/>
          </p:cNvSpPr>
          <p:nvPr>
            <p:ph idx="1"/>
          </p:nvPr>
        </p:nvSpPr>
        <p:spPr>
          <a:xfrm>
            <a:off x="457200" y="1600200"/>
            <a:ext cx="6096000" cy="4525963"/>
          </a:xfrm>
        </p:spPr>
        <p:txBody>
          <a:bodyPr rtlCol="0">
            <a:normAutofit lnSpcReduction="10000"/>
          </a:bodyPr>
          <a:lstStyle/>
          <a:p>
            <a:pPr fontAlgn="auto">
              <a:spcAft>
                <a:spcPts val="0"/>
              </a:spcAft>
              <a:buFont typeface="Arial" pitchFamily="34" charset="0"/>
              <a:buChar char="•"/>
              <a:defRPr/>
            </a:pPr>
            <a:r>
              <a:rPr lang="en-US" sz="2800" dirty="0" smtClean="0"/>
              <a:t>Too much food, fat, salt</a:t>
            </a:r>
          </a:p>
          <a:p>
            <a:pPr fontAlgn="auto">
              <a:spcAft>
                <a:spcPts val="0"/>
              </a:spcAft>
              <a:buFont typeface="Arial" pitchFamily="34" charset="0"/>
              <a:buChar char="•"/>
              <a:defRPr/>
            </a:pPr>
            <a:r>
              <a:rPr lang="en-US" sz="2800" dirty="0" smtClean="0"/>
              <a:t>CMV drivers’ favorite foods: steak &amp; burgers  </a:t>
            </a:r>
          </a:p>
          <a:p>
            <a:pPr fontAlgn="auto">
              <a:spcAft>
                <a:spcPts val="0"/>
              </a:spcAft>
              <a:buFont typeface="Arial" pitchFamily="34" charset="0"/>
              <a:buChar char="•"/>
              <a:defRPr/>
            </a:pPr>
            <a:r>
              <a:rPr lang="en-US" sz="2800" dirty="0" smtClean="0"/>
              <a:t>Leading causes of death related to what people eat</a:t>
            </a:r>
          </a:p>
          <a:p>
            <a:pPr fontAlgn="auto">
              <a:spcAft>
                <a:spcPts val="0"/>
              </a:spcAft>
              <a:buFont typeface="Arial" pitchFamily="34" charset="0"/>
              <a:buChar char="•"/>
              <a:defRPr/>
            </a:pPr>
            <a:r>
              <a:rPr lang="en-US" sz="2800" dirty="0" smtClean="0"/>
              <a:t>Many fried and processed foods are not healthful</a:t>
            </a:r>
          </a:p>
          <a:p>
            <a:pPr fontAlgn="auto">
              <a:spcAft>
                <a:spcPts val="0"/>
              </a:spcAft>
              <a:buFont typeface="Arial" pitchFamily="34" charset="0"/>
              <a:buChar char="•"/>
              <a:defRPr/>
            </a:pPr>
            <a:r>
              <a:rPr lang="en-US" sz="2800" b="1" u="sng" dirty="0" smtClean="0">
                <a:solidFill>
                  <a:srgbClr val="006600"/>
                </a:solidFill>
              </a:rPr>
              <a:t>Good foods</a:t>
            </a:r>
            <a:r>
              <a:rPr lang="en-US" sz="2800" b="1" dirty="0" smtClean="0">
                <a:solidFill>
                  <a:srgbClr val="006600"/>
                </a:solidFill>
              </a:rPr>
              <a:t>: grains, fruits, vegetables, low-fat milk products, lean meats, fish, nuts</a:t>
            </a:r>
            <a:endParaRPr lang="en-US" sz="2800" dirty="0">
              <a:solidFill>
                <a:srgbClr val="006600"/>
              </a:solidFill>
            </a:endParaRPr>
          </a:p>
        </p:txBody>
      </p:sp>
      <p:pic>
        <p:nvPicPr>
          <p:cNvPr id="200707" name="Picture 2" title="Fast food"/>
          <p:cNvPicPr>
            <a:picLocks noChangeAspect="1" noChangeArrowheads="1"/>
          </p:cNvPicPr>
          <p:nvPr/>
        </p:nvPicPr>
        <p:blipFill>
          <a:blip r:embed="rId3" cstate="print"/>
          <a:srcRect/>
          <a:stretch>
            <a:fillRect/>
          </a:stretch>
        </p:blipFill>
        <p:spPr bwMode="auto">
          <a:xfrm>
            <a:off x="6332538" y="1677988"/>
            <a:ext cx="2638425" cy="1751012"/>
          </a:xfrm>
          <a:prstGeom prst="rect">
            <a:avLst/>
          </a:prstGeom>
          <a:noFill/>
          <a:ln w="9525">
            <a:noFill/>
            <a:miter lim="800000"/>
            <a:headEnd/>
            <a:tailEnd/>
          </a:ln>
        </p:spPr>
      </p:pic>
      <p:pic>
        <p:nvPicPr>
          <p:cNvPr id="200708" name="Picture 3" title="Man choosing healthy foods at the grocery store"/>
          <p:cNvPicPr>
            <a:picLocks noChangeAspect="1" noChangeArrowheads="1"/>
          </p:cNvPicPr>
          <p:nvPr/>
        </p:nvPicPr>
        <p:blipFill>
          <a:blip r:embed="rId4" cstate="print"/>
          <a:srcRect/>
          <a:stretch>
            <a:fillRect/>
          </a:stretch>
        </p:blipFill>
        <p:spPr bwMode="auto">
          <a:xfrm>
            <a:off x="6672263" y="4495800"/>
            <a:ext cx="2301875" cy="15271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p:txBody>
          <a:bodyPr/>
          <a:lstStyle/>
          <a:p>
            <a:pPr>
              <a:lnSpc>
                <a:spcPts val="4575"/>
              </a:lnSpc>
            </a:pPr>
            <a:r>
              <a:rPr lang="en-US" dirty="0" smtClean="0"/>
              <a:t>Diet &amp; Nutrition (2 of 2) </a:t>
            </a:r>
          </a:p>
        </p:txBody>
      </p:sp>
      <p:sp>
        <p:nvSpPr>
          <p:cNvPr id="202754" name="Content Placeholder 2"/>
          <p:cNvSpPr>
            <a:spLocks noGrp="1"/>
          </p:cNvSpPr>
          <p:nvPr>
            <p:ph idx="1"/>
          </p:nvPr>
        </p:nvSpPr>
        <p:spPr>
          <a:xfrm>
            <a:off x="457200" y="1600200"/>
            <a:ext cx="6019800" cy="4525963"/>
          </a:xfrm>
        </p:spPr>
        <p:txBody>
          <a:bodyPr/>
          <a:lstStyle/>
          <a:p>
            <a:pPr>
              <a:buFont typeface="Arial" charset="0"/>
              <a:buNone/>
            </a:pPr>
            <a:r>
              <a:rPr lang="en-US" sz="2800" u="sng" dirty="0" smtClean="0"/>
              <a:t>Simple Behavioral Goals</a:t>
            </a:r>
            <a:r>
              <a:rPr lang="en-US" sz="2800" dirty="0" smtClean="0"/>
              <a:t>:</a:t>
            </a:r>
          </a:p>
          <a:p>
            <a:r>
              <a:rPr lang="en-US" sz="2800" i="1" dirty="0" smtClean="0"/>
              <a:t>Strive for Five</a:t>
            </a:r>
            <a:r>
              <a:rPr lang="en-US" sz="2800" dirty="0" smtClean="0"/>
              <a:t>: 5 servings of fruits or vegetables daily</a:t>
            </a:r>
          </a:p>
          <a:p>
            <a:r>
              <a:rPr lang="en-US" sz="2800" dirty="0" smtClean="0"/>
              <a:t>Replace bad fats (e.g., chips) with good fats (e.g., nuts)</a:t>
            </a:r>
          </a:p>
          <a:p>
            <a:r>
              <a:rPr lang="en-US" sz="2800" dirty="0" smtClean="0"/>
              <a:t>Replace bad carbs (e.g., sweets, potatoes) with good carbs (e.g., whole grains)</a:t>
            </a:r>
          </a:p>
          <a:p>
            <a:r>
              <a:rPr lang="en-US" sz="2800" dirty="0" smtClean="0"/>
              <a:t>Replace sweet drinks with water</a:t>
            </a:r>
          </a:p>
        </p:txBody>
      </p:sp>
      <p:pic>
        <p:nvPicPr>
          <p:cNvPr id="202755" name="Picture 2" title="Woman eating cereal and fruit"/>
          <p:cNvPicPr>
            <a:picLocks noChangeAspect="1" noChangeArrowheads="1"/>
          </p:cNvPicPr>
          <p:nvPr/>
        </p:nvPicPr>
        <p:blipFill>
          <a:blip r:embed="rId3" cstate="print"/>
          <a:srcRect/>
          <a:stretch>
            <a:fillRect/>
          </a:stretch>
        </p:blipFill>
        <p:spPr bwMode="auto">
          <a:xfrm>
            <a:off x="6602413" y="1981200"/>
            <a:ext cx="2133600" cy="32004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pPr>
              <a:lnSpc>
                <a:spcPts val="4575"/>
              </a:lnSpc>
            </a:pPr>
            <a:r>
              <a:rPr lang="en-US" sz="4900" dirty="0" smtClean="0"/>
              <a:t>Exercise (1 of 2) </a:t>
            </a:r>
            <a:endParaRPr lang="en-US" dirty="0" smtClean="0"/>
          </a:p>
        </p:txBody>
      </p:sp>
      <p:sp>
        <p:nvSpPr>
          <p:cNvPr id="3" name="Content Placeholder 2"/>
          <p:cNvSpPr>
            <a:spLocks noGrp="1"/>
          </p:cNvSpPr>
          <p:nvPr>
            <p:ph idx="1"/>
          </p:nvPr>
        </p:nvSpPr>
        <p:spPr>
          <a:xfrm>
            <a:off x="457200" y="1600200"/>
            <a:ext cx="6096000" cy="4648200"/>
          </a:xfrm>
        </p:spPr>
        <p:txBody>
          <a:bodyPr rtlCol="0">
            <a:normAutofit fontScale="85000" lnSpcReduction="20000"/>
          </a:bodyPr>
          <a:lstStyle/>
          <a:p>
            <a:pPr fontAlgn="auto">
              <a:spcAft>
                <a:spcPts val="0"/>
              </a:spcAft>
              <a:buFont typeface="Arial" pitchFamily="34" charset="0"/>
              <a:buChar char="•"/>
              <a:defRPr/>
            </a:pPr>
            <a:r>
              <a:rPr lang="en-US" dirty="0" smtClean="0"/>
              <a:t>Recommendation:</a:t>
            </a:r>
          </a:p>
          <a:p>
            <a:pPr lvl="1" fontAlgn="auto">
              <a:spcAft>
                <a:spcPts val="0"/>
              </a:spcAft>
              <a:buFont typeface="Arial" pitchFamily="34" charset="0"/>
              <a:buChar char="–"/>
              <a:defRPr/>
            </a:pPr>
            <a:r>
              <a:rPr lang="en-US" b="1" dirty="0" smtClean="0"/>
              <a:t>2.5 hours per week aerobic exercise </a:t>
            </a:r>
            <a:r>
              <a:rPr lang="en-US" dirty="0" smtClean="0"/>
              <a:t>(e.g., fast walking)</a:t>
            </a:r>
          </a:p>
          <a:p>
            <a:pPr lvl="1" fontAlgn="auto">
              <a:spcAft>
                <a:spcPts val="0"/>
              </a:spcAft>
              <a:buFont typeface="Arial" pitchFamily="34" charset="0"/>
              <a:buChar char="–"/>
              <a:defRPr/>
            </a:pPr>
            <a:r>
              <a:rPr lang="en-US" b="1" dirty="0" smtClean="0"/>
              <a:t>+ Muscle-strengthening workouts </a:t>
            </a:r>
            <a:r>
              <a:rPr lang="en-US" dirty="0" smtClean="0"/>
              <a:t>twice a week (e.g., weightlifting, pushups).</a:t>
            </a:r>
          </a:p>
          <a:p>
            <a:pPr fontAlgn="auto">
              <a:spcAft>
                <a:spcPts val="0"/>
              </a:spcAft>
              <a:buFont typeface="Arial" pitchFamily="34" charset="0"/>
              <a:buChar char="•"/>
              <a:defRPr/>
            </a:pPr>
            <a:r>
              <a:rPr lang="en-US" dirty="0" smtClean="0"/>
              <a:t>Benefits:</a:t>
            </a:r>
          </a:p>
          <a:p>
            <a:pPr lvl="1" fontAlgn="auto">
              <a:spcAft>
                <a:spcPts val="0"/>
              </a:spcAft>
              <a:buFont typeface="Arial" pitchFamily="34" charset="0"/>
              <a:buChar char="–"/>
              <a:defRPr/>
            </a:pPr>
            <a:r>
              <a:rPr lang="en-US" dirty="0" smtClean="0"/>
              <a:t>Improves digestion</a:t>
            </a:r>
          </a:p>
          <a:p>
            <a:pPr lvl="1" fontAlgn="auto">
              <a:spcAft>
                <a:spcPts val="0"/>
              </a:spcAft>
              <a:buFont typeface="Arial" pitchFamily="34" charset="0"/>
              <a:buChar char="–"/>
              <a:defRPr/>
            </a:pPr>
            <a:r>
              <a:rPr lang="en-US" dirty="0" smtClean="0"/>
              <a:t>Reduces weight</a:t>
            </a:r>
          </a:p>
          <a:p>
            <a:pPr lvl="1" fontAlgn="auto">
              <a:spcAft>
                <a:spcPts val="0"/>
              </a:spcAft>
              <a:buFont typeface="Arial" pitchFamily="34" charset="0"/>
              <a:buChar char="–"/>
              <a:defRPr/>
            </a:pPr>
            <a:r>
              <a:rPr lang="en-US" dirty="0" smtClean="0"/>
              <a:t>Raises energy level, mood, self-esteem</a:t>
            </a:r>
          </a:p>
          <a:p>
            <a:pPr lvl="1" fontAlgn="auto">
              <a:spcAft>
                <a:spcPts val="0"/>
              </a:spcAft>
              <a:buFont typeface="Arial" pitchFamily="34" charset="0"/>
              <a:buChar char="–"/>
              <a:defRPr/>
            </a:pPr>
            <a:r>
              <a:rPr lang="en-US" dirty="0" smtClean="0"/>
              <a:t>Reduces stress</a:t>
            </a:r>
          </a:p>
          <a:p>
            <a:pPr lvl="1" fontAlgn="auto">
              <a:spcAft>
                <a:spcPts val="0"/>
              </a:spcAft>
              <a:buFont typeface="Arial" pitchFamily="34" charset="0"/>
              <a:buChar char="–"/>
              <a:defRPr/>
            </a:pPr>
            <a:r>
              <a:rPr lang="en-US" dirty="0" smtClean="0"/>
              <a:t>Improves sleep (if 3+ hours before sleep) </a:t>
            </a:r>
          </a:p>
          <a:p>
            <a:pPr lvl="1" fontAlgn="auto">
              <a:spcAft>
                <a:spcPts val="0"/>
              </a:spcAft>
              <a:buFont typeface="Arial" pitchFamily="34" charset="0"/>
              <a:buChar char="–"/>
              <a:defRPr/>
            </a:pPr>
            <a:r>
              <a:rPr lang="en-US" dirty="0" smtClean="0"/>
              <a:t>Reduces disease risks</a:t>
            </a:r>
            <a:endParaRPr lang="en-US" dirty="0"/>
          </a:p>
        </p:txBody>
      </p:sp>
      <p:pic>
        <p:nvPicPr>
          <p:cNvPr id="204803" name="Picture 2" title="Man riding bike"/>
          <p:cNvPicPr>
            <a:picLocks noChangeAspect="1" noChangeArrowheads="1"/>
          </p:cNvPicPr>
          <p:nvPr/>
        </p:nvPicPr>
        <p:blipFill>
          <a:blip r:embed="rId3" cstate="print"/>
          <a:srcRect/>
          <a:stretch>
            <a:fillRect/>
          </a:stretch>
        </p:blipFill>
        <p:spPr bwMode="auto">
          <a:xfrm>
            <a:off x="6705600" y="2209800"/>
            <a:ext cx="1976438" cy="296068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pPr>
              <a:lnSpc>
                <a:spcPts val="4575"/>
              </a:lnSpc>
            </a:pPr>
            <a:r>
              <a:rPr lang="en-US" sz="4900" dirty="0" smtClean="0"/>
              <a:t>Exercise (2 of 2) </a:t>
            </a:r>
            <a:endParaRPr lang="en-US" dirty="0" smtClean="0"/>
          </a:p>
        </p:txBody>
      </p:sp>
      <p:sp>
        <p:nvSpPr>
          <p:cNvPr id="3" name="Content Placeholder 2"/>
          <p:cNvSpPr>
            <a:spLocks noGrp="1"/>
          </p:cNvSpPr>
          <p:nvPr>
            <p:ph idx="1"/>
          </p:nvPr>
        </p:nvSpPr>
        <p:spPr>
          <a:xfrm>
            <a:off x="457200" y="1600200"/>
            <a:ext cx="5715000" cy="4525963"/>
          </a:xfrm>
        </p:spPr>
        <p:txBody>
          <a:bodyPr rtlCol="0">
            <a:normAutofit lnSpcReduction="10000"/>
          </a:bodyPr>
          <a:lstStyle/>
          <a:p>
            <a:pPr fontAlgn="auto">
              <a:spcAft>
                <a:spcPts val="0"/>
              </a:spcAft>
              <a:buFont typeface="Arial" pitchFamily="34" charset="0"/>
              <a:buNone/>
              <a:defRPr/>
            </a:pPr>
            <a:r>
              <a:rPr lang="en-US" u="sng" dirty="0" smtClean="0"/>
              <a:t>Strategies</a:t>
            </a:r>
            <a:r>
              <a:rPr lang="en-US" dirty="0" smtClean="0"/>
              <a:t>:</a:t>
            </a:r>
          </a:p>
          <a:p>
            <a:pPr fontAlgn="auto">
              <a:spcAft>
                <a:spcPts val="0"/>
              </a:spcAft>
              <a:buFont typeface="Arial" pitchFamily="34" charset="0"/>
              <a:buChar char="•"/>
              <a:defRPr/>
            </a:pPr>
            <a:r>
              <a:rPr lang="en-US" sz="2800" dirty="0" smtClean="0"/>
              <a:t>10-minute walks twice or more per day</a:t>
            </a:r>
          </a:p>
          <a:p>
            <a:pPr fontAlgn="auto">
              <a:spcAft>
                <a:spcPts val="0"/>
              </a:spcAft>
              <a:buFont typeface="Arial" pitchFamily="34" charset="0"/>
              <a:buChar char="•"/>
              <a:defRPr/>
            </a:pPr>
            <a:r>
              <a:rPr lang="en-US" sz="2800" dirty="0" smtClean="0"/>
              <a:t>Work out more vigorously on weekends</a:t>
            </a:r>
          </a:p>
          <a:p>
            <a:pPr fontAlgn="auto">
              <a:spcAft>
                <a:spcPts val="0"/>
              </a:spcAft>
              <a:buFont typeface="Arial" pitchFamily="34" charset="0"/>
              <a:buChar char="•"/>
              <a:defRPr/>
            </a:pPr>
            <a:r>
              <a:rPr lang="en-US" sz="2800" dirty="0" smtClean="0"/>
              <a:t>Take exercise equipment with you on trips</a:t>
            </a:r>
          </a:p>
          <a:p>
            <a:pPr fontAlgn="auto">
              <a:spcAft>
                <a:spcPts val="0"/>
              </a:spcAft>
              <a:buFont typeface="Arial" pitchFamily="34" charset="0"/>
              <a:buChar char="•"/>
              <a:defRPr/>
            </a:pPr>
            <a:r>
              <a:rPr lang="en-US" sz="2800" dirty="0" smtClean="0"/>
              <a:t>Keep a record of your exercise</a:t>
            </a:r>
          </a:p>
          <a:p>
            <a:pPr fontAlgn="auto">
              <a:spcAft>
                <a:spcPts val="0"/>
              </a:spcAft>
              <a:buFont typeface="Arial" pitchFamily="34" charset="0"/>
              <a:buChar char="•"/>
              <a:defRPr/>
            </a:pPr>
            <a:r>
              <a:rPr lang="en-US" sz="2800" dirty="0" smtClean="0"/>
              <a:t>Set daily and weekly goals</a:t>
            </a:r>
          </a:p>
          <a:p>
            <a:pPr fontAlgn="auto">
              <a:spcAft>
                <a:spcPts val="0"/>
              </a:spcAft>
              <a:buFont typeface="Arial" pitchFamily="34" charset="0"/>
              <a:buChar char="•"/>
              <a:defRPr/>
            </a:pPr>
            <a:r>
              <a:rPr lang="en-US" sz="2800" dirty="0" smtClean="0"/>
              <a:t>Find out what you like and do it!</a:t>
            </a:r>
            <a:endParaRPr lang="en-US" sz="2800" dirty="0"/>
          </a:p>
        </p:txBody>
      </p:sp>
      <p:pic>
        <p:nvPicPr>
          <p:cNvPr id="206851" name="Picture 2" title="Shoes walking away"/>
          <p:cNvPicPr>
            <a:picLocks noChangeAspect="1" noChangeArrowheads="1"/>
          </p:cNvPicPr>
          <p:nvPr/>
        </p:nvPicPr>
        <p:blipFill>
          <a:blip r:embed="rId3" cstate="print"/>
          <a:srcRect/>
          <a:stretch>
            <a:fillRect/>
          </a:stretch>
        </p:blipFill>
        <p:spPr bwMode="auto">
          <a:xfrm>
            <a:off x="6248400" y="1981200"/>
            <a:ext cx="2767013" cy="1835150"/>
          </a:xfrm>
          <a:prstGeom prst="rect">
            <a:avLst/>
          </a:prstGeom>
          <a:noFill/>
          <a:ln w="9525">
            <a:noFill/>
            <a:miter lim="800000"/>
            <a:headEnd/>
            <a:tailEnd/>
          </a:ln>
        </p:spPr>
      </p:pic>
      <p:pic>
        <p:nvPicPr>
          <p:cNvPr id="2050" name="Picture 2" title="Man strength training"/>
          <p:cNvPicPr>
            <a:picLocks noChangeAspect="1" noChangeArrowheads="1"/>
          </p:cNvPicPr>
          <p:nvPr/>
        </p:nvPicPr>
        <p:blipFill>
          <a:blip r:embed="rId4" cstate="print"/>
          <a:srcRect/>
          <a:stretch>
            <a:fillRect/>
          </a:stretch>
        </p:blipFill>
        <p:spPr bwMode="auto">
          <a:xfrm>
            <a:off x="6477000" y="4038600"/>
            <a:ext cx="2514600" cy="2514600"/>
          </a:xfrm>
          <a:prstGeom prst="rect">
            <a:avLst/>
          </a:prstGeom>
          <a:noFill/>
        </p:spPr>
      </p:pic>
    </p:spTree>
  </p:cSld>
  <p:clrMapOvr>
    <a:masterClrMapping/>
  </p:clrMapOvr>
  <p:transition spd="slow">
    <p:wip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pPr>
              <a:lnSpc>
                <a:spcPts val="4575"/>
              </a:lnSpc>
            </a:pPr>
            <a:r>
              <a:rPr lang="en-US" sz="4900" dirty="0" smtClean="0"/>
              <a:t>Weight </a:t>
            </a:r>
            <a:endParaRPr lang="en-US" dirty="0" smtClean="0"/>
          </a:p>
        </p:txBody>
      </p:sp>
      <p:sp>
        <p:nvSpPr>
          <p:cNvPr id="3" name="Content Placeholder 2"/>
          <p:cNvSpPr>
            <a:spLocks noGrp="1"/>
          </p:cNvSpPr>
          <p:nvPr>
            <p:ph idx="1"/>
          </p:nvPr>
        </p:nvSpPr>
        <p:spPr>
          <a:xfrm>
            <a:off x="533400" y="1463675"/>
            <a:ext cx="8229600" cy="4525963"/>
          </a:xfrm>
        </p:spPr>
        <p:txBody>
          <a:bodyPr rtlCol="0">
            <a:noAutofit/>
          </a:bodyPr>
          <a:lstStyle/>
          <a:p>
            <a:pPr marL="342900" lvl="1" indent="-342900" fontAlgn="auto">
              <a:spcBef>
                <a:spcPts val="0"/>
              </a:spcBef>
              <a:spcAft>
                <a:spcPts val="0"/>
              </a:spcAft>
              <a:buFont typeface="Arial" pitchFamily="34" charset="0"/>
              <a:buChar char="•"/>
              <a:defRPr/>
            </a:pPr>
            <a:r>
              <a:rPr lang="en-US" sz="2400" dirty="0" smtClean="0"/>
              <a:t>CMV drivers:</a:t>
            </a:r>
          </a:p>
          <a:p>
            <a:pPr marL="742950" lvl="2" indent="-342900" fontAlgn="auto">
              <a:spcBef>
                <a:spcPts val="0"/>
              </a:spcBef>
              <a:spcAft>
                <a:spcPts val="0"/>
              </a:spcAft>
              <a:buFont typeface="Arial" pitchFamily="34" charset="0"/>
              <a:buChar char="•"/>
              <a:defRPr/>
            </a:pPr>
            <a:r>
              <a:rPr lang="en-US" dirty="0" smtClean="0"/>
              <a:t>~50% are obese</a:t>
            </a:r>
          </a:p>
          <a:p>
            <a:pPr marL="742950" lvl="2" indent="-342900" fontAlgn="auto">
              <a:spcBef>
                <a:spcPts val="0"/>
              </a:spcBef>
              <a:spcAft>
                <a:spcPts val="0"/>
              </a:spcAft>
              <a:buFont typeface="Arial" pitchFamily="34" charset="0"/>
              <a:buChar char="•"/>
              <a:defRPr/>
            </a:pPr>
            <a:r>
              <a:rPr lang="en-US" dirty="0" smtClean="0"/>
              <a:t>Another ~25% are overweight</a:t>
            </a:r>
          </a:p>
          <a:p>
            <a:pPr fontAlgn="auto">
              <a:spcBef>
                <a:spcPts val="0"/>
              </a:spcBef>
              <a:spcAft>
                <a:spcPts val="0"/>
              </a:spcAft>
              <a:buFont typeface="Arial" pitchFamily="34" charset="0"/>
              <a:buChar char="•"/>
              <a:defRPr/>
            </a:pPr>
            <a:r>
              <a:rPr lang="en-US" sz="2400" dirty="0" smtClean="0"/>
              <a:t>Body-Mass Index (BMI)</a:t>
            </a:r>
          </a:p>
          <a:p>
            <a:pPr lvl="1" fontAlgn="auto">
              <a:spcBef>
                <a:spcPts val="0"/>
              </a:spcBef>
              <a:spcAft>
                <a:spcPts val="0"/>
              </a:spcAft>
              <a:buFont typeface="Arial" pitchFamily="34" charset="0"/>
              <a:buChar char="–"/>
              <a:defRPr/>
            </a:pPr>
            <a:r>
              <a:rPr lang="en-US" sz="2400" dirty="0" smtClean="0"/>
              <a:t>Weight/Height</a:t>
            </a:r>
            <a:r>
              <a:rPr lang="en-US" sz="2400" b="1" baseline="30000" dirty="0" smtClean="0"/>
              <a:t>2</a:t>
            </a:r>
            <a:r>
              <a:rPr lang="en-US" sz="2400" dirty="0" smtClean="0"/>
              <a:t> × 703</a:t>
            </a:r>
          </a:p>
          <a:p>
            <a:pPr lvl="1" fontAlgn="auto">
              <a:spcBef>
                <a:spcPts val="0"/>
              </a:spcBef>
              <a:spcAft>
                <a:spcPts val="0"/>
              </a:spcAft>
              <a:buFont typeface="Arial" pitchFamily="34" charset="0"/>
              <a:buChar char="–"/>
              <a:defRPr/>
            </a:pPr>
            <a:r>
              <a:rPr lang="en-US" sz="2400" dirty="0" smtClean="0"/>
              <a:t>Scale:</a:t>
            </a:r>
          </a:p>
          <a:p>
            <a:pPr lvl="2" fontAlgn="auto">
              <a:spcBef>
                <a:spcPts val="0"/>
              </a:spcBef>
              <a:spcAft>
                <a:spcPts val="0"/>
              </a:spcAft>
              <a:buFont typeface="Arial" pitchFamily="34" charset="0"/>
              <a:buChar char="•"/>
              <a:defRPr/>
            </a:pPr>
            <a:r>
              <a:rPr lang="en-US" dirty="0" smtClean="0"/>
              <a:t>&lt;25 = normal</a:t>
            </a:r>
          </a:p>
          <a:p>
            <a:pPr lvl="2" fontAlgn="auto">
              <a:spcBef>
                <a:spcPts val="0"/>
              </a:spcBef>
              <a:spcAft>
                <a:spcPts val="0"/>
              </a:spcAft>
              <a:buFont typeface="Arial" pitchFamily="34" charset="0"/>
              <a:buChar char="•"/>
              <a:defRPr/>
            </a:pPr>
            <a:r>
              <a:rPr lang="en-US" dirty="0" smtClean="0"/>
              <a:t>25-30 = overweight</a:t>
            </a:r>
          </a:p>
          <a:p>
            <a:pPr lvl="2" fontAlgn="auto">
              <a:spcBef>
                <a:spcPts val="0"/>
              </a:spcBef>
              <a:spcAft>
                <a:spcPts val="0"/>
              </a:spcAft>
              <a:buFont typeface="Arial" pitchFamily="34" charset="0"/>
              <a:buChar char="•"/>
              <a:defRPr/>
            </a:pPr>
            <a:r>
              <a:rPr lang="en-US" dirty="0" smtClean="0"/>
              <a:t>&gt;30 = obese</a:t>
            </a:r>
          </a:p>
          <a:p>
            <a:pPr fontAlgn="auto">
              <a:spcBef>
                <a:spcPts val="0"/>
              </a:spcBef>
              <a:spcAft>
                <a:spcPts val="0"/>
              </a:spcAft>
              <a:buFont typeface="Arial" pitchFamily="34" charset="0"/>
              <a:buChar char="•"/>
              <a:defRPr/>
            </a:pPr>
            <a:r>
              <a:rPr lang="en-US" sz="2400" dirty="0" smtClean="0"/>
              <a:t>Being overweight/obese increases risks of heart                   disease, high blood pressure, Diabetes, OSA,                          other injuries, and some cancers</a:t>
            </a:r>
          </a:p>
          <a:p>
            <a:pPr fontAlgn="auto">
              <a:spcBef>
                <a:spcPts val="0"/>
              </a:spcBef>
              <a:spcAft>
                <a:spcPts val="0"/>
              </a:spcAft>
              <a:buFont typeface="Arial" pitchFamily="34" charset="0"/>
              <a:buChar char="•"/>
              <a:defRPr/>
            </a:pPr>
            <a:r>
              <a:rPr lang="en-US" sz="2400" dirty="0" smtClean="0"/>
              <a:t>Strategies:  </a:t>
            </a:r>
            <a:r>
              <a:rPr lang="en-US" sz="2400" b="1" dirty="0" smtClean="0"/>
              <a:t>diet</a:t>
            </a:r>
            <a:r>
              <a:rPr lang="en-US" sz="2400" dirty="0" smtClean="0"/>
              <a:t> and </a:t>
            </a:r>
            <a:r>
              <a:rPr lang="en-US" sz="2400" b="1" dirty="0" smtClean="0"/>
              <a:t>exercise</a:t>
            </a:r>
            <a:endParaRPr lang="en-US" sz="2400" b="1" dirty="0"/>
          </a:p>
        </p:txBody>
      </p:sp>
      <p:pic>
        <p:nvPicPr>
          <p:cNvPr id="208899" name="Picture 2" title="Scale with tape measure"/>
          <p:cNvPicPr>
            <a:picLocks noChangeAspect="1" noChangeArrowheads="1"/>
          </p:cNvPicPr>
          <p:nvPr/>
        </p:nvPicPr>
        <p:blipFill>
          <a:blip r:embed="rId3" cstate="print"/>
          <a:srcRect/>
          <a:stretch>
            <a:fillRect/>
          </a:stretch>
        </p:blipFill>
        <p:spPr bwMode="auto">
          <a:xfrm>
            <a:off x="5573713" y="1676400"/>
            <a:ext cx="1890712" cy="1779588"/>
          </a:xfrm>
          <a:prstGeom prst="rect">
            <a:avLst/>
          </a:prstGeom>
          <a:noFill/>
          <a:ln w="9525">
            <a:noFill/>
            <a:miter lim="800000"/>
            <a:headEnd/>
            <a:tailEnd/>
          </a:ln>
        </p:spPr>
      </p:pic>
      <p:pic>
        <p:nvPicPr>
          <p:cNvPr id="208900" name="Picture 3" title="Fat man sleeping"/>
          <p:cNvPicPr>
            <a:picLocks noChangeAspect="1" noChangeArrowheads="1"/>
          </p:cNvPicPr>
          <p:nvPr/>
        </p:nvPicPr>
        <p:blipFill>
          <a:blip r:embed="rId4" cstate="print"/>
          <a:srcRect/>
          <a:stretch>
            <a:fillRect/>
          </a:stretch>
        </p:blipFill>
        <p:spPr bwMode="auto">
          <a:xfrm>
            <a:off x="7239000" y="3486150"/>
            <a:ext cx="1570038" cy="2093913"/>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pPr>
              <a:lnSpc>
                <a:spcPts val="4575"/>
              </a:lnSpc>
            </a:pPr>
            <a:r>
              <a:rPr lang="en-US" dirty="0" smtClean="0"/>
              <a:t>Smoking &amp; Other Tobacco Use </a:t>
            </a:r>
          </a:p>
        </p:txBody>
      </p:sp>
      <p:sp>
        <p:nvSpPr>
          <p:cNvPr id="210946" name="Content Placeholder 2"/>
          <p:cNvSpPr>
            <a:spLocks noGrp="1"/>
          </p:cNvSpPr>
          <p:nvPr>
            <p:ph idx="1"/>
          </p:nvPr>
        </p:nvSpPr>
        <p:spPr>
          <a:xfrm>
            <a:off x="457200" y="1447800"/>
            <a:ext cx="8205788" cy="4525963"/>
          </a:xfrm>
        </p:spPr>
        <p:txBody>
          <a:bodyPr/>
          <a:lstStyle/>
          <a:p>
            <a:pPr>
              <a:spcBef>
                <a:spcPct val="0"/>
              </a:spcBef>
            </a:pPr>
            <a:r>
              <a:rPr lang="en-US" sz="2400" dirty="0" smtClean="0"/>
              <a:t>Leading preventable cause of disease, death, and disability</a:t>
            </a:r>
          </a:p>
          <a:p>
            <a:pPr>
              <a:spcBef>
                <a:spcPct val="0"/>
              </a:spcBef>
            </a:pPr>
            <a:r>
              <a:rPr lang="en-US" sz="2400" dirty="0" smtClean="0"/>
              <a:t>~20% of Americans smoke, but nearly </a:t>
            </a:r>
            <a:r>
              <a:rPr lang="en-US" sz="2400" b="1" dirty="0" smtClean="0"/>
              <a:t>half</a:t>
            </a:r>
            <a:r>
              <a:rPr lang="en-US" sz="2400" dirty="0" smtClean="0"/>
              <a:t> of CMV drivers do</a:t>
            </a:r>
          </a:p>
          <a:p>
            <a:pPr>
              <a:spcBef>
                <a:spcPct val="0"/>
              </a:spcBef>
            </a:pPr>
            <a:r>
              <a:rPr lang="en-US" sz="2400" dirty="0" smtClean="0"/>
              <a:t>Causes lung cancer, COPD and other lung diseases,                        heart disease, and many other medical conditions</a:t>
            </a:r>
          </a:p>
          <a:p>
            <a:r>
              <a:rPr lang="en-US" sz="2400" dirty="0" smtClean="0"/>
              <a:t>&gt;$1,000 per year in medical costs for each smoker</a:t>
            </a:r>
          </a:p>
          <a:p>
            <a:r>
              <a:rPr lang="en-US" sz="2400" dirty="0" smtClean="0"/>
              <a:t>Reduces oxygen flow to the brain; worsens OSA</a:t>
            </a:r>
          </a:p>
          <a:p>
            <a:r>
              <a:rPr lang="en-US" sz="2400" dirty="0" smtClean="0"/>
              <a:t>Strategy:  </a:t>
            </a:r>
            <a:r>
              <a:rPr lang="en-US" sz="2400" b="1" i="1" dirty="0" smtClean="0"/>
              <a:t>QUIT!!!</a:t>
            </a:r>
          </a:p>
          <a:p>
            <a:pPr lvl="1">
              <a:spcBef>
                <a:spcPct val="0"/>
              </a:spcBef>
            </a:pPr>
            <a:r>
              <a:rPr lang="en-US" sz="2400" dirty="0" smtClean="0"/>
              <a:t>See your doctor</a:t>
            </a:r>
          </a:p>
          <a:p>
            <a:pPr lvl="1">
              <a:spcBef>
                <a:spcPct val="0"/>
              </a:spcBef>
            </a:pPr>
            <a:r>
              <a:rPr lang="en-US" sz="2400" dirty="0" smtClean="0"/>
              <a:t>Call 1-800-QUIT-NOW</a:t>
            </a:r>
          </a:p>
          <a:p>
            <a:pPr lvl="1">
              <a:spcBef>
                <a:spcPct val="0"/>
              </a:spcBef>
            </a:pPr>
            <a:r>
              <a:rPr lang="en-US" sz="2400" dirty="0" smtClean="0"/>
              <a:t>Click </a:t>
            </a:r>
            <a:r>
              <a:rPr lang="en-US" sz="2400" dirty="0" smtClean="0">
                <a:hlinkClick r:id="rId3"/>
              </a:rPr>
              <a:t>www.smokefree.gov</a:t>
            </a:r>
            <a:r>
              <a:rPr lang="en-US" sz="2400" dirty="0" smtClean="0"/>
              <a:t> or</a:t>
            </a:r>
            <a:endParaRPr lang="en-US" sz="2400" dirty="0"/>
          </a:p>
          <a:p>
            <a:pPr lvl="1">
              <a:spcBef>
                <a:spcPct val="0"/>
              </a:spcBef>
            </a:pPr>
            <a:r>
              <a:rPr lang="en-US" sz="2400" dirty="0" smtClean="0"/>
              <a:t>Click </a:t>
            </a:r>
            <a:r>
              <a:rPr lang="en-US" sz="2400" u="sng" dirty="0" smtClean="0">
                <a:hlinkClick r:id="rId4"/>
              </a:rPr>
              <a:t>www.hc-sc.gc.ca</a:t>
            </a:r>
            <a:endParaRPr lang="en-US" sz="2400" dirty="0" smtClean="0"/>
          </a:p>
        </p:txBody>
      </p:sp>
      <p:pic>
        <p:nvPicPr>
          <p:cNvPr id="210947" name="Picture 3" title="Truck driver smoking with X overlay"/>
          <p:cNvPicPr>
            <a:picLocks noChangeAspect="1" noChangeArrowheads="1"/>
          </p:cNvPicPr>
          <p:nvPr/>
        </p:nvPicPr>
        <p:blipFill>
          <a:blip r:embed="rId5" cstate="print"/>
          <a:srcRect/>
          <a:stretch>
            <a:fillRect/>
          </a:stretch>
        </p:blipFill>
        <p:spPr bwMode="auto">
          <a:xfrm>
            <a:off x="5915025" y="4159250"/>
            <a:ext cx="2835275" cy="1497013"/>
          </a:xfrm>
          <a:prstGeom prst="rect">
            <a:avLst/>
          </a:prstGeom>
          <a:noFill/>
          <a:ln w="9525">
            <a:noFill/>
            <a:miter lim="800000"/>
            <a:headEnd/>
            <a:tailEnd/>
          </a:ln>
        </p:spPr>
      </p:pic>
      <p:cxnSp>
        <p:nvCxnSpPr>
          <p:cNvPr id="5" name="Straight Connector 4"/>
          <p:cNvCxnSpPr/>
          <p:nvPr/>
        </p:nvCxnSpPr>
        <p:spPr>
          <a:xfrm flipV="1">
            <a:off x="5943600" y="4343400"/>
            <a:ext cx="2819400" cy="129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43600" y="4343400"/>
            <a:ext cx="2819400" cy="129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pPr>
              <a:lnSpc>
                <a:spcPts val="4575"/>
              </a:lnSpc>
            </a:pPr>
            <a:r>
              <a:rPr lang="en-US" dirty="0" smtClean="0"/>
              <a:t>Stress (1 of 2) </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n-US" u="sng" dirty="0" smtClean="0"/>
              <a:t>Symptoms</a:t>
            </a:r>
            <a:r>
              <a:rPr lang="en-US" dirty="0" smtClean="0"/>
              <a:t>:</a:t>
            </a:r>
          </a:p>
          <a:p>
            <a:pPr fontAlgn="auto">
              <a:spcAft>
                <a:spcPts val="0"/>
              </a:spcAft>
              <a:buFont typeface="Arial" pitchFamily="34" charset="0"/>
              <a:buChar char="•"/>
              <a:defRPr/>
            </a:pPr>
            <a:r>
              <a:rPr lang="en-US" dirty="0" smtClean="0"/>
              <a:t>Headaches</a:t>
            </a:r>
          </a:p>
          <a:p>
            <a:pPr fontAlgn="auto">
              <a:spcAft>
                <a:spcPts val="0"/>
              </a:spcAft>
              <a:buFont typeface="Arial" pitchFamily="34" charset="0"/>
              <a:buChar char="•"/>
              <a:defRPr/>
            </a:pPr>
            <a:r>
              <a:rPr lang="en-US" dirty="0" smtClean="0"/>
              <a:t>Sleep disturbances</a:t>
            </a:r>
          </a:p>
          <a:p>
            <a:pPr fontAlgn="auto">
              <a:spcAft>
                <a:spcPts val="0"/>
              </a:spcAft>
              <a:buFont typeface="Arial" pitchFamily="34" charset="0"/>
              <a:buChar char="•"/>
              <a:defRPr/>
            </a:pPr>
            <a:r>
              <a:rPr lang="en-US" dirty="0" smtClean="0"/>
              <a:t>Difficulty concentrating</a:t>
            </a:r>
          </a:p>
          <a:p>
            <a:pPr fontAlgn="auto">
              <a:spcAft>
                <a:spcPts val="0"/>
              </a:spcAft>
              <a:buFont typeface="Arial" pitchFamily="34" charset="0"/>
              <a:buChar char="•"/>
              <a:defRPr/>
            </a:pPr>
            <a:r>
              <a:rPr lang="en-US" dirty="0" smtClean="0"/>
              <a:t>Short temper</a:t>
            </a:r>
          </a:p>
          <a:p>
            <a:pPr fontAlgn="auto">
              <a:spcAft>
                <a:spcPts val="0"/>
              </a:spcAft>
              <a:buFont typeface="Arial" pitchFamily="34" charset="0"/>
              <a:buChar char="•"/>
              <a:defRPr/>
            </a:pPr>
            <a:r>
              <a:rPr lang="en-US" dirty="0" smtClean="0"/>
              <a:t>Upset stomach</a:t>
            </a:r>
          </a:p>
          <a:p>
            <a:pPr fontAlgn="auto">
              <a:spcAft>
                <a:spcPts val="0"/>
              </a:spcAft>
              <a:buFont typeface="Arial" pitchFamily="34" charset="0"/>
              <a:buChar char="•"/>
              <a:defRPr/>
            </a:pPr>
            <a:r>
              <a:rPr lang="en-US" dirty="0" smtClean="0"/>
              <a:t>Job dissatisfaction</a:t>
            </a:r>
          </a:p>
          <a:p>
            <a:pPr fontAlgn="auto">
              <a:spcAft>
                <a:spcPts val="0"/>
              </a:spcAft>
              <a:buFont typeface="Arial" pitchFamily="34" charset="0"/>
              <a:buChar char="•"/>
              <a:defRPr/>
            </a:pPr>
            <a:r>
              <a:rPr lang="en-US" dirty="0" smtClean="0"/>
              <a:t>Low morale</a:t>
            </a:r>
          </a:p>
        </p:txBody>
      </p:sp>
      <p:pic>
        <p:nvPicPr>
          <p:cNvPr id="212995" name="Picture 1" title="Headache"/>
          <p:cNvPicPr>
            <a:picLocks noChangeAspect="1" noChangeArrowheads="1"/>
          </p:cNvPicPr>
          <p:nvPr/>
        </p:nvPicPr>
        <p:blipFill>
          <a:blip r:embed="rId3" cstate="print"/>
          <a:srcRect/>
          <a:stretch>
            <a:fillRect/>
          </a:stretch>
        </p:blipFill>
        <p:spPr bwMode="auto">
          <a:xfrm>
            <a:off x="5815013" y="1500188"/>
            <a:ext cx="3051175" cy="2290762"/>
          </a:xfrm>
          <a:prstGeom prst="rect">
            <a:avLst/>
          </a:prstGeom>
          <a:noFill/>
          <a:ln w="9525">
            <a:noFill/>
            <a:miter lim="800000"/>
            <a:headEnd/>
            <a:tailEnd/>
          </a:ln>
        </p:spPr>
      </p:pic>
      <p:pic>
        <p:nvPicPr>
          <p:cNvPr id="212996" name="Picture 2" title="Trucks in traffic backup"/>
          <p:cNvPicPr>
            <a:picLocks noChangeAspect="1" noChangeArrowheads="1"/>
          </p:cNvPicPr>
          <p:nvPr/>
        </p:nvPicPr>
        <p:blipFill>
          <a:blip r:embed="rId4" cstate="print"/>
          <a:srcRect/>
          <a:stretch>
            <a:fillRect/>
          </a:stretch>
        </p:blipFill>
        <p:spPr bwMode="auto">
          <a:xfrm>
            <a:off x="5029200" y="3886200"/>
            <a:ext cx="3032125" cy="21669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a:lnSpc>
                <a:spcPts val="4575"/>
              </a:lnSpc>
            </a:pPr>
            <a:r>
              <a:rPr lang="en-US" dirty="0" smtClean="0"/>
              <a:t>Stress (2 of 2) </a:t>
            </a:r>
          </a:p>
        </p:txBody>
      </p:sp>
      <p:sp>
        <p:nvSpPr>
          <p:cNvPr id="3" name="Content Placeholder 2"/>
          <p:cNvSpPr>
            <a:spLocks noGrp="1"/>
          </p:cNvSpPr>
          <p:nvPr>
            <p:ph idx="1"/>
          </p:nvPr>
        </p:nvSpPr>
        <p:spPr>
          <a:xfrm>
            <a:off x="533400" y="1525588"/>
            <a:ext cx="8382000" cy="4724400"/>
          </a:xfrm>
        </p:spPr>
        <p:txBody>
          <a:bodyPr rtlCol="0">
            <a:normAutofit fontScale="77500" lnSpcReduction="20000"/>
          </a:bodyPr>
          <a:lstStyle/>
          <a:p>
            <a:pPr fontAlgn="auto">
              <a:spcAft>
                <a:spcPts val="0"/>
              </a:spcAft>
              <a:buFont typeface="Arial" pitchFamily="34" charset="0"/>
              <a:buNone/>
              <a:defRPr/>
            </a:pPr>
            <a:r>
              <a:rPr lang="en-US" sz="3300" u="sng" dirty="0" smtClean="0"/>
              <a:t>Strategies</a:t>
            </a:r>
            <a:r>
              <a:rPr lang="en-US" sz="3300" dirty="0" smtClean="0"/>
              <a:t>:</a:t>
            </a:r>
          </a:p>
          <a:p>
            <a:pPr fontAlgn="auto">
              <a:spcAft>
                <a:spcPts val="0"/>
              </a:spcAft>
              <a:buFont typeface="Arial" pitchFamily="34" charset="0"/>
              <a:buChar char="•"/>
              <a:defRPr/>
            </a:pPr>
            <a:r>
              <a:rPr lang="en-US" sz="3300" dirty="0" smtClean="0"/>
              <a:t>Positive outlook and behaviors</a:t>
            </a:r>
          </a:p>
          <a:p>
            <a:pPr fontAlgn="auto">
              <a:spcAft>
                <a:spcPts val="0"/>
              </a:spcAft>
              <a:buFont typeface="Arial" pitchFamily="34" charset="0"/>
              <a:buChar char="•"/>
              <a:defRPr/>
            </a:pPr>
            <a:r>
              <a:rPr lang="en-US" sz="3300" dirty="0" smtClean="0"/>
              <a:t>Balance between work and personal life</a:t>
            </a:r>
          </a:p>
          <a:p>
            <a:pPr fontAlgn="auto">
              <a:spcAft>
                <a:spcPts val="0"/>
              </a:spcAft>
              <a:buFont typeface="Arial" pitchFamily="34" charset="0"/>
              <a:buChar char="•"/>
              <a:defRPr/>
            </a:pPr>
            <a:r>
              <a:rPr lang="en-US" sz="3300" dirty="0" smtClean="0"/>
              <a:t>Pursue personal interests</a:t>
            </a:r>
          </a:p>
          <a:p>
            <a:pPr fontAlgn="auto">
              <a:spcAft>
                <a:spcPts val="0"/>
              </a:spcAft>
              <a:buFont typeface="Arial" pitchFamily="34" charset="0"/>
              <a:buChar char="•"/>
              <a:defRPr/>
            </a:pPr>
            <a:r>
              <a:rPr lang="en-US" sz="3300" dirty="0" smtClean="0"/>
              <a:t>Support network</a:t>
            </a:r>
          </a:p>
          <a:p>
            <a:pPr fontAlgn="auto">
              <a:spcAft>
                <a:spcPts val="0"/>
              </a:spcAft>
              <a:buFont typeface="Arial" pitchFamily="34" charset="0"/>
              <a:buChar char="•"/>
              <a:defRPr/>
            </a:pPr>
            <a:r>
              <a:rPr lang="en-US" sz="3300" dirty="0" smtClean="0"/>
              <a:t>Try to improve job environment</a:t>
            </a:r>
          </a:p>
          <a:p>
            <a:pPr fontAlgn="auto">
              <a:spcAft>
                <a:spcPts val="0"/>
              </a:spcAft>
              <a:buFont typeface="Arial" pitchFamily="34" charset="0"/>
              <a:buChar char="•"/>
              <a:defRPr/>
            </a:pPr>
            <a:r>
              <a:rPr lang="en-US" sz="3300" dirty="0" smtClean="0"/>
              <a:t>Get serious about relaxing!</a:t>
            </a:r>
          </a:p>
          <a:p>
            <a:pPr lvl="1" fontAlgn="auto">
              <a:spcAft>
                <a:spcPts val="0"/>
              </a:spcAft>
              <a:buFont typeface="Arial" pitchFamily="34" charset="0"/>
              <a:buChar char="–"/>
              <a:defRPr/>
            </a:pPr>
            <a:r>
              <a:rPr lang="en-US" dirty="0" smtClean="0"/>
              <a:t>Relaxation breathing</a:t>
            </a:r>
          </a:p>
          <a:p>
            <a:pPr lvl="1" fontAlgn="auto">
              <a:spcAft>
                <a:spcPts val="0"/>
              </a:spcAft>
              <a:buFont typeface="Arial" pitchFamily="34" charset="0"/>
              <a:buChar char="–"/>
              <a:defRPr/>
            </a:pPr>
            <a:r>
              <a:rPr lang="en-US" dirty="0" smtClean="0"/>
              <a:t>Short walks</a:t>
            </a:r>
          </a:p>
          <a:p>
            <a:pPr lvl="1" fontAlgn="auto">
              <a:spcAft>
                <a:spcPts val="0"/>
              </a:spcAft>
              <a:buFont typeface="Arial" pitchFamily="34" charset="0"/>
              <a:buChar char="–"/>
              <a:defRPr/>
            </a:pPr>
            <a:r>
              <a:rPr lang="en-US" dirty="0" smtClean="0"/>
              <a:t>Meditation</a:t>
            </a:r>
          </a:p>
          <a:p>
            <a:pPr lvl="1" fontAlgn="auto">
              <a:spcAft>
                <a:spcPts val="0"/>
              </a:spcAft>
              <a:buFont typeface="Arial" pitchFamily="34" charset="0"/>
              <a:buChar char="–"/>
              <a:defRPr/>
            </a:pPr>
            <a:r>
              <a:rPr lang="en-US" dirty="0" smtClean="0"/>
              <a:t>Reading</a:t>
            </a:r>
          </a:p>
          <a:p>
            <a:pPr lvl="1" fontAlgn="auto">
              <a:spcAft>
                <a:spcPts val="0"/>
              </a:spcAft>
              <a:buFont typeface="Arial" pitchFamily="34" charset="0"/>
              <a:buChar char="–"/>
              <a:defRPr/>
            </a:pPr>
            <a:r>
              <a:rPr lang="en-US" dirty="0" smtClean="0"/>
              <a:t>Find method that works best for you </a:t>
            </a:r>
            <a:endParaRPr lang="en-US" dirty="0"/>
          </a:p>
        </p:txBody>
      </p:sp>
      <p:pic>
        <p:nvPicPr>
          <p:cNvPr id="215043" name="Picture 2" title="Man walking in snow with dog"/>
          <p:cNvPicPr>
            <a:picLocks noChangeAspect="1" noChangeArrowheads="1"/>
          </p:cNvPicPr>
          <p:nvPr/>
        </p:nvPicPr>
        <p:blipFill>
          <a:blip r:embed="rId3" cstate="print"/>
          <a:srcRect/>
          <a:stretch>
            <a:fillRect/>
          </a:stretch>
        </p:blipFill>
        <p:spPr bwMode="auto">
          <a:xfrm>
            <a:off x="6629400" y="2743200"/>
            <a:ext cx="2120900" cy="31781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normAutofit fontScale="90000"/>
          </a:bodyPr>
          <a:lstStyle/>
          <a:p>
            <a:pPr>
              <a:lnSpc>
                <a:spcPts val="4575"/>
              </a:lnSpc>
            </a:pPr>
            <a:r>
              <a:rPr lang="en-US" dirty="0" smtClean="0"/>
              <a:t>Personal Relationships:  </a:t>
            </a:r>
            <a:br>
              <a:rPr lang="en-US" dirty="0" smtClean="0"/>
            </a:br>
            <a:r>
              <a:rPr lang="en-US" dirty="0" smtClean="0"/>
              <a:t>Family &amp; Friends </a:t>
            </a:r>
          </a:p>
        </p:txBody>
      </p:sp>
      <p:sp>
        <p:nvSpPr>
          <p:cNvPr id="3" name="Content Placeholder 2"/>
          <p:cNvSpPr>
            <a:spLocks noGrp="1"/>
          </p:cNvSpPr>
          <p:nvPr>
            <p:ph idx="1"/>
          </p:nvPr>
        </p:nvSpPr>
        <p:spPr>
          <a:xfrm>
            <a:off x="457200" y="1600200"/>
            <a:ext cx="6248400" cy="4525963"/>
          </a:xfrm>
        </p:spPr>
        <p:txBody>
          <a:bodyPr rtlCol="0">
            <a:normAutofit fontScale="85000" lnSpcReduction="20000"/>
          </a:bodyPr>
          <a:lstStyle/>
          <a:p>
            <a:pPr fontAlgn="auto">
              <a:spcAft>
                <a:spcPts val="0"/>
              </a:spcAft>
              <a:buFont typeface="Arial" pitchFamily="34" charset="0"/>
              <a:buChar char="•"/>
              <a:defRPr/>
            </a:pPr>
            <a:r>
              <a:rPr lang="en-US" sz="3300" dirty="0" smtClean="0"/>
              <a:t>Driver survey: </a:t>
            </a:r>
            <a:r>
              <a:rPr lang="en-US" sz="3300" b="1" dirty="0" smtClean="0"/>
              <a:t>Lack of family time </a:t>
            </a:r>
            <a:r>
              <a:rPr lang="en-US" sz="3300" dirty="0" smtClean="0"/>
              <a:t>was the biggest single health and wellness concern</a:t>
            </a:r>
          </a:p>
          <a:p>
            <a:pPr fontAlgn="auto">
              <a:spcAft>
                <a:spcPts val="0"/>
              </a:spcAft>
              <a:buFont typeface="Arial" pitchFamily="34" charset="0"/>
              <a:buChar char="•"/>
              <a:defRPr/>
            </a:pPr>
            <a:r>
              <a:rPr lang="en-US" sz="3300" dirty="0" smtClean="0"/>
              <a:t>Driver personal and family problems sometimes lead to unsafe driving and accidents</a:t>
            </a:r>
          </a:p>
          <a:p>
            <a:pPr fontAlgn="auto">
              <a:spcAft>
                <a:spcPts val="0"/>
              </a:spcAft>
              <a:buFont typeface="Arial" pitchFamily="34" charset="0"/>
              <a:buChar char="•"/>
              <a:defRPr/>
            </a:pPr>
            <a:r>
              <a:rPr lang="en-US" sz="3300" dirty="0" smtClean="0"/>
              <a:t>Strategies:</a:t>
            </a:r>
          </a:p>
          <a:p>
            <a:pPr lvl="1" fontAlgn="auto">
              <a:spcAft>
                <a:spcPts val="0"/>
              </a:spcAft>
              <a:buFont typeface="Arial" pitchFamily="34" charset="0"/>
              <a:buChar char="–"/>
              <a:defRPr/>
            </a:pPr>
            <a:r>
              <a:rPr lang="en-US" dirty="0" smtClean="0"/>
              <a:t>Keep in touch, communicate</a:t>
            </a:r>
          </a:p>
          <a:p>
            <a:pPr lvl="1" fontAlgn="auto">
              <a:spcAft>
                <a:spcPts val="0"/>
              </a:spcAft>
              <a:buFont typeface="Arial" pitchFamily="34" charset="0"/>
              <a:buChar char="–"/>
              <a:defRPr/>
            </a:pPr>
            <a:r>
              <a:rPr lang="en-US" dirty="0" smtClean="0"/>
              <a:t>Value and foster each relationship</a:t>
            </a:r>
          </a:p>
          <a:p>
            <a:pPr lvl="1" fontAlgn="auto">
              <a:spcAft>
                <a:spcPts val="0"/>
              </a:spcAft>
              <a:buFont typeface="Arial" pitchFamily="34" charset="0"/>
              <a:buChar char="–"/>
              <a:defRPr/>
            </a:pPr>
            <a:r>
              <a:rPr lang="en-US" dirty="0" smtClean="0"/>
              <a:t>Do fun things together</a:t>
            </a:r>
          </a:p>
          <a:p>
            <a:pPr lvl="1" fontAlgn="auto">
              <a:spcAft>
                <a:spcPts val="0"/>
              </a:spcAft>
              <a:buFont typeface="Arial" pitchFamily="34" charset="0"/>
              <a:buChar char="–"/>
              <a:defRPr/>
            </a:pPr>
            <a:r>
              <a:rPr lang="en-US" dirty="0" smtClean="0"/>
              <a:t>Be positive</a:t>
            </a:r>
          </a:p>
          <a:p>
            <a:pPr lvl="1" fontAlgn="auto">
              <a:spcAft>
                <a:spcPts val="0"/>
              </a:spcAft>
              <a:buFont typeface="Arial" pitchFamily="34" charset="0"/>
              <a:buChar char="–"/>
              <a:defRPr/>
            </a:pPr>
            <a:r>
              <a:rPr lang="en-US" dirty="0" smtClean="0"/>
              <a:t>Show support</a:t>
            </a:r>
            <a:endParaRPr lang="en-US" dirty="0"/>
          </a:p>
        </p:txBody>
      </p:sp>
      <p:pic>
        <p:nvPicPr>
          <p:cNvPr id="217091" name="Picture 1" title="Family"/>
          <p:cNvPicPr>
            <a:picLocks noChangeAspect="1" noChangeArrowheads="1"/>
          </p:cNvPicPr>
          <p:nvPr/>
        </p:nvPicPr>
        <p:blipFill>
          <a:blip r:embed="rId3" cstate="print"/>
          <a:srcRect/>
          <a:stretch>
            <a:fillRect/>
          </a:stretch>
        </p:blipFill>
        <p:spPr bwMode="auto">
          <a:xfrm>
            <a:off x="6629400" y="1600200"/>
            <a:ext cx="2133600" cy="2133600"/>
          </a:xfrm>
          <a:prstGeom prst="rect">
            <a:avLst/>
          </a:prstGeom>
          <a:noFill/>
          <a:ln w="9525">
            <a:noFill/>
            <a:miter lim="800000"/>
            <a:headEnd/>
            <a:tailEnd/>
          </a:ln>
        </p:spPr>
      </p:pic>
      <p:pic>
        <p:nvPicPr>
          <p:cNvPr id="217092" name="Picture 2" title="Son, father, &amp; grandfather biking together"/>
          <p:cNvPicPr>
            <a:picLocks noChangeAspect="1" noChangeArrowheads="1"/>
          </p:cNvPicPr>
          <p:nvPr/>
        </p:nvPicPr>
        <p:blipFill>
          <a:blip r:embed="rId4" cstate="print"/>
          <a:srcRect/>
          <a:stretch>
            <a:fillRect/>
          </a:stretch>
        </p:blipFill>
        <p:spPr bwMode="auto">
          <a:xfrm>
            <a:off x="6110288" y="4267200"/>
            <a:ext cx="2817812" cy="186848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CBB4727-64F4-495A-A4D6-0DBB3A9148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0536E0A-D854-4A99-9C91-6F6D1B7D0472}">
  <ds:schemaRefs>
    <ds:schemaRef ds:uri="http://schemas.microsoft.com/sharepoint/v3/contenttype/forms"/>
  </ds:schemaRefs>
</ds:datastoreItem>
</file>

<file path=customXml/itemProps3.xml><?xml version="1.0" encoding="utf-8"?>
<ds:datastoreItem xmlns:ds="http://schemas.openxmlformats.org/officeDocument/2006/customXml" ds:itemID="{3684FC06-C637-40C0-AEF7-893696CCD259}">
  <ds:schemaRefs>
    <ds:schemaRef ds:uri="http://schemas.microsoft.com/office/2006/documentManagement/types"/>
    <ds:schemaRef ds:uri="http://schemas.openxmlformats.org/package/2006/metadata/core-properties"/>
    <ds:schemaRef ds:uri="http://purl.org/dc/dcmitype/"/>
    <ds:schemaRef ds:uri="http://purl.org/dc/terms/"/>
    <ds:schemaRef ds:uri="http://schemas.microsoft.com/office/infopath/2007/PartnerControls"/>
    <ds:schemaRef ds:uri="http://schemas.microsoft.com/office/2006/metadata/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28324</TotalTime>
  <Words>23086</Words>
  <Application>Microsoft Office PowerPoint</Application>
  <PresentationFormat>On-screen Show (4:3)</PresentationFormat>
  <Paragraphs>2119</Paragraphs>
  <Slides>157</Slides>
  <Notes>157</Notes>
  <HiddenSlides>0</HiddenSlides>
  <MMClips>0</MMClips>
  <ScaleCrop>false</ScaleCrop>
  <HeadingPairs>
    <vt:vector size="4" baseType="variant">
      <vt:variant>
        <vt:lpstr>Theme</vt:lpstr>
      </vt:variant>
      <vt:variant>
        <vt:i4>1</vt:i4>
      </vt:variant>
      <vt:variant>
        <vt:lpstr>Slide Titles</vt:lpstr>
      </vt:variant>
      <vt:variant>
        <vt:i4>157</vt:i4>
      </vt:variant>
    </vt:vector>
  </HeadingPairs>
  <TitlesOfParts>
    <vt:vector size="158" baseType="lpstr">
      <vt:lpstr>Office Theme</vt:lpstr>
      <vt:lpstr> Module 3: Driver Education </vt:lpstr>
      <vt:lpstr>Introduction</vt:lpstr>
      <vt:lpstr>Introduction to Module</vt:lpstr>
      <vt:lpstr>North American Fatigue Management Program (NAFMP) </vt:lpstr>
      <vt:lpstr>NAFMP Training Program </vt:lpstr>
      <vt:lpstr>Module 3 Overview</vt:lpstr>
      <vt:lpstr>Module 3 Driver Education Learning Goals</vt:lpstr>
      <vt:lpstr>Acronyms</vt:lpstr>
      <vt:lpstr>Sleep, Alertness, Wellness,  &amp; Performance </vt:lpstr>
      <vt:lpstr>Importance to Health </vt:lpstr>
      <vt:lpstr>Importance to Safety </vt:lpstr>
      <vt:lpstr>Alertness, Wellness, &amp; Sleep </vt:lpstr>
      <vt:lpstr>Good Sleep:  A Key to Performance &amp; Happiness</vt:lpstr>
      <vt:lpstr>A Challenge &amp; Responsibility </vt:lpstr>
      <vt:lpstr>Lesson 1: Characteristics of  Fatigue &amp; Fatigue Crashes</vt:lpstr>
      <vt:lpstr> What is Fatigue?</vt:lpstr>
      <vt:lpstr> Fatigue involves . . .   </vt:lpstr>
      <vt:lpstr>Internal vs. Task-Related Fatigue </vt:lpstr>
      <vt:lpstr> Internal vs. Task-Related Fatigue  </vt:lpstr>
      <vt:lpstr>SLEEP The Most Important Antidote to Fatigue   </vt:lpstr>
      <vt:lpstr> Fatigue Characteristics  </vt:lpstr>
      <vt:lpstr>Acute vs. Chronic Fatigue </vt:lpstr>
      <vt:lpstr> Fatigue Signs &amp; Symptoms (1 of 2)  </vt:lpstr>
      <vt:lpstr>Fatigue Signs &amp; Symptoms (2 of 2) </vt:lpstr>
      <vt:lpstr>Subjective vs. Objective Assessments </vt:lpstr>
      <vt:lpstr>Will you fall asleep in the next 2 minutes? </vt:lpstr>
      <vt:lpstr>Many Asleep-at-the-Wheel Drivers Never Feel Drowsy! </vt:lpstr>
      <vt:lpstr>But Only 11% Had 8+ Hours Sleep the Night Before! </vt:lpstr>
      <vt:lpstr>Objective Signs of Sleepiness While Driving (1 of 2) </vt:lpstr>
      <vt:lpstr>Objective Signs of Sleepiness While Driving (2 of 2) </vt:lpstr>
      <vt:lpstr>Health Effects of Sleep Deprivation (1 of 2) </vt:lpstr>
      <vt:lpstr>Health Effects of Sleep Deprivation  (2 of 2) </vt:lpstr>
      <vt:lpstr>Are You Chronically Sleep-Deprived? </vt:lpstr>
      <vt:lpstr>Sleep Debts </vt:lpstr>
      <vt:lpstr>Recovery from Sleep Deprivation </vt:lpstr>
      <vt:lpstr> Fatigue-Related Crashes  </vt:lpstr>
      <vt:lpstr>Fatigue-Related Crashes</vt:lpstr>
      <vt:lpstr>Principal Cause:  Insufficient Sleep</vt:lpstr>
      <vt:lpstr>24-Hour Relative Rate</vt:lpstr>
      <vt:lpstr>Two General Ways Fatigue Can Cause Crashes</vt:lpstr>
      <vt:lpstr>How Many CMV Crashes are Fatigue-Related? </vt:lpstr>
      <vt:lpstr>Fatal-to-the-Driver Truck Crashes </vt:lpstr>
      <vt:lpstr>Difficulties in Estimating Fatigue-Related Crashes </vt:lpstr>
      <vt:lpstr>Lesson 1 Quiz</vt:lpstr>
      <vt:lpstr>Lesson 1 Quiz</vt:lpstr>
      <vt:lpstr>Lesson 1 Quiz</vt:lpstr>
      <vt:lpstr>Lesson 1 Quiz</vt:lpstr>
      <vt:lpstr>Lesson 1 Quiz</vt:lpstr>
      <vt:lpstr>Lesson 2: Sleep &amp; Other Factors Affecting Alertness</vt:lpstr>
      <vt:lpstr> What is Sleep?  </vt:lpstr>
      <vt:lpstr>Key Features of Sleep </vt:lpstr>
      <vt:lpstr>Two Types of Sleep </vt:lpstr>
      <vt:lpstr>Sleep States &amp; Stages</vt:lpstr>
      <vt:lpstr>Sleep Inertia</vt:lpstr>
      <vt:lpstr>Age Differences in Sleep </vt:lpstr>
      <vt:lpstr>Factors Affecting Sleep Quality </vt:lpstr>
      <vt:lpstr> Factors Affecting Alertness &amp; Performance  </vt:lpstr>
      <vt:lpstr>Internal vs. Task-Related Fatigue (1 of 2) </vt:lpstr>
      <vt:lpstr>Internal vs. Task-Related Fatigue (2 of 2) </vt:lpstr>
      <vt:lpstr>Amount of Sleep </vt:lpstr>
      <vt:lpstr>Cumulative, Progressive Effects of Different Amounts of Sleep on Performance </vt:lpstr>
      <vt:lpstr>Naps </vt:lpstr>
      <vt:lpstr>Time-of-Day </vt:lpstr>
      <vt:lpstr>Daily Circadian Rhythm </vt:lpstr>
      <vt:lpstr>Circadian Effects on Our  Lives &amp; Work </vt:lpstr>
      <vt:lpstr>Time Awake </vt:lpstr>
      <vt:lpstr>Time-on-Task  (Hours Driving or Working) </vt:lpstr>
      <vt:lpstr>Task Demands &amp; Performance:</vt:lpstr>
      <vt:lpstr>Environmental Factors Affecting Alertness </vt:lpstr>
      <vt:lpstr> Individual Differences in             Fatigue Susceptibility </vt:lpstr>
      <vt:lpstr>Evidence of Individual Differences 10 Truck Drivers from Safety Study </vt:lpstr>
      <vt:lpstr>Individual Differences in the Driver Fatigue &amp; Alertness Study  </vt:lpstr>
      <vt:lpstr>What Causes Individual Differences in Fatigue Susceptibility? </vt:lpstr>
      <vt:lpstr>What is Obstructive Sleep Apnea (OSA)?</vt:lpstr>
      <vt:lpstr>OSA Risk Factors &amp; Warning Signs </vt:lpstr>
      <vt:lpstr>OSA &amp; Driving </vt:lpstr>
      <vt:lpstr>OSA Screening &amp; Treatment </vt:lpstr>
      <vt:lpstr>Insomnia </vt:lpstr>
      <vt:lpstr>Other Sleep Disorders </vt:lpstr>
      <vt:lpstr>General Symptoms of Sleep Disorders </vt:lpstr>
      <vt:lpstr>Are you highly susceptible to fatigue? </vt:lpstr>
      <vt:lpstr>Lesson 2 Quiz</vt:lpstr>
      <vt:lpstr>Lesson 2 Quiz</vt:lpstr>
      <vt:lpstr>Lesson 2 Quiz</vt:lpstr>
      <vt:lpstr>Lesson 2 Quiz</vt:lpstr>
      <vt:lpstr>Lesson 2 Quiz</vt:lpstr>
      <vt:lpstr>Lesson 3: Health, Wellness, Drugs, &amp; Medications</vt:lpstr>
      <vt:lpstr> Health &amp; Wellness  </vt:lpstr>
      <vt:lpstr>Health &amp; Wellness: What’s in it for you? </vt:lpstr>
      <vt:lpstr>Personal Keys to Wellness</vt:lpstr>
      <vt:lpstr>Diet &amp; Nutrition (1 of 2) </vt:lpstr>
      <vt:lpstr>Diet &amp; Nutrition (2 of 2) </vt:lpstr>
      <vt:lpstr>Exercise (1 of 2) </vt:lpstr>
      <vt:lpstr>Exercise (2 of 2) </vt:lpstr>
      <vt:lpstr>Weight </vt:lpstr>
      <vt:lpstr>Smoking &amp; Other Tobacco Use </vt:lpstr>
      <vt:lpstr>Stress (1 of 2) </vt:lpstr>
      <vt:lpstr>Stress (2 of 2) </vt:lpstr>
      <vt:lpstr>Personal Relationships:   Family &amp; Friends </vt:lpstr>
      <vt:lpstr>Steps to Behavior  Change </vt:lpstr>
      <vt:lpstr>Drugs &amp; Medications </vt:lpstr>
      <vt:lpstr>Caffeine </vt:lpstr>
      <vt:lpstr>Using Caffeine </vt:lpstr>
      <vt:lpstr>Caffeine &amp; Sleep </vt:lpstr>
      <vt:lpstr>Two Harmful Stimulants </vt:lpstr>
      <vt:lpstr>Sleep Aids:  Supplements  &amp; Herbal Teas </vt:lpstr>
      <vt:lpstr>Sleeping Pills (1 of 2)</vt:lpstr>
      <vt:lpstr>Sleeping Pills (2 of 2)</vt:lpstr>
      <vt:lpstr>Other Medications Have  Fatigue Side Effects</vt:lpstr>
      <vt:lpstr>Alcohol:  Not a Sleep Medication </vt:lpstr>
      <vt:lpstr>Lesson 3 Quiz</vt:lpstr>
      <vt:lpstr>Lesson 3 Quiz</vt:lpstr>
      <vt:lpstr>Lesson 3 Quiz</vt:lpstr>
      <vt:lpstr>Lesson 3 Quiz</vt:lpstr>
      <vt:lpstr>Lesson 3 Quiz</vt:lpstr>
      <vt:lpstr>Lesson 4: Alertness &amp; CMV Driving</vt:lpstr>
      <vt:lpstr> Improving Sleep &amp; Alertness </vt:lpstr>
      <vt:lpstr>Driver Fatigue Management Challenges (1 of 2) </vt:lpstr>
      <vt:lpstr>Driver Fatigue Management Challenges (2 of 2) </vt:lpstr>
      <vt:lpstr>General Strategies to Meet  These Challenges </vt:lpstr>
      <vt:lpstr>At-Home Strategies </vt:lpstr>
      <vt:lpstr>On-the-Road Strategies </vt:lpstr>
      <vt:lpstr>Night Driving </vt:lpstr>
      <vt:lpstr>Dealing with Shift &amp; Time Zone Changes </vt:lpstr>
      <vt:lpstr>Scheduling &amp; Hours-of-Service</vt:lpstr>
      <vt:lpstr>Basic Sleep-Rest Scheduling Practices </vt:lpstr>
      <vt:lpstr>Schedule Regularity </vt:lpstr>
      <vt:lpstr>Forward Schedule Rotation</vt:lpstr>
      <vt:lpstr>Backward Schedule Rotation </vt:lpstr>
      <vt:lpstr>U.S. Truck HOS Rules</vt:lpstr>
      <vt:lpstr>U.S. Bus HOS Rules</vt:lpstr>
      <vt:lpstr>Canadian Truck &amp; Bus Rules</vt:lpstr>
      <vt:lpstr>HOS Rules</vt:lpstr>
      <vt:lpstr>PowerPoint Presentation</vt:lpstr>
      <vt:lpstr>Driver Obligations</vt:lpstr>
      <vt:lpstr>Team Driving</vt:lpstr>
      <vt:lpstr>Team Driving:  Advantages  </vt:lpstr>
      <vt:lpstr>Team Driving:  Disadvantages </vt:lpstr>
      <vt:lpstr>Key U.S. Sleeper Berth Rules</vt:lpstr>
      <vt:lpstr>Key Canadian Sleeper Berth Rules </vt:lpstr>
      <vt:lpstr>Compliant &amp; Safe  Sleeper Berth Use </vt:lpstr>
      <vt:lpstr>Improving Team Driving </vt:lpstr>
      <vt:lpstr>Lesson  4 Quiz</vt:lpstr>
      <vt:lpstr>Lesson  4 Quiz</vt:lpstr>
      <vt:lpstr>Lesson  4 Quiz</vt:lpstr>
      <vt:lpstr>Lesson  4 Quiz</vt:lpstr>
      <vt:lpstr>Lesson  4 Quiz</vt:lpstr>
      <vt:lpstr>Conclusion: Review and Summary</vt:lpstr>
      <vt:lpstr> Review </vt:lpstr>
      <vt:lpstr>Review:  Key Fatigue Terms &amp; Concepts (1 of 2) </vt:lpstr>
      <vt:lpstr>Review:  Key Fatigue Terms &amp; Concepts (2 of 2)</vt:lpstr>
      <vt:lpstr>Fatigue Myths (1 of 2) </vt:lpstr>
      <vt:lpstr>Fatigue Myths (2 of 2) </vt:lpstr>
      <vt:lpstr>Fatigue Management “Do’s” (1 of 2) </vt:lpstr>
      <vt:lpstr>Fatigue Management “Do’s”  (2 of 2) </vt:lpstr>
      <vt:lpstr>Fatigue Management “Don’ts” </vt:lpstr>
      <vt:lpstr>Module 3 Exam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Leslie</dc:creator>
  <cp:lastModifiedBy>Erin Mabry</cp:lastModifiedBy>
  <cp:revision>972</cp:revision>
  <cp:lastPrinted>2012-01-25T17:22:50Z</cp:lastPrinted>
  <dcterms:created xsi:type="dcterms:W3CDTF">2011-09-07T19:34:03Z</dcterms:created>
  <dcterms:modified xsi:type="dcterms:W3CDTF">2013-03-21T19:28:02Z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